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99" r:id="rId5"/>
    <p:sldId id="303" r:id="rId6"/>
    <p:sldId id="258" r:id="rId7"/>
    <p:sldId id="261" r:id="rId8"/>
    <p:sldId id="262" r:id="rId9"/>
    <p:sldId id="294" r:id="rId10"/>
    <p:sldId id="263" r:id="rId11"/>
    <p:sldId id="264" r:id="rId12"/>
    <p:sldId id="266" r:id="rId13"/>
    <p:sldId id="302" r:id="rId14"/>
    <p:sldId id="268" r:id="rId15"/>
    <p:sldId id="270" r:id="rId16"/>
    <p:sldId id="296" r:id="rId17"/>
    <p:sldId id="304" r:id="rId18"/>
    <p:sldId id="297" r:id="rId19"/>
    <p:sldId id="305" r:id="rId20"/>
    <p:sldId id="275" r:id="rId21"/>
    <p:sldId id="280" r:id="rId22"/>
    <p:sldId id="288" r:id="rId23"/>
    <p:sldId id="293" r:id="rId24"/>
    <p:sldId id="28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02/09/2026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st-patricks.falkirk.sch.uk/" TargetMode="External"/><Relationship Id="rId2" Type="http://schemas.openxmlformats.org/officeDocument/2006/relationships/hyperlink" Target="mailto:stpatricksprimaryschool@education.falkirk.sch.uk"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41400" y="1918205"/>
            <a:ext cx="9169401" cy="3046988"/>
          </a:xfrm>
          <a:prstGeom prst="rect">
            <a:avLst/>
          </a:prstGeom>
        </p:spPr>
        <p:txBody>
          <a:bodyPr wrap="square">
            <a:spAutoFit/>
          </a:bodyPr>
          <a:lstStyle/>
          <a:p>
            <a:pPr algn="ctr"/>
            <a:r>
              <a:rPr lang="en-GB" sz="9600" b="1" i="0">
                <a:solidFill>
                  <a:srgbClr val="7030A0"/>
                </a:solidFill>
                <a:effectLst/>
                <a:latin typeface="SassoonPrimaryInfant" pitchFamily="2" charset="0"/>
              </a:rPr>
              <a:t>Haven Meet </a:t>
            </a:r>
            <a:r>
              <a:rPr lang="en-GB" sz="9600" b="1" i="0" dirty="0">
                <a:solidFill>
                  <a:srgbClr val="7030A0"/>
                </a:solidFill>
                <a:effectLst/>
                <a:latin typeface="SassoonPrimaryInfant" pitchFamily="2" charset="0"/>
              </a:rPr>
              <a:t>the Teacher</a:t>
            </a:r>
            <a:endParaRPr lang="en-GB" sz="9600" b="1" dirty="0">
              <a:solidFill>
                <a:srgbClr val="7030A0"/>
              </a:solidFill>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1600"/>
            <a:ext cx="12192000" cy="662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73400" y="4978400"/>
            <a:ext cx="5638800" cy="1323439"/>
          </a:xfrm>
          <a:prstGeom prst="rect">
            <a:avLst/>
          </a:prstGeom>
          <a:noFill/>
        </p:spPr>
        <p:txBody>
          <a:bodyPr wrap="square" rtlCol="0">
            <a:spAutoFit/>
          </a:bodyPr>
          <a:lstStyle/>
          <a:p>
            <a:pPr algn="ctr"/>
            <a:r>
              <a:rPr lang="en-GB" sz="8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76" y="649214"/>
            <a:ext cx="8559138" cy="5678478"/>
          </a:xfrm>
          <a:prstGeom prst="rect">
            <a:avLst/>
          </a:prstGeom>
        </p:spPr>
        <p:txBody>
          <a:bodyPr wrap="none">
            <a:spAutoFit/>
          </a:bodyPr>
          <a:lstStyle/>
          <a:p>
            <a:r>
              <a:rPr lang="en-GB" sz="3200" b="1" dirty="0">
                <a:solidFill>
                  <a:srgbClr val="595607"/>
                </a:solidFill>
                <a:latin typeface="SassoonPrimaryInfant" pitchFamily="2" charset="0"/>
              </a:rPr>
              <a:t>Information </a:t>
            </a:r>
            <a:r>
              <a:rPr lang="en-GB" sz="3200" b="1" dirty="0" err="1">
                <a:solidFill>
                  <a:srgbClr val="595607"/>
                </a:solidFill>
                <a:latin typeface="SassoonPrimaryInfant" pitchFamily="2" charset="0"/>
              </a:rPr>
              <a:t>Powerpoint</a:t>
            </a:r>
            <a:r>
              <a:rPr lang="en-GB" sz="3200" b="1" dirty="0">
                <a:solidFill>
                  <a:srgbClr val="595607"/>
                </a:solidFill>
                <a:latin typeface="SassoonPrimaryInfant" pitchFamily="2" charset="0"/>
              </a:rPr>
              <a:t> Agenda</a:t>
            </a:r>
          </a:p>
          <a:p>
            <a:endParaRPr lang="en-US" sz="100" dirty="0">
              <a:latin typeface="SassoonPrimaryInfant" pitchFamily="2" charset="0"/>
            </a:endParaRPr>
          </a:p>
          <a:p>
            <a:pPr marL="457200" indent="-457200">
              <a:buFont typeface="Arial" panose="020B0604020202020204" pitchFamily="34" charset="0"/>
              <a:buChar char="•"/>
            </a:pPr>
            <a:r>
              <a:rPr lang="en-US" sz="2400" dirty="0">
                <a:latin typeface="SassoonPrimaryInfant" pitchFamily="2" charset="0"/>
              </a:rPr>
              <a:t>Teacher &amp; Senior Leadership Team Introduction</a:t>
            </a:r>
          </a:p>
          <a:p>
            <a:pPr marL="457200" indent="-457200">
              <a:buFont typeface="Arial" panose="020B0604020202020204" pitchFamily="34" charset="0"/>
              <a:buChar char="•"/>
            </a:pPr>
            <a:r>
              <a:rPr lang="en-US" sz="2400" dirty="0">
                <a:latin typeface="SassoonPrimaryInfant" pitchFamily="2" charset="0"/>
              </a:rPr>
              <a:t>School Vision </a:t>
            </a:r>
          </a:p>
          <a:p>
            <a:pPr marL="457200" indent="-457200">
              <a:buFont typeface="Arial" panose="020B0604020202020204" pitchFamily="34" charset="0"/>
              <a:buChar char="•"/>
            </a:pPr>
            <a:r>
              <a:rPr lang="en-US" sz="2400" dirty="0">
                <a:latin typeface="SassoonPrimaryInfant" pitchFamily="2" charset="0"/>
              </a:rPr>
              <a:t>Health &amp; Wellbeing</a:t>
            </a:r>
          </a:p>
          <a:p>
            <a:pPr marL="457200" indent="-457200">
              <a:buFont typeface="Arial" panose="020B0604020202020204" pitchFamily="34" charset="0"/>
              <a:buChar char="•"/>
            </a:pPr>
            <a:r>
              <a:rPr lang="en-US" sz="2400" dirty="0" err="1">
                <a:latin typeface="SassoonPrimaryInfant" pitchFamily="2" charset="0"/>
              </a:rPr>
              <a:t>Behaviour</a:t>
            </a:r>
            <a:r>
              <a:rPr lang="en-US" sz="2400" dirty="0">
                <a:latin typeface="SassoonPrimaryInfant" pitchFamily="2" charset="0"/>
              </a:rPr>
              <a:t> and Positive Relationships</a:t>
            </a:r>
          </a:p>
          <a:p>
            <a:pPr marL="457200" indent="-457200">
              <a:buFont typeface="Arial" panose="020B0604020202020204" pitchFamily="34" charset="0"/>
              <a:buChar char="•"/>
            </a:pPr>
            <a:r>
              <a:rPr lang="en-US" sz="2400" dirty="0">
                <a:latin typeface="SassoonPrimaryInfant" pitchFamily="2" charset="0"/>
              </a:rPr>
              <a:t>Timetables</a:t>
            </a:r>
          </a:p>
          <a:p>
            <a:pPr marL="457200" indent="-457200">
              <a:buFont typeface="Arial" panose="020B0604020202020204" pitchFamily="34" charset="0"/>
              <a:buChar char="•"/>
            </a:pPr>
            <a:r>
              <a:rPr lang="en-US" sz="2400" dirty="0">
                <a:latin typeface="SassoonPrimaryInfant" pitchFamily="2" charset="0"/>
              </a:rPr>
              <a:t>Classroom Routines/Expectations</a:t>
            </a:r>
          </a:p>
          <a:p>
            <a:pPr marL="457200" indent="-457200">
              <a:buFont typeface="Arial" panose="020B0604020202020204" pitchFamily="34" charset="0"/>
              <a:buChar char="•"/>
            </a:pPr>
            <a:r>
              <a:rPr lang="en-US" sz="2400" dirty="0">
                <a:latin typeface="SassoonPrimaryInfant" pitchFamily="2" charset="0"/>
              </a:rPr>
              <a:t>Four Context for Learning </a:t>
            </a:r>
          </a:p>
          <a:p>
            <a:pPr marL="457200" indent="-457200">
              <a:buFont typeface="Arial" panose="020B0604020202020204" pitchFamily="34" charset="0"/>
              <a:buChar char="•"/>
            </a:pPr>
            <a:r>
              <a:rPr lang="en-US" sz="2400" dirty="0">
                <a:latin typeface="SassoonPrimaryInfant" pitchFamily="2" charset="0"/>
              </a:rPr>
              <a:t>Environmental Changes – Pupil’s Voice (Name of learning areas)</a:t>
            </a:r>
          </a:p>
          <a:p>
            <a:pPr marL="457200" indent="-457200">
              <a:buFont typeface="Arial" panose="020B0604020202020204" pitchFamily="34" charset="0"/>
              <a:buChar char="•"/>
            </a:pPr>
            <a:r>
              <a:rPr lang="en-US" sz="2400" dirty="0">
                <a:latin typeface="SassoonPrimaryInfant" pitchFamily="2" charset="0"/>
              </a:rPr>
              <a:t>Community Hub – Breakfast Club</a:t>
            </a:r>
          </a:p>
          <a:p>
            <a:pPr marL="457200" indent="-457200">
              <a:buFont typeface="Arial" panose="020B0604020202020204" pitchFamily="34" charset="0"/>
              <a:buChar char="•"/>
            </a:pPr>
            <a:r>
              <a:rPr lang="en-US" sz="2400" dirty="0">
                <a:latin typeface="SassoonPrimaryInfant" pitchFamily="2" charset="0"/>
              </a:rPr>
              <a:t>Haven Events this Session</a:t>
            </a:r>
          </a:p>
          <a:p>
            <a:pPr marL="457200" indent="-457200">
              <a:buFont typeface="Arial" panose="020B0604020202020204" pitchFamily="34" charset="0"/>
              <a:buChar char="•"/>
            </a:pPr>
            <a:r>
              <a:rPr lang="en-US" sz="2400" dirty="0">
                <a:latin typeface="SassoonPrimaryInfant" pitchFamily="2" charset="0"/>
              </a:rPr>
              <a:t>Health Promoting Schools</a:t>
            </a:r>
          </a:p>
          <a:p>
            <a:pPr marL="457200" indent="-457200">
              <a:buFont typeface="Arial" panose="020B0604020202020204" pitchFamily="34" charset="0"/>
              <a:buChar char="•"/>
            </a:pPr>
            <a:r>
              <a:rPr lang="en-US" sz="2400" dirty="0">
                <a:latin typeface="SassoonPrimaryInfant" pitchFamily="2" charset="0"/>
              </a:rPr>
              <a:t>Home Learning/Sharing the Learning</a:t>
            </a:r>
          </a:p>
          <a:p>
            <a:pPr marL="457200" indent="-457200">
              <a:buFont typeface="Arial" panose="020B0604020202020204" pitchFamily="34" charset="0"/>
              <a:buChar char="•"/>
            </a:pPr>
            <a:r>
              <a:rPr lang="en-US" sz="2400" dirty="0">
                <a:latin typeface="SassoonPrimaryInfant" pitchFamily="2" charset="0"/>
              </a:rPr>
              <a:t>Communication and </a:t>
            </a:r>
            <a:r>
              <a:rPr lang="en-US" sz="2400" dirty="0" err="1">
                <a:latin typeface="SassoonPrimaryInfant" pitchFamily="2" charset="0"/>
              </a:rPr>
              <a:t>Bluesky</a:t>
            </a:r>
            <a:endParaRPr lang="en-US" sz="2400" dirty="0">
              <a:latin typeface="SassoonPrimaryInfant" pitchFamily="2" charset="0"/>
            </a:endParaRPr>
          </a:p>
          <a:p>
            <a:endParaRPr lang="en-GB" dirty="0"/>
          </a:p>
        </p:txBody>
      </p:sp>
    </p:spTree>
    <p:extLst>
      <p:ext uri="{BB962C8B-B14F-4D97-AF65-F5344CB8AC3E}">
        <p14:creationId xmlns:p14="http://schemas.microsoft.com/office/powerpoint/2010/main" val="352703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CC513-3F76-EB33-C00F-475558D93ABF}"/>
              </a:ext>
            </a:extLst>
          </p:cNvPr>
          <p:cNvSpPr>
            <a:spLocks noGrp="1"/>
          </p:cNvSpPr>
          <p:nvPr>
            <p:ph type="title"/>
          </p:nvPr>
        </p:nvSpPr>
        <p:spPr/>
        <p:txBody>
          <a:bodyPr/>
          <a:lstStyle/>
          <a:p>
            <a:r>
              <a:rPr lang="en-GB" dirty="0"/>
              <a:t>Mr Flanigan</a:t>
            </a:r>
          </a:p>
        </p:txBody>
      </p:sp>
    </p:spTree>
    <p:extLst>
      <p:ext uri="{BB962C8B-B14F-4D97-AF65-F5344CB8AC3E}">
        <p14:creationId xmlns:p14="http://schemas.microsoft.com/office/powerpoint/2010/main" val="3876147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3"/>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611" y="894834"/>
            <a:ext cx="10194290" cy="4431983"/>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sz="1600" b="1" dirty="0">
                <a:latin typeface="SassoonPrimaryInfant" pitchFamily="2" charset="0"/>
              </a:rPr>
              <a:t>Early Intervention Policy</a:t>
            </a:r>
            <a:endParaRPr lang="en-US" sz="1600" dirty="0">
              <a:latin typeface="SassoonPrimaryInfant" pitchFamily="2" charset="0"/>
            </a:endParaRPr>
          </a:p>
          <a:p>
            <a:r>
              <a:rPr lang="en-US" sz="1600" dirty="0">
                <a:latin typeface="SassoonPrimaryInfant" pitchFamily="2" charset="0"/>
              </a:rPr>
              <a:t>Children have had a settling in period at the beginning of this session. If necessary, we will contact you for your support if we have any concerns over your child's </a:t>
            </a:r>
            <a:r>
              <a:rPr lang="en-US" sz="1600" dirty="0" err="1">
                <a:latin typeface="SassoonPrimaryInfant" pitchFamily="2" charset="0"/>
              </a:rPr>
              <a:t>behaviour</a:t>
            </a:r>
            <a:r>
              <a:rPr lang="en-US" sz="1600" dirty="0">
                <a:latin typeface="SassoonPrimaryInfant" pitchFamily="2" charset="0"/>
              </a:rPr>
              <a:t> in school.</a:t>
            </a:r>
          </a:p>
          <a:p>
            <a:endParaRPr lang="en-US" sz="1600" dirty="0">
              <a:latin typeface="SassoonPrimaryInfant" pitchFamily="2" charset="0"/>
            </a:endParaRPr>
          </a:p>
          <a:p>
            <a:r>
              <a:rPr lang="en-US" sz="1600" b="1" dirty="0">
                <a:latin typeface="SassoonPrimaryInfant" pitchFamily="2" charset="0"/>
              </a:rPr>
              <a:t>Positive Relationships Policy</a:t>
            </a:r>
          </a:p>
          <a:p>
            <a:r>
              <a:rPr lang="en-US" sz="16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16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1600" dirty="0">
              <a:latin typeface="SassoonPrimaryInfant" pitchFamily="2" charset="0"/>
            </a:endParaRPr>
          </a:p>
          <a:p>
            <a:r>
              <a:rPr lang="en-US" sz="1600" b="1" dirty="0">
                <a:latin typeface="SassoonPrimaryInfant" pitchFamily="2" charset="0"/>
              </a:rPr>
              <a:t>St Patrick’s Promise</a:t>
            </a:r>
            <a:endParaRPr lang="en-US" sz="1600" dirty="0">
              <a:latin typeface="SassoonPrimaryInfant" pitchFamily="2" charset="0"/>
            </a:endParaRPr>
          </a:p>
          <a:p>
            <a:r>
              <a:rPr lang="en-US" sz="16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3"/>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6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t P's promise.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0079" y="666795"/>
            <a:ext cx="3811843" cy="5524411"/>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B9BF0C"/>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027263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torative Pract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42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23035"/>
            <a:ext cx="4254500" cy="4678204"/>
          </a:xfrm>
          <a:prstGeom prst="rect">
            <a:avLst/>
          </a:prstGeom>
        </p:spPr>
        <p:txBody>
          <a:bodyPr wrap="square">
            <a:spAutoFit/>
          </a:bodyPr>
          <a:lstStyle/>
          <a:p>
            <a:r>
              <a:rPr lang="en-US" sz="2000" dirty="0">
                <a:solidFill>
                  <a:srgbClr val="000000"/>
                </a:solidFill>
                <a:latin typeface="SassoonPrimaryInfant" pitchFamily="2" charset="0"/>
              </a:rPr>
              <a:t>We continue to use a Restorative Practice approach when resolving any conflicts among children.</a:t>
            </a:r>
          </a:p>
          <a:p>
            <a:endParaRPr lang="en-US" sz="2000" dirty="0">
              <a:solidFill>
                <a:srgbClr val="000000"/>
              </a:solidFill>
              <a:latin typeface="SassoonPrimaryInfant" pitchFamily="2" charset="0"/>
            </a:endParaRPr>
          </a:p>
          <a:p>
            <a:r>
              <a:rPr lang="en-US" sz="2000" b="1" dirty="0">
                <a:latin typeface="SassoonPrimaryInfant" pitchFamily="2" charset="0"/>
              </a:rPr>
              <a:t>Positive </a:t>
            </a:r>
            <a:r>
              <a:rPr lang="en-US" sz="2000" b="1" dirty="0" err="1">
                <a:latin typeface="SassoonPrimaryInfant" pitchFamily="2" charset="0"/>
              </a:rPr>
              <a:t>Behaviour</a:t>
            </a:r>
            <a:endParaRPr lang="en-US" sz="2000" dirty="0">
              <a:latin typeface="SassoonPrimaryInfant" pitchFamily="2" charset="0"/>
            </a:endParaRPr>
          </a:p>
          <a:p>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behaviours</a:t>
            </a:r>
            <a:r>
              <a:rPr lang="en-US" sz="2000" dirty="0">
                <a:latin typeface="SassoonPrimaryInfant" pitchFamily="2" charset="0"/>
              </a:rPr>
              <a:t> such as effort, kindness, respect and for displaying the Gospel Values.</a:t>
            </a:r>
          </a:p>
          <a:p>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endParaRPr lang="en-GB" dirty="0"/>
          </a:p>
        </p:txBody>
      </p:sp>
      <p:pic>
        <p:nvPicPr>
          <p:cNvPr id="7170" name="Picture 2" descr="spotlight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100" y="431800"/>
            <a:ext cx="57404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181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p:txBody>
          <a:bodyPr/>
          <a:lstStyle/>
          <a:p>
            <a:r>
              <a:rPr lang="en-GB" dirty="0"/>
              <a:t>Class Charter</a:t>
            </a:r>
          </a:p>
        </p:txBody>
      </p:sp>
      <p:pic>
        <p:nvPicPr>
          <p:cNvPr id="4" name="Picture 3">
            <a:extLst>
              <a:ext uri="{FF2B5EF4-FFF2-40B4-BE49-F238E27FC236}">
                <a16:creationId xmlns:a16="http://schemas.microsoft.com/office/drawing/2014/main" id="{A4CAFDED-47F9-5D6C-CD85-E61EDA4B2C3C}"/>
              </a:ext>
            </a:extLst>
          </p:cNvPr>
          <p:cNvPicPr>
            <a:picLocks noChangeAspect="1"/>
          </p:cNvPicPr>
          <p:nvPr/>
        </p:nvPicPr>
        <p:blipFill>
          <a:blip r:embed="rId2"/>
          <a:stretch>
            <a:fillRect/>
          </a:stretch>
        </p:blipFill>
        <p:spPr>
          <a:xfrm>
            <a:off x="4396779" y="2462107"/>
            <a:ext cx="3771861" cy="3788864"/>
          </a:xfrm>
          <a:prstGeom prst="rect">
            <a:avLst/>
          </a:prstGeom>
        </p:spPr>
      </p:pic>
    </p:spTree>
    <p:extLst>
      <p:ext uri="{BB962C8B-B14F-4D97-AF65-F5344CB8AC3E}">
        <p14:creationId xmlns:p14="http://schemas.microsoft.com/office/powerpoint/2010/main" val="3979446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us-www.sway-cdn.com/s/rcWHaa4SbcgvYMcr/images/caG75zmk8sQ0Ay?quality=671&amp;allow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75" y="1054100"/>
            <a:ext cx="6391275" cy="4524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2900" y="1333500"/>
            <a:ext cx="3289300" cy="3785652"/>
          </a:xfrm>
          <a:prstGeom prst="rect">
            <a:avLst/>
          </a:prstGeom>
          <a:noFill/>
        </p:spPr>
        <p:txBody>
          <a:bodyPr wrap="square" rtlCol="0">
            <a:spAutoFit/>
          </a:bodyPr>
          <a:lstStyle/>
          <a:p>
            <a:r>
              <a:rPr lang="en-GB" sz="2400" dirty="0">
                <a:latin typeface="SassoonPrimaryInfant" pitchFamily="2" charset="0"/>
              </a:rPr>
              <a:t>Head teacher awards will be given out on a monthly basis to children who demonstrate a positive attitude to learning and school life.</a:t>
            </a:r>
          </a:p>
          <a:p>
            <a:endParaRPr lang="en-GB" sz="2400" dirty="0">
              <a:latin typeface="SassoonPrimaryInfant" pitchFamily="2" charset="0"/>
            </a:endParaRPr>
          </a:p>
          <a:p>
            <a:r>
              <a:rPr lang="en-GB" sz="2400" dirty="0">
                <a:latin typeface="SassoonPrimaryInfant" pitchFamily="2" charset="0"/>
              </a:rPr>
              <a:t>One child from each class will be nominated for this each month. </a:t>
            </a:r>
          </a:p>
        </p:txBody>
      </p:sp>
    </p:spTree>
    <p:extLst>
      <p:ext uri="{BB962C8B-B14F-4D97-AF65-F5344CB8AC3E}">
        <p14:creationId xmlns:p14="http://schemas.microsoft.com/office/powerpoint/2010/main" val="164333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31052" y="423017"/>
            <a:ext cx="5907579" cy="1569660"/>
          </a:xfrm>
          <a:prstGeom prst="rect">
            <a:avLst/>
          </a:prstGeom>
        </p:spPr>
        <p:txBody>
          <a:bodyPr wrap="none">
            <a:spAutoFit/>
          </a:bodyPr>
          <a:lstStyle/>
          <a:p>
            <a:pPr algn="ctr"/>
            <a:r>
              <a:rPr lang="en-GB" sz="9600" b="1" dirty="0">
                <a:solidFill>
                  <a:srgbClr val="595607"/>
                </a:solidFill>
                <a:latin typeface="ModernMT-Bold"/>
              </a:rPr>
              <a:t>Timetable</a:t>
            </a:r>
            <a:endParaRPr lang="en-GB" sz="9600" dirty="0"/>
          </a:p>
        </p:txBody>
      </p:sp>
      <p:graphicFrame>
        <p:nvGraphicFramePr>
          <p:cNvPr id="4" name="Table 3">
            <a:extLst>
              <a:ext uri="{FF2B5EF4-FFF2-40B4-BE49-F238E27FC236}">
                <a16:creationId xmlns:a16="http://schemas.microsoft.com/office/drawing/2014/main" id="{3E7BEB19-9EDD-A1A3-E12E-4DD0112313C5}"/>
              </a:ext>
            </a:extLst>
          </p:cNvPr>
          <p:cNvGraphicFramePr>
            <a:graphicFrameLocks noGrp="1"/>
          </p:cNvGraphicFramePr>
          <p:nvPr/>
        </p:nvGraphicFramePr>
        <p:xfrm>
          <a:off x="2216578" y="2533168"/>
          <a:ext cx="7758843" cy="3366465"/>
        </p:xfrm>
        <a:graphic>
          <a:graphicData uri="http://schemas.openxmlformats.org/drawingml/2006/table">
            <a:tbl>
              <a:tblPr firstRow="1" firstCol="1" bandRow="1"/>
              <a:tblGrid>
                <a:gridCol w="1156494">
                  <a:extLst>
                    <a:ext uri="{9D8B030D-6E8A-4147-A177-3AD203B41FA5}">
                      <a16:colId xmlns:a16="http://schemas.microsoft.com/office/drawing/2014/main" val="3224005191"/>
                    </a:ext>
                  </a:extLst>
                </a:gridCol>
                <a:gridCol w="694391">
                  <a:extLst>
                    <a:ext uri="{9D8B030D-6E8A-4147-A177-3AD203B41FA5}">
                      <a16:colId xmlns:a16="http://schemas.microsoft.com/office/drawing/2014/main" val="3995356910"/>
                    </a:ext>
                  </a:extLst>
                </a:gridCol>
                <a:gridCol w="79026">
                  <a:extLst>
                    <a:ext uri="{9D8B030D-6E8A-4147-A177-3AD203B41FA5}">
                      <a16:colId xmlns:a16="http://schemas.microsoft.com/office/drawing/2014/main" val="1821111384"/>
                    </a:ext>
                  </a:extLst>
                </a:gridCol>
                <a:gridCol w="507078">
                  <a:extLst>
                    <a:ext uri="{9D8B030D-6E8A-4147-A177-3AD203B41FA5}">
                      <a16:colId xmlns:a16="http://schemas.microsoft.com/office/drawing/2014/main" val="1555506032"/>
                    </a:ext>
                  </a:extLst>
                </a:gridCol>
                <a:gridCol w="512021">
                  <a:extLst>
                    <a:ext uri="{9D8B030D-6E8A-4147-A177-3AD203B41FA5}">
                      <a16:colId xmlns:a16="http://schemas.microsoft.com/office/drawing/2014/main" val="70144997"/>
                    </a:ext>
                  </a:extLst>
                </a:gridCol>
                <a:gridCol w="268366">
                  <a:extLst>
                    <a:ext uri="{9D8B030D-6E8A-4147-A177-3AD203B41FA5}">
                      <a16:colId xmlns:a16="http://schemas.microsoft.com/office/drawing/2014/main" val="3490056085"/>
                    </a:ext>
                  </a:extLst>
                </a:gridCol>
                <a:gridCol w="533273">
                  <a:extLst>
                    <a:ext uri="{9D8B030D-6E8A-4147-A177-3AD203B41FA5}">
                      <a16:colId xmlns:a16="http://schemas.microsoft.com/office/drawing/2014/main" val="3270775806"/>
                    </a:ext>
                  </a:extLst>
                </a:gridCol>
                <a:gridCol w="533273">
                  <a:extLst>
                    <a:ext uri="{9D8B030D-6E8A-4147-A177-3AD203B41FA5}">
                      <a16:colId xmlns:a16="http://schemas.microsoft.com/office/drawing/2014/main" val="678511815"/>
                    </a:ext>
                  </a:extLst>
                </a:gridCol>
                <a:gridCol w="533273">
                  <a:extLst>
                    <a:ext uri="{9D8B030D-6E8A-4147-A177-3AD203B41FA5}">
                      <a16:colId xmlns:a16="http://schemas.microsoft.com/office/drawing/2014/main" val="2727590863"/>
                    </a:ext>
                  </a:extLst>
                </a:gridCol>
                <a:gridCol w="268366">
                  <a:extLst>
                    <a:ext uri="{9D8B030D-6E8A-4147-A177-3AD203B41FA5}">
                      <a16:colId xmlns:a16="http://schemas.microsoft.com/office/drawing/2014/main" val="2291012272"/>
                    </a:ext>
                  </a:extLst>
                </a:gridCol>
                <a:gridCol w="685495">
                  <a:extLst>
                    <a:ext uri="{9D8B030D-6E8A-4147-A177-3AD203B41FA5}">
                      <a16:colId xmlns:a16="http://schemas.microsoft.com/office/drawing/2014/main" val="2304326296"/>
                    </a:ext>
                  </a:extLst>
                </a:gridCol>
                <a:gridCol w="925196">
                  <a:extLst>
                    <a:ext uri="{9D8B030D-6E8A-4147-A177-3AD203B41FA5}">
                      <a16:colId xmlns:a16="http://schemas.microsoft.com/office/drawing/2014/main" val="3494792196"/>
                    </a:ext>
                  </a:extLst>
                </a:gridCol>
                <a:gridCol w="1062591">
                  <a:extLst>
                    <a:ext uri="{9D8B030D-6E8A-4147-A177-3AD203B41FA5}">
                      <a16:colId xmlns:a16="http://schemas.microsoft.com/office/drawing/2014/main" val="3063883331"/>
                    </a:ext>
                  </a:extLst>
                </a:gridCol>
              </a:tblGrid>
              <a:tr h="292462">
                <a:tc>
                  <a:txBody>
                    <a:bodyPr/>
                    <a:lstStyle/>
                    <a:p>
                      <a:pPr>
                        <a:lnSpc>
                          <a:spcPct val="115000"/>
                        </a:lnSpc>
                        <a:spcAft>
                          <a:spcPts val="800"/>
                        </a:spcAft>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9.00 - 9.30</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GB"/>
                    </a:p>
                  </a:txBody>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9.30 – 10.00</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10.00 - 10.30</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71755" marR="71755"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BREAKTIME</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10.45 -11.15</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11.15 -11.45</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11.45 -12.15</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71755" marR="71755"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LUNCHTIME</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1.00 - 1.45</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1.45 -2.30</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GB" sz="900" b="1">
                          <a:effectLst/>
                          <a:latin typeface="Aptos" panose="020B0004020202020204" pitchFamily="34" charset="0"/>
                          <a:ea typeface="Times New Roman" panose="02020603050405020304" pitchFamily="18" charset="0"/>
                          <a:cs typeface="Times New Roman" panose="02020603050405020304" pitchFamily="18" charset="0"/>
                        </a:rPr>
                        <a:t>2.30 - 3.00</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97368768"/>
                  </a:ext>
                </a:extLst>
              </a:tr>
              <a:tr h="524345">
                <a:tc>
                  <a:txBody>
                    <a:bodyPr/>
                    <a:lstStyle/>
                    <a:p>
                      <a:pPr>
                        <a:buNone/>
                      </a:pPr>
                      <a:r>
                        <a:rPr lang="en-GB" sz="13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MONDAY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Soft Start/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Breakfast/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Em Ch In</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Numeracy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Literacy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Skills E/F Level</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10954833"/>
                  </a:ext>
                </a:extLst>
              </a:tr>
              <a:tr h="524345">
                <a:tc>
                  <a:txBody>
                    <a:bodyPr/>
                    <a:lstStyle/>
                    <a:p>
                      <a:pPr>
                        <a:buNone/>
                      </a:pPr>
                      <a:r>
                        <a:rPr lang="en-GB" sz="13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TUESDAY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Soft Start/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Breakfast/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Em Ch In</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Literacy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Numeracy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Skills E/F Level</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158390378"/>
                  </a:ext>
                </a:extLst>
              </a:tr>
              <a:tr h="706079">
                <a:tc>
                  <a:txBody>
                    <a:bodyPr/>
                    <a:lstStyle/>
                    <a:p>
                      <a:pPr>
                        <a:buNone/>
                      </a:pPr>
                      <a:r>
                        <a:rPr lang="en-GB" sz="13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WEDNESDAY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Soft Start/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Breakfast/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Em Ch In</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Numeracy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Literacy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buNone/>
                      </a:pPr>
                      <a:r>
                        <a:rPr lang="en-GB" sz="900">
                          <a:solidFill>
                            <a:srgbClr val="3A7C22"/>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3A7C22"/>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Skills S Level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726984778"/>
                  </a:ext>
                </a:extLst>
              </a:tr>
              <a:tr h="710548">
                <a:tc>
                  <a:txBody>
                    <a:bodyPr/>
                    <a:lstStyle/>
                    <a:p>
                      <a:pPr>
                        <a:buNone/>
                      </a:pPr>
                      <a:r>
                        <a:rPr lang="en-GB" sz="13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THURSDAY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Soft Start/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Breakfast/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Em Ch In</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Literacy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ES - Numeracy</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solidFill>
                            <a:srgbClr val="00B05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solidFill>
                            <a:srgbClr val="3A7C22"/>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Skills Mixed</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32054760"/>
                  </a:ext>
                </a:extLst>
              </a:tr>
              <a:tr h="560096">
                <a:tc>
                  <a:txBody>
                    <a:bodyPr/>
                    <a:lstStyle/>
                    <a:p>
                      <a:pPr>
                        <a:buNone/>
                      </a:pPr>
                      <a:r>
                        <a:rPr lang="en-GB" sz="13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FRIDAY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Soft Start/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Breakfast/</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Em Ch In</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(SfLA)</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0C7"/>
                    </a:solidFill>
                  </a:tcPr>
                </a:tc>
                <a:tc gridSpan="3">
                  <a:txBody>
                    <a:bodyPr/>
                    <a:lstStyle/>
                    <a:p>
                      <a:pPr algn="ctr">
                        <a:buNone/>
                      </a:pPr>
                      <a:r>
                        <a:rPr lang="en-GB" sz="900">
                          <a:solidFill>
                            <a:srgbClr val="3A7C22"/>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solidFill>
                            <a:srgbClr val="3A7C22"/>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Nurture S L</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effectLst/>
                          <a:latin typeface="Aptos" panose="020B0004020202020204" pitchFamily="34" charset="0"/>
                          <a:ea typeface="Times New Roman" panose="02020603050405020304" pitchFamily="18" charset="0"/>
                          <a:cs typeface="Times New Roman" panose="02020603050405020304" pitchFamily="18" charset="0"/>
                        </a:rPr>
                        <a:t> </a:t>
                      </a:r>
                    </a:p>
                    <a:p>
                      <a:pPr algn="ctr">
                        <a:buNone/>
                      </a:pPr>
                      <a:r>
                        <a:rPr lang="en-GB" sz="9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Nurture E/F L</a:t>
                      </a:r>
                      <a:endParaRPr lang="en-GB" sz="90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GB"/>
                    </a:p>
                  </a:txBody>
                  <a:tcPr/>
                </a:tc>
                <a:tc hMerge="1">
                  <a:txBody>
                    <a:bodyPr/>
                    <a:lstStyle/>
                    <a:p>
                      <a:endParaRPr lang="en-GB"/>
                    </a:p>
                  </a:txBody>
                  <a:tcPr/>
                </a:tc>
                <a:tc vMerge="1">
                  <a:txBody>
                    <a:bodyPr/>
                    <a:lstStyle/>
                    <a:p>
                      <a:endParaRPr lang="en-GB"/>
                    </a:p>
                  </a:txBody>
                  <a:tcPr/>
                </a:tc>
                <a:tc gridSpan="3">
                  <a:txBody>
                    <a:bodyPr/>
                    <a:lstStyle/>
                    <a:p>
                      <a:pPr algn="ctr">
                        <a:buNone/>
                      </a:pPr>
                      <a:r>
                        <a:rPr lang="en-GB" sz="900" dirty="0">
                          <a:solidFill>
                            <a:srgbClr val="BF4E14"/>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Skills – Food Technology</a:t>
                      </a:r>
                      <a:endParaRPr lang="en-GB" sz="9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r>
                        <a:rPr lang="en-GB" sz="900" dirty="0" err="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SfLA</a:t>
                      </a:r>
                      <a:r>
                        <a:rPr lang="en-GB" sz="9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t>
                      </a:r>
                      <a:endParaRPr lang="en-GB" sz="900" dirty="0">
                        <a:effectLst/>
                        <a:latin typeface="Aptos" panose="020B0004020202020204" pitchFamily="34" charset="0"/>
                        <a:ea typeface="Times New Roman" panose="02020603050405020304" pitchFamily="18" charset="0"/>
                        <a:cs typeface="Times New Roman" panose="02020603050405020304" pitchFamily="18" charset="0"/>
                      </a:endParaRPr>
                    </a:p>
                    <a:p>
                      <a:pPr algn="ctr">
                        <a:buNone/>
                      </a:pPr>
                      <a:r>
                        <a:rPr lang="en-GB" sz="900" dirty="0">
                          <a:solidFill>
                            <a:srgbClr val="00B0F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GB" sz="900" dirty="0">
                        <a:effectLst/>
                        <a:latin typeface="Aptos" panose="020B0004020202020204" pitchFamily="34" charset="0"/>
                        <a:ea typeface="Times New Roman" panose="02020603050405020304" pitchFamily="18" charset="0"/>
                        <a:cs typeface="Times New Roman" panose="02020603050405020304" pitchFamily="18" charset="0"/>
                      </a:endParaRPr>
                    </a:p>
                  </a:txBody>
                  <a:tcPr marL="53626" marR="53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0C7"/>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201908813"/>
                  </a:ext>
                </a:extLst>
              </a:tr>
            </a:tbl>
          </a:graphicData>
        </a:graphic>
      </p:graphicFrame>
    </p:spTree>
    <p:extLst>
      <p:ext uri="{BB962C8B-B14F-4D97-AF65-F5344CB8AC3E}">
        <p14:creationId xmlns:p14="http://schemas.microsoft.com/office/powerpoint/2010/main" val="284050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B170-E1B7-54E8-84FC-ED415AD54971}"/>
              </a:ext>
            </a:extLst>
          </p:cNvPr>
          <p:cNvSpPr>
            <a:spLocks noGrp="1"/>
          </p:cNvSpPr>
          <p:nvPr>
            <p:ph type="title"/>
          </p:nvPr>
        </p:nvSpPr>
        <p:spPr/>
        <p:txBody>
          <a:bodyPr>
            <a:normAutofit fontScale="90000"/>
          </a:bodyPr>
          <a:lstStyle/>
          <a:p>
            <a:br>
              <a:rPr lang="en-GB" dirty="0"/>
            </a:br>
            <a:br>
              <a:rPr lang="en-GB" dirty="0"/>
            </a:br>
            <a:r>
              <a:rPr lang="en-GB" dirty="0"/>
              <a:t>Classroom Routines/Expectations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547F881C-CE8D-0704-F781-51281CE3E98A}"/>
              </a:ext>
            </a:extLst>
          </p:cNvPr>
          <p:cNvSpPr>
            <a:spLocks noGrp="1"/>
          </p:cNvSpPr>
          <p:nvPr>
            <p:ph idx="1"/>
          </p:nvPr>
        </p:nvSpPr>
        <p:spPr/>
        <p:txBody>
          <a:bodyPr/>
          <a:lstStyle/>
          <a:p>
            <a:r>
              <a:rPr lang="en-GB" dirty="0"/>
              <a:t>Daily water for class – filled at home and can be refilled in school</a:t>
            </a:r>
          </a:p>
          <a:p>
            <a:r>
              <a:rPr lang="en-GB" dirty="0"/>
              <a:t>Where possible a change of indoor shoes – especially for winter weather</a:t>
            </a:r>
          </a:p>
          <a:p>
            <a:r>
              <a:rPr lang="en-GB" dirty="0"/>
              <a:t>Full school uniform except on PE days – uniform bank within Community Hub</a:t>
            </a:r>
          </a:p>
          <a:p>
            <a:endParaRPr lang="en-GB" dirty="0"/>
          </a:p>
        </p:txBody>
      </p:sp>
    </p:spTree>
    <p:extLst>
      <p:ext uri="{BB962C8B-B14F-4D97-AF65-F5344CB8AC3E}">
        <p14:creationId xmlns:p14="http://schemas.microsoft.com/office/powerpoint/2010/main" val="172190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2"/>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normAutofit fontScale="62500" lnSpcReduction="20000"/>
          </a:bodyPr>
          <a:lstStyle/>
          <a:p>
            <a:r>
              <a:rPr lang="en-GB" dirty="0"/>
              <a:t>Welcome to The Haven</a:t>
            </a:r>
          </a:p>
          <a:p>
            <a:r>
              <a:rPr lang="en-GB" dirty="0"/>
              <a:t>The Haven is designed to provide a nurturing, structured, and engaging learning environment where every child can thrive.</a:t>
            </a:r>
          </a:p>
          <a:p>
            <a:r>
              <a:rPr lang="en-GB" dirty="0"/>
              <a:t>In The Haven, pupils will take part in numeracy and literacy learning each morning, helping them to develop confidence and make progress in these key areas. Afternoons will focus on building practical life skills and personal development through a range of engaging activities. As part of this skills-based curriculum, one afternoon each week will be dedicated to Food Technology, giving pupils opportunities to develop independence, creativity, and essential cooking skills.</a:t>
            </a:r>
          </a:p>
          <a:p>
            <a:r>
              <a:rPr lang="en-GB" dirty="0"/>
              <a:t>In addition, Friday mornings will have a nurture focus, providing dedicated time to support wellbeing, emotional development, social skills, and positive relationships.</a:t>
            </a:r>
          </a:p>
          <a:p>
            <a:r>
              <a:rPr lang="en-GB" dirty="0"/>
              <a:t>The Haven has been created to offer a calm, supportive, and inclusive environment where pupils feel safe, valued, and empowered to achieve their full potential. We look forward to working together with families to ensure every child experiences success and enjoyment in their learning journey.</a:t>
            </a:r>
          </a:p>
          <a:p>
            <a:r>
              <a:rPr lang="en-GB" dirty="0"/>
              <a:t>We will be seeking pupil ideas to name the 3 learning spaces.</a:t>
            </a:r>
          </a:p>
        </p:txBody>
      </p:sp>
    </p:spTree>
    <p:extLst>
      <p:ext uri="{BB962C8B-B14F-4D97-AF65-F5344CB8AC3E}">
        <p14:creationId xmlns:p14="http://schemas.microsoft.com/office/powerpoint/2010/main" val="3307399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latin typeface="SassoonPrimaryInfant" pitchFamily="2" charset="0"/>
              </a:rPr>
              <a:t>Community Hub – Breakfast Club</a:t>
            </a:r>
            <a:br>
              <a:rPr lang="en-GB" dirty="0"/>
            </a:br>
            <a:endParaRPr lang="en-GB" dirty="0"/>
          </a:p>
        </p:txBody>
      </p:sp>
      <p:sp>
        <p:nvSpPr>
          <p:cNvPr id="3" name="Content Placeholder 2">
            <a:extLst>
              <a:ext uri="{FF2B5EF4-FFF2-40B4-BE49-F238E27FC236}">
                <a16:creationId xmlns:a16="http://schemas.microsoft.com/office/drawing/2014/main" id="{F7B0E0EA-0B2A-B4A8-7C7D-3EA37654CDC4}"/>
              </a:ext>
            </a:extLst>
          </p:cNvPr>
          <p:cNvSpPr>
            <a:spLocks noGrp="1"/>
          </p:cNvSpPr>
          <p:nvPr>
            <p:ph idx="1"/>
          </p:nvPr>
        </p:nvSpPr>
        <p:spPr>
          <a:xfrm>
            <a:off x="1024216" y="4034117"/>
            <a:ext cx="10143563" cy="1983767"/>
          </a:xfrm>
        </p:spPr>
        <p:txBody>
          <a:bodyPr>
            <a:normAutofit fontScale="92500" lnSpcReduction="10000"/>
          </a:bodyPr>
          <a:lstStyle/>
          <a:p>
            <a:r>
              <a:rPr lang="en-GB" sz="1800" dirty="0">
                <a:latin typeface="SassoonPrimaryInfant" pitchFamily="2" charset="0"/>
              </a:rPr>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r>
              <a:rPr lang="en-GB" sz="1800" dirty="0">
                <a:latin typeface="SassoonPrimaryInfant" pitchFamily="2" charset="0"/>
              </a:rPr>
              <a:t>We are almost ready to launch our Breakfast Club so look out for more information via email soon. </a:t>
            </a:r>
          </a:p>
        </p:txBody>
      </p:sp>
      <p:pic>
        <p:nvPicPr>
          <p:cNvPr id="5" name="Picture 4">
            <a:extLst>
              <a:ext uri="{FF2B5EF4-FFF2-40B4-BE49-F238E27FC236}">
                <a16:creationId xmlns:a16="http://schemas.microsoft.com/office/drawing/2014/main" id="{BFFAB1EE-086D-E650-B93C-2BC96598EA0F}"/>
              </a:ext>
            </a:extLst>
          </p:cNvPr>
          <p:cNvPicPr>
            <a:picLocks noChangeAspect="1"/>
          </p:cNvPicPr>
          <p:nvPr/>
        </p:nvPicPr>
        <p:blipFill>
          <a:blip r:embed="rId2"/>
          <a:stretch>
            <a:fillRect/>
          </a:stretch>
        </p:blipFill>
        <p:spPr>
          <a:xfrm>
            <a:off x="3351834" y="2008019"/>
            <a:ext cx="5488329" cy="1817790"/>
          </a:xfrm>
          <a:prstGeom prst="rect">
            <a:avLst/>
          </a:prstGeom>
        </p:spPr>
      </p:pic>
    </p:spTree>
    <p:extLst>
      <p:ext uri="{BB962C8B-B14F-4D97-AF65-F5344CB8AC3E}">
        <p14:creationId xmlns:p14="http://schemas.microsoft.com/office/powerpoint/2010/main" val="1545457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Spirit with Sevenfold Gifts | The seven gifts of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838200"/>
            <a:ext cx="9753600" cy="507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961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286500" y="1168400"/>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3989" y="1905506"/>
            <a:ext cx="8097357" cy="3046988"/>
          </a:xfrm>
          <a:prstGeom prst="rect">
            <a:avLst/>
          </a:prstGeom>
          <a:noFill/>
        </p:spPr>
        <p:txBody>
          <a:bodyPr wrap="square" rtlCol="0">
            <a:spAutoFit/>
          </a:bodyPr>
          <a:lstStyle/>
          <a:p>
            <a:r>
              <a:rPr lang="en-GB" sz="3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p:txBody>
      </p:sp>
    </p:spTree>
    <p:extLst>
      <p:ext uri="{BB962C8B-B14F-4D97-AF65-F5344CB8AC3E}">
        <p14:creationId xmlns:p14="http://schemas.microsoft.com/office/powerpoint/2010/main" val="1689387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t>School email address – </a:t>
            </a:r>
            <a:r>
              <a:rPr lang="en-GB" dirty="0">
                <a:hlinkClick r:id="rId2"/>
              </a:rPr>
              <a:t>stpatricksprimaryschool@education.falkirk.sch.uk</a:t>
            </a:r>
            <a:r>
              <a:rPr lang="en-GB" dirty="0"/>
              <a:t> </a:t>
            </a:r>
          </a:p>
          <a:p>
            <a:r>
              <a:rPr lang="en-GB" dirty="0"/>
              <a:t>School main office phone number – 01324 508840</a:t>
            </a:r>
          </a:p>
          <a:p>
            <a:r>
              <a:rPr lang="en-GB" dirty="0"/>
              <a:t>Website - </a:t>
            </a:r>
            <a:r>
              <a:rPr lang="en-GB" dirty="0">
                <a:hlinkClick r:id="rId3"/>
              </a:rPr>
              <a:t>https://www.st-patricks.falkirk.sch.uk/</a:t>
            </a:r>
            <a:r>
              <a:rPr lang="en-GB" dirty="0"/>
              <a:t> </a:t>
            </a:r>
          </a:p>
          <a:p>
            <a:r>
              <a:rPr lang="en-GB" dirty="0"/>
              <a:t>Our Parent Communication Policy is available on our website</a:t>
            </a:r>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199" y="1452343"/>
            <a:ext cx="6459523" cy="1928798"/>
          </a:xfrm>
          <a:prstGeom prst="rect">
            <a:avLst/>
          </a:prstGeom>
        </p:spPr>
        <p:txBody>
          <a:bodyPr wrap="square">
            <a:spAutoFit/>
          </a:bodyPr>
          <a:lstStyle/>
          <a:p>
            <a:pP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a:t>
            </a:r>
            <a:r>
              <a:rPr lang="en-GB" sz="2800" dirty="0"/>
              <a:t>haven-</a:t>
            </a:r>
            <a:r>
              <a:rPr lang="en-GB" sz="2800" dirty="0" err="1"/>
              <a:t>stp.bsky.social</a:t>
            </a:r>
            <a:endParaRPr lang="en-GB" sz="2800" dirty="0"/>
          </a:p>
          <a:p>
            <a:pPr lvl="0">
              <a:lnSpc>
                <a:spcPct val="107000"/>
              </a:lnSpc>
              <a:spcAft>
                <a:spcPts val="0"/>
              </a:spcAft>
            </a:pPr>
            <a:r>
              <a:rPr lang="en-GB" sz="2800" kern="100" dirty="0">
                <a:latin typeface="SassoonPrimaryInfant" pitchFamily="2"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2"/>
          <a:stretch>
            <a:fillRect/>
          </a:stretch>
        </p:blipFill>
        <p:spPr>
          <a:xfrm>
            <a:off x="4353886" y="2590937"/>
            <a:ext cx="2697274" cy="2697274"/>
          </a:xfrm>
          <a:prstGeom prst="rect">
            <a:avLst/>
          </a:prstGeom>
        </p:spPr>
      </p:pic>
    </p:spTree>
    <p:extLst>
      <p:ext uri="{BB962C8B-B14F-4D97-AF65-F5344CB8AC3E}">
        <p14:creationId xmlns:p14="http://schemas.microsoft.com/office/powerpoint/2010/main" val="22879860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9045</TotalTime>
  <Words>1315</Words>
  <Application>Microsoft Office PowerPoint</Application>
  <PresentationFormat>Widescreen</PresentationFormat>
  <Paragraphs>168</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Aptos</vt:lpstr>
      <vt:lpstr>Arial</vt:lpstr>
      <vt:lpstr>Garamond</vt:lpstr>
      <vt:lpstr>ModernMT-Bold</vt:lpstr>
      <vt:lpstr>SassoonPrimaryInfant</vt:lpstr>
      <vt:lpstr>Symbol</vt:lpstr>
      <vt:lpstr>Organic</vt:lpstr>
      <vt:lpstr>PowerPoint Presentation</vt:lpstr>
      <vt:lpstr>PowerPoint Presentation</vt:lpstr>
      <vt:lpstr>PowerPoint Presentation</vt:lpstr>
      <vt:lpstr>Mr Flanigan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Charter</vt:lpstr>
      <vt:lpstr>PowerPoint Presentation</vt:lpstr>
      <vt:lpstr>PowerPoint Presentation</vt:lpstr>
      <vt:lpstr>  Classroom Routines/Expectations  </vt:lpstr>
      <vt:lpstr>PowerPoint Presentation</vt:lpstr>
      <vt:lpstr> Environmental Changes – Session 2026 27 </vt:lpstr>
      <vt:lpstr> Community Hub – Breakfast Club </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Paul Flanigan</cp:lastModifiedBy>
  <cp:revision>41</cp:revision>
  <dcterms:created xsi:type="dcterms:W3CDTF">2023-08-23T14:29:30Z</dcterms:created>
  <dcterms:modified xsi:type="dcterms:W3CDTF">2026-09-02T16:45:36Z</dcterms:modified>
</cp:coreProperties>
</file>