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99" r:id="rId5"/>
    <p:sldId id="303" r:id="rId6"/>
    <p:sldId id="258" r:id="rId7"/>
    <p:sldId id="261" r:id="rId8"/>
    <p:sldId id="262" r:id="rId9"/>
    <p:sldId id="294" r:id="rId10"/>
    <p:sldId id="263" r:id="rId11"/>
    <p:sldId id="264" r:id="rId12"/>
    <p:sldId id="266" r:id="rId13"/>
    <p:sldId id="302" r:id="rId14"/>
    <p:sldId id="268" r:id="rId15"/>
    <p:sldId id="270" r:id="rId16"/>
    <p:sldId id="271" r:id="rId17"/>
    <p:sldId id="296" r:id="rId18"/>
    <p:sldId id="281" r:id="rId19"/>
    <p:sldId id="282" r:id="rId20"/>
    <p:sldId id="304" r:id="rId21"/>
    <p:sldId id="297" r:id="rId22"/>
    <p:sldId id="298" r:id="rId23"/>
    <p:sldId id="275" r:id="rId24"/>
    <p:sldId id="276" r:id="rId25"/>
    <p:sldId id="277" r:id="rId26"/>
    <p:sldId id="279" r:id="rId27"/>
    <p:sldId id="305" r:id="rId28"/>
    <p:sldId id="306" r:id="rId29"/>
    <p:sldId id="307" r:id="rId30"/>
    <p:sldId id="280" r:id="rId31"/>
    <p:sldId id="288" r:id="rId32"/>
    <p:sldId id="293" r:id="rId33"/>
    <p:sldId id="28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06" autoAdjust="0"/>
    <p:restoredTop sz="94660"/>
  </p:normalViewPr>
  <p:slideViewPr>
    <p:cSldViewPr snapToGrid="0">
      <p:cViewPr varScale="1">
        <p:scale>
          <a:sx n="111" d="100"/>
          <a:sy n="111" d="100"/>
        </p:scale>
        <p:origin x="3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34698" y="1719797"/>
            <a:ext cx="9169401" cy="3046988"/>
          </a:xfrm>
          <a:prstGeom prst="rect">
            <a:avLst/>
          </a:prstGeom>
        </p:spPr>
        <p:txBody>
          <a:bodyPr wrap="square">
            <a:spAutoFit/>
          </a:bodyPr>
          <a:lstStyle/>
          <a:p>
            <a:pPr algn="ctr"/>
            <a:r>
              <a:rPr lang="en-GB" sz="9600" b="1" i="0" dirty="0">
                <a:solidFill>
                  <a:srgbClr val="C00000"/>
                </a:solidFill>
                <a:effectLst/>
                <a:latin typeface="SassoonPrimaryInfant" pitchFamily="2" charset="0"/>
              </a:rPr>
              <a:t>P</a:t>
            </a:r>
            <a:r>
              <a:rPr lang="en-GB" sz="9600" b="1" dirty="0">
                <a:solidFill>
                  <a:srgbClr val="C00000"/>
                </a:solidFill>
                <a:latin typeface="SassoonPrimaryInfant" pitchFamily="2" charset="0"/>
              </a:rPr>
              <a:t>7</a:t>
            </a:r>
            <a:r>
              <a:rPr lang="en-GB" sz="9600" b="1" i="0" dirty="0">
                <a:solidFill>
                  <a:srgbClr val="C00000"/>
                </a:solidFill>
                <a:effectLst/>
                <a:latin typeface="SassoonPrimaryInfant" pitchFamily="2" charset="0"/>
              </a:rPr>
              <a:t> Meet the Teacher</a:t>
            </a:r>
            <a:endParaRPr lang="en-GB" sz="9600" b="1" dirty="0">
              <a:solidFill>
                <a:srgbClr val="C00000"/>
              </a:solidFill>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1600"/>
            <a:ext cx="121920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3400" y="4978400"/>
            <a:ext cx="5638800" cy="1323439"/>
          </a:xfrm>
          <a:prstGeom prst="rect">
            <a:avLst/>
          </a:prstGeom>
          <a:noFill/>
        </p:spPr>
        <p:txBody>
          <a:bodyPr wrap="square" rtlCol="0">
            <a:spAutoFit/>
          </a:bodyPr>
          <a:lstStyle/>
          <a:p>
            <a:pPr algn="ctr"/>
            <a:r>
              <a:rPr lang="en-GB" sz="8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8559138" cy="6201698"/>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Environmental Changes – Pupil’s Voice (Name of learning areas)</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Sacramental Preparation/God’s Loving Plan</a:t>
            </a:r>
          </a:p>
          <a:p>
            <a:pPr marL="457200" indent="-457200">
              <a:buFont typeface="Arial" panose="020B0604020202020204" pitchFamily="34" charset="0"/>
              <a:buChar char="•"/>
            </a:pPr>
            <a:r>
              <a:rPr lang="en-US" sz="2400" dirty="0">
                <a:latin typeface="SassoonPrimaryInfant" pitchFamily="2" charset="0"/>
              </a:rPr>
              <a:t>Primary 7/6 Events this Session</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Home Learning/Sharing the Learning</a:t>
            </a:r>
          </a:p>
          <a:p>
            <a:pPr marL="457200" indent="-457200">
              <a:buFont typeface="Arial" panose="020B0604020202020204" pitchFamily="34" charset="0"/>
              <a:buChar char="•"/>
            </a:pPr>
            <a:r>
              <a:rPr lang="en-US" sz="2400" dirty="0">
                <a:latin typeface="SassoonPrimaryInfant" pitchFamily="2" charset="0"/>
              </a:rPr>
              <a:t>Communication and </a:t>
            </a:r>
            <a:r>
              <a:rPr lang="en-US" sz="2400" dirty="0" err="1">
                <a:latin typeface="SassoonPrimaryInfant" pitchFamily="2" charset="0"/>
              </a:rPr>
              <a:t>Bluesky</a:t>
            </a:r>
            <a:endParaRPr lang="en-US" sz="2400" dirty="0">
              <a:latin typeface="SassoonPrimaryInfant" pitchFamily="2" charset="0"/>
            </a:endParaRPr>
          </a:p>
          <a:p>
            <a:endParaRPr lang="en-GB" dirty="0"/>
          </a:p>
        </p:txBody>
      </p:sp>
    </p:spTree>
    <p:extLst>
      <p:ext uri="{BB962C8B-B14F-4D97-AF65-F5344CB8AC3E}">
        <p14:creationId xmlns:p14="http://schemas.microsoft.com/office/powerpoint/2010/main" val="352703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C513-3F76-EB33-C00F-475558D93ABF}"/>
              </a:ext>
            </a:extLst>
          </p:cNvPr>
          <p:cNvSpPr>
            <a:spLocks noGrp="1"/>
          </p:cNvSpPr>
          <p:nvPr>
            <p:ph type="title"/>
          </p:nvPr>
        </p:nvSpPr>
        <p:spPr/>
        <p:txBody>
          <a:bodyPr/>
          <a:lstStyle/>
          <a:p>
            <a:r>
              <a:rPr lang="en-GB" dirty="0">
                <a:latin typeface="SassoonPrimaryInfant" pitchFamily="2" charset="0"/>
              </a:rPr>
              <a:t>Class Teacher</a:t>
            </a:r>
          </a:p>
        </p:txBody>
      </p:sp>
      <p:pic>
        <p:nvPicPr>
          <p:cNvPr id="4" name="Picture 3">
            <a:extLst>
              <a:ext uri="{FF2B5EF4-FFF2-40B4-BE49-F238E27FC236}">
                <a16:creationId xmlns:a16="http://schemas.microsoft.com/office/drawing/2014/main" id="{366F0A04-1006-C894-B63A-03F99097F6AF}"/>
              </a:ext>
            </a:extLst>
          </p:cNvPr>
          <p:cNvPicPr>
            <a:picLocks noChangeAspect="1"/>
          </p:cNvPicPr>
          <p:nvPr/>
        </p:nvPicPr>
        <p:blipFill>
          <a:blip r:embed="rId2"/>
          <a:stretch>
            <a:fillRect/>
          </a:stretch>
        </p:blipFill>
        <p:spPr>
          <a:xfrm>
            <a:off x="7118132" y="4214602"/>
            <a:ext cx="1461412" cy="1948549"/>
          </a:xfrm>
          <a:prstGeom prst="rect">
            <a:avLst/>
          </a:prstGeom>
        </p:spPr>
      </p:pic>
      <p:sp>
        <p:nvSpPr>
          <p:cNvPr id="5" name="TextBox 4">
            <a:extLst>
              <a:ext uri="{FF2B5EF4-FFF2-40B4-BE49-F238E27FC236}">
                <a16:creationId xmlns:a16="http://schemas.microsoft.com/office/drawing/2014/main" id="{52B06371-3BAF-26F3-EEAE-0077051230A3}"/>
              </a:ext>
            </a:extLst>
          </p:cNvPr>
          <p:cNvSpPr txBox="1"/>
          <p:nvPr/>
        </p:nvSpPr>
        <p:spPr>
          <a:xfrm>
            <a:off x="6096000" y="2414525"/>
            <a:ext cx="5254334" cy="1477328"/>
          </a:xfrm>
          <a:prstGeom prst="rect">
            <a:avLst/>
          </a:prstGeom>
          <a:noFill/>
        </p:spPr>
        <p:txBody>
          <a:bodyPr wrap="square" rtlCol="0">
            <a:spAutoFit/>
          </a:bodyPr>
          <a:lstStyle/>
          <a:p>
            <a:r>
              <a:rPr lang="en-GB" dirty="0">
                <a:latin typeface="SassoonPrimaryInfant" pitchFamily="2" charset="0"/>
              </a:rPr>
              <a:t>Miss Stocks</a:t>
            </a:r>
          </a:p>
          <a:p>
            <a:endParaRPr lang="en-GB" dirty="0">
              <a:latin typeface="SassoonPrimaryInfant" pitchFamily="2" charset="0"/>
            </a:endParaRPr>
          </a:p>
          <a:p>
            <a:r>
              <a:rPr lang="en-GB" dirty="0">
                <a:latin typeface="SassoonPrimaryInfant" pitchFamily="2" charset="0"/>
              </a:rPr>
              <a:t>I am very excited to be teaching P7. I have had an exciting few weeks getting to know the children and I hope it is a very fun year for them!</a:t>
            </a:r>
          </a:p>
        </p:txBody>
      </p:sp>
      <p:sp>
        <p:nvSpPr>
          <p:cNvPr id="6" name="TextBox 5">
            <a:extLst>
              <a:ext uri="{FF2B5EF4-FFF2-40B4-BE49-F238E27FC236}">
                <a16:creationId xmlns:a16="http://schemas.microsoft.com/office/drawing/2014/main" id="{F9F6AE97-FEC6-46B0-F9DC-95B67E8BFCD8}"/>
              </a:ext>
            </a:extLst>
          </p:cNvPr>
          <p:cNvSpPr txBox="1"/>
          <p:nvPr/>
        </p:nvSpPr>
        <p:spPr>
          <a:xfrm>
            <a:off x="1181812" y="4408825"/>
            <a:ext cx="5841429" cy="1754326"/>
          </a:xfrm>
          <a:prstGeom prst="rect">
            <a:avLst/>
          </a:prstGeom>
          <a:noFill/>
        </p:spPr>
        <p:txBody>
          <a:bodyPr wrap="square" rtlCol="0">
            <a:spAutoFit/>
          </a:bodyPr>
          <a:lstStyle/>
          <a:p>
            <a:r>
              <a:rPr lang="en-GB" dirty="0">
                <a:latin typeface="SassoonPrimaryInfant" pitchFamily="2" charset="0"/>
              </a:rPr>
              <a:t>This year, I will be team-teaching numeracy with Miss Morrissey (Primary 7/6 teacher). Some students from our class will be joining Miss Morrissey and some of the other Primary 7/6 students joining us. By blending our classes for these sessions, students will have the wonderful opportunity to learn and collaborate across year groups.</a:t>
            </a:r>
          </a:p>
        </p:txBody>
      </p:sp>
      <p:pic>
        <p:nvPicPr>
          <p:cNvPr id="7" name="Picture 6">
            <a:extLst>
              <a:ext uri="{FF2B5EF4-FFF2-40B4-BE49-F238E27FC236}">
                <a16:creationId xmlns:a16="http://schemas.microsoft.com/office/drawing/2014/main" id="{6730504A-AB9A-EA2A-1160-1A9ED1C92B14}"/>
              </a:ext>
            </a:extLst>
          </p:cNvPr>
          <p:cNvPicPr>
            <a:picLocks noChangeAspect="1"/>
          </p:cNvPicPr>
          <p:nvPr/>
        </p:nvPicPr>
        <p:blipFill>
          <a:blip r:embed="rId3"/>
          <a:stretch>
            <a:fillRect/>
          </a:stretch>
        </p:blipFill>
        <p:spPr>
          <a:xfrm>
            <a:off x="4102526" y="2462979"/>
            <a:ext cx="1461412" cy="1945846"/>
          </a:xfrm>
          <a:prstGeom prst="rect">
            <a:avLst/>
          </a:prstGeom>
        </p:spPr>
      </p:pic>
    </p:spTree>
    <p:extLst>
      <p:ext uri="{BB962C8B-B14F-4D97-AF65-F5344CB8AC3E}">
        <p14:creationId xmlns:p14="http://schemas.microsoft.com/office/powerpoint/2010/main" val="387614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6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 P's promis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0079" y="666795"/>
            <a:ext cx="3811843" cy="5524411"/>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B9BF0C"/>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027263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torative Pract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2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3035"/>
            <a:ext cx="4254500" cy="4678204"/>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pic>
        <p:nvPicPr>
          <p:cNvPr id="7170" name="Picture 2" descr="spotlight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00" y="431800"/>
            <a:ext cx="5740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1" name="Picture 10">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3" name="Picture 12">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 name="Picture 13">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6" name="Straight Connector 15">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1" name="Picture 20">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3" name="Picture 22">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a:solidFill>
                  <a:srgbClr val="262626"/>
                </a:solidFill>
              </a:rPr>
              <a:t>Class Charter</a:t>
            </a:r>
          </a:p>
        </p:txBody>
      </p:sp>
      <p:pic>
        <p:nvPicPr>
          <p:cNvPr id="5" name="Picture 4">
            <a:extLst>
              <a:ext uri="{FF2B5EF4-FFF2-40B4-BE49-F238E27FC236}">
                <a16:creationId xmlns:a16="http://schemas.microsoft.com/office/drawing/2014/main" id="{C69EE1CD-6867-87D4-A963-3623BA9C5530}"/>
              </a:ext>
            </a:extLst>
          </p:cNvPr>
          <p:cNvPicPr>
            <a:picLocks noChangeAspect="1"/>
          </p:cNvPicPr>
          <p:nvPr/>
        </p:nvPicPr>
        <p:blipFill>
          <a:blip r:embed="rId7"/>
          <a:stretch>
            <a:fillRect/>
          </a:stretch>
        </p:blipFill>
        <p:spPr>
          <a:xfrm>
            <a:off x="6318250" y="982131"/>
            <a:ext cx="3670301" cy="4893735"/>
          </a:xfrm>
          <a:prstGeom prst="rect">
            <a:avLst/>
          </a:prstGeom>
          <a:ln w="57150" cmpd="thickThin">
            <a:solidFill>
              <a:srgbClr val="7F7F7F"/>
            </a:solidFill>
            <a:miter lim="800000"/>
          </a:ln>
        </p:spPr>
      </p:pic>
    </p:spTree>
    <p:extLst>
      <p:ext uri="{BB962C8B-B14F-4D97-AF65-F5344CB8AC3E}">
        <p14:creationId xmlns:p14="http://schemas.microsoft.com/office/powerpoint/2010/main" val="3979446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r>
              <a:rPr lang="en-GB" sz="2400" dirty="0">
                <a:latin typeface="SassoonPrimaryInfant" pitchFamily="2" charset="0"/>
              </a:rPr>
              <a:t>Head teacher awards will be given out on a monthly basis to children who demonstrate a positive attitude to learning and school life.</a:t>
            </a:r>
          </a:p>
          <a:p>
            <a:endParaRPr lang="en-GB" sz="2400" dirty="0">
              <a:latin typeface="SassoonPrimaryInfant" pitchFamily="2" charset="0"/>
            </a:endParaRPr>
          </a:p>
          <a:p>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241" y="2355334"/>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spTree>
    <p:extLst>
      <p:ext uri="{BB962C8B-B14F-4D97-AF65-F5344CB8AC3E}">
        <p14:creationId xmlns:p14="http://schemas.microsoft.com/office/powerpoint/2010/main" val="284050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FC486E2-35B9-E293-991C-F5E902EE2F68}"/>
              </a:ext>
            </a:extLst>
          </p:cNvPr>
          <p:cNvGraphicFramePr>
            <a:graphicFrameLocks noGrp="1"/>
          </p:cNvGraphicFramePr>
          <p:nvPr>
            <p:extLst>
              <p:ext uri="{D42A27DB-BD31-4B8C-83A1-F6EECF244321}">
                <p14:modId xmlns:p14="http://schemas.microsoft.com/office/powerpoint/2010/main" val="1656983872"/>
              </p:ext>
            </p:extLst>
          </p:nvPr>
        </p:nvGraphicFramePr>
        <p:xfrm>
          <a:off x="1259457" y="1121434"/>
          <a:ext cx="9696090" cy="4891176"/>
        </p:xfrm>
        <a:graphic>
          <a:graphicData uri="http://schemas.openxmlformats.org/drawingml/2006/table">
            <a:tbl>
              <a:tblPr firstRow="1" firstCol="1" bandRow="1" bandCol="1"/>
              <a:tblGrid>
                <a:gridCol w="1009928">
                  <a:extLst>
                    <a:ext uri="{9D8B030D-6E8A-4147-A177-3AD203B41FA5}">
                      <a16:colId xmlns:a16="http://schemas.microsoft.com/office/drawing/2014/main" val="3716493239"/>
                    </a:ext>
                  </a:extLst>
                </a:gridCol>
                <a:gridCol w="627703">
                  <a:extLst>
                    <a:ext uri="{9D8B030D-6E8A-4147-A177-3AD203B41FA5}">
                      <a16:colId xmlns:a16="http://schemas.microsoft.com/office/drawing/2014/main" val="2221071904"/>
                    </a:ext>
                  </a:extLst>
                </a:gridCol>
                <a:gridCol w="1055955">
                  <a:extLst>
                    <a:ext uri="{9D8B030D-6E8A-4147-A177-3AD203B41FA5}">
                      <a16:colId xmlns:a16="http://schemas.microsoft.com/office/drawing/2014/main" val="1311827436"/>
                    </a:ext>
                  </a:extLst>
                </a:gridCol>
                <a:gridCol w="1055955">
                  <a:extLst>
                    <a:ext uri="{9D8B030D-6E8A-4147-A177-3AD203B41FA5}">
                      <a16:colId xmlns:a16="http://schemas.microsoft.com/office/drawing/2014/main" val="2363218727"/>
                    </a:ext>
                  </a:extLst>
                </a:gridCol>
                <a:gridCol w="276164">
                  <a:extLst>
                    <a:ext uri="{9D8B030D-6E8A-4147-A177-3AD203B41FA5}">
                      <a16:colId xmlns:a16="http://schemas.microsoft.com/office/drawing/2014/main" val="1748070438"/>
                    </a:ext>
                  </a:extLst>
                </a:gridCol>
                <a:gridCol w="794467">
                  <a:extLst>
                    <a:ext uri="{9D8B030D-6E8A-4147-A177-3AD203B41FA5}">
                      <a16:colId xmlns:a16="http://schemas.microsoft.com/office/drawing/2014/main" val="340513585"/>
                    </a:ext>
                  </a:extLst>
                </a:gridCol>
                <a:gridCol w="107108">
                  <a:extLst>
                    <a:ext uri="{9D8B030D-6E8A-4147-A177-3AD203B41FA5}">
                      <a16:colId xmlns:a16="http://schemas.microsoft.com/office/drawing/2014/main" val="2073262828"/>
                    </a:ext>
                  </a:extLst>
                </a:gridCol>
                <a:gridCol w="897196">
                  <a:extLst>
                    <a:ext uri="{9D8B030D-6E8A-4147-A177-3AD203B41FA5}">
                      <a16:colId xmlns:a16="http://schemas.microsoft.com/office/drawing/2014/main" val="4066045588"/>
                    </a:ext>
                  </a:extLst>
                </a:gridCol>
                <a:gridCol w="897196">
                  <a:extLst>
                    <a:ext uri="{9D8B030D-6E8A-4147-A177-3AD203B41FA5}">
                      <a16:colId xmlns:a16="http://schemas.microsoft.com/office/drawing/2014/main" val="2645934334"/>
                    </a:ext>
                  </a:extLst>
                </a:gridCol>
                <a:gridCol w="276164">
                  <a:extLst>
                    <a:ext uri="{9D8B030D-6E8A-4147-A177-3AD203B41FA5}">
                      <a16:colId xmlns:a16="http://schemas.microsoft.com/office/drawing/2014/main" val="3561405579"/>
                    </a:ext>
                  </a:extLst>
                </a:gridCol>
                <a:gridCol w="1329450">
                  <a:extLst>
                    <a:ext uri="{9D8B030D-6E8A-4147-A177-3AD203B41FA5}">
                      <a16:colId xmlns:a16="http://schemas.microsoft.com/office/drawing/2014/main" val="562402985"/>
                    </a:ext>
                  </a:extLst>
                </a:gridCol>
                <a:gridCol w="699078">
                  <a:extLst>
                    <a:ext uri="{9D8B030D-6E8A-4147-A177-3AD203B41FA5}">
                      <a16:colId xmlns:a16="http://schemas.microsoft.com/office/drawing/2014/main" val="2222552193"/>
                    </a:ext>
                  </a:extLst>
                </a:gridCol>
                <a:gridCol w="669726">
                  <a:extLst>
                    <a:ext uri="{9D8B030D-6E8A-4147-A177-3AD203B41FA5}">
                      <a16:colId xmlns:a16="http://schemas.microsoft.com/office/drawing/2014/main" val="1249751096"/>
                    </a:ext>
                  </a:extLst>
                </a:gridCol>
              </a:tblGrid>
              <a:tr h="610432">
                <a:tc>
                  <a:txBody>
                    <a:bodyPr/>
                    <a:lstStyle/>
                    <a:p>
                      <a:pPr marL="85725" marR="85725" algn="ctr">
                        <a:buNone/>
                      </a:pPr>
                      <a:r>
                        <a:rPr lang="en-GB" sz="900" b="1">
                          <a:effectLst/>
                          <a:latin typeface="SassoonPrimaryInfant" pitchFamily="2" charset="0"/>
                          <a:ea typeface="Times New Roman" panose="02020603050405020304" pitchFamily="18" charset="0"/>
                        </a:rPr>
                        <a:t>Day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marL="85725" marR="85725" algn="ctr">
                        <a:buNone/>
                      </a:pPr>
                      <a:r>
                        <a:rPr lang="en-GB" sz="900" b="1">
                          <a:effectLst/>
                          <a:latin typeface="SassoonPrimaryInfant" pitchFamily="2" charset="0"/>
                          <a:ea typeface="Times New Roman" panose="02020603050405020304" pitchFamily="18" charset="0"/>
                        </a:rPr>
                        <a:t>9.00 – 10.30</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rowSpan="6">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I</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N</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E</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R</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V</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A</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L</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900" b="1">
                          <a:effectLst/>
                          <a:latin typeface="SassoonPrimaryInfant" pitchFamily="2" charset="0"/>
                          <a:ea typeface="Times New Roman" panose="02020603050405020304" pitchFamily="18" charset="0"/>
                        </a:rPr>
                        <a:t>10.45 – 11.30</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marL="85725" marR="85725" algn="ctr">
                        <a:buNone/>
                      </a:pPr>
                      <a:r>
                        <a:rPr lang="en-GB" sz="900" b="1">
                          <a:effectLst/>
                          <a:latin typeface="SassoonPrimaryInfant" pitchFamily="2" charset="0"/>
                          <a:ea typeface="Times New Roman" panose="02020603050405020304" pitchFamily="18" charset="0"/>
                        </a:rPr>
                        <a:t>11.30-12.15</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rowSpan="6">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l">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L</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U</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N</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C</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H</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900" b="1">
                          <a:effectLst/>
                          <a:latin typeface="SassoonPrimaryInfant" pitchFamily="2" charset="0"/>
                          <a:ea typeface="Times New Roman" panose="02020603050405020304" pitchFamily="18" charset="0"/>
                        </a:rPr>
                        <a:t>1.00 – 2.00</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85725" marR="85725" algn="ctr">
                        <a:buNone/>
                      </a:pPr>
                      <a:r>
                        <a:rPr lang="en-GB" sz="900" b="1">
                          <a:effectLst/>
                          <a:latin typeface="SassoonPrimaryInfant" pitchFamily="2" charset="0"/>
                          <a:ea typeface="Times New Roman" panose="02020603050405020304" pitchFamily="18" charset="0"/>
                        </a:rPr>
                        <a:t>2.00 – 3.00</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175607591"/>
                  </a:ext>
                </a:extLst>
              </a:tr>
              <a:tr h="932606">
                <a:tc>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Monday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Soft Start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Numeracy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Mental Agility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Core Numeracy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hMerge="1">
                  <a:txBody>
                    <a:bodyPr/>
                    <a:lstStyle/>
                    <a:p>
                      <a:endParaRPr lang="en-GB"/>
                    </a:p>
                  </a:txBody>
                  <a:tcPr/>
                </a:tc>
                <a:tc vMerge="1">
                  <a:txBody>
                    <a:bodyPr/>
                    <a:lstStyle/>
                    <a:p>
                      <a:endParaRPr lang="en-GB"/>
                    </a:p>
                  </a:txBody>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Spelling</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Reading</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Reading Strat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v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RERC</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b="1">
                          <a:solidFill>
                            <a:srgbClr val="FF99FF"/>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5D"/>
                    </a:solidFill>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HWB</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PE w Miss Stocks</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FF99FF"/>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F2D0"/>
                    </a:solidFill>
                  </a:tcPr>
                </a:tc>
                <a:tc hMerge="1">
                  <a:txBody>
                    <a:bodyPr/>
                    <a:lstStyle/>
                    <a:p>
                      <a:endParaRPr lang="en-GB"/>
                    </a:p>
                  </a:txBody>
                  <a:tcPr/>
                </a:tc>
                <a:extLst>
                  <a:ext uri="{0D108BD9-81ED-4DB2-BD59-A6C34878D82A}">
                    <a16:rowId xmlns:a16="http://schemas.microsoft.com/office/drawing/2014/main" val="1482843190"/>
                  </a:ext>
                </a:extLst>
              </a:tr>
              <a:tr h="802605">
                <a:tc>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Tuesday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Soft Start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Numeracy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Mental Agility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Core Numeracy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hMerge="1">
                  <a:txBody>
                    <a:bodyPr/>
                    <a:lstStyle/>
                    <a:p>
                      <a:endParaRPr lang="en-GB"/>
                    </a:p>
                  </a:txBody>
                  <a:tcPr/>
                </a:tc>
                <a:tc vMerge="1">
                  <a:txBody>
                    <a:bodyPr/>
                    <a:lstStyle/>
                    <a:p>
                      <a:endParaRPr lang="en-GB"/>
                    </a:p>
                  </a:txBody>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Spelling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h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Reading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a:solidFill>
                            <a:srgbClr val="000000"/>
                          </a:solidFill>
                          <a:effectLst/>
                          <a:latin typeface="SassoonPrimaryInfant" pitchFamily="2" charset="0"/>
                          <a:ea typeface="Times New Roman" panose="02020603050405020304" pitchFamily="18" charset="0"/>
                        </a:rPr>
                        <a:t>Talk4W</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v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French/Spanish</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IDL</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F9FFF"/>
                    </a:solidFill>
                  </a:tcPr>
                </a:tc>
                <a:tc hMerge="1">
                  <a:txBody>
                    <a:bodyPr/>
                    <a:lstStyle/>
                    <a:p>
                      <a:endParaRPr lang="en-GB"/>
                    </a:p>
                  </a:txBody>
                  <a:tcPr/>
                </a:tc>
                <a:extLst>
                  <a:ext uri="{0D108BD9-81ED-4DB2-BD59-A6C34878D82A}">
                    <a16:rowId xmlns:a16="http://schemas.microsoft.com/office/drawing/2014/main" val="301039972"/>
                  </a:ext>
                </a:extLst>
              </a:tr>
              <a:tr h="892315">
                <a:tc>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Wednesday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Soft Start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Numeracy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Mental Agility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Core Numeracy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hMerge="1">
                  <a:txBody>
                    <a:bodyPr/>
                    <a:lstStyle/>
                    <a:p>
                      <a:endParaRPr lang="en-GB"/>
                    </a:p>
                  </a:txBody>
                  <a:tcPr/>
                </a:tc>
                <a:tc vMerge="1">
                  <a:txBody>
                    <a:bodyPr/>
                    <a:lstStyle/>
                    <a:p>
                      <a:endParaRPr lang="en-GB"/>
                    </a:p>
                  </a:txBody>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NCCT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Spelling</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h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Reading Strat</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Reading</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v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  HWB/Ex Arts</a:t>
                      </a:r>
                      <a:endParaRPr lang="en-GB" sz="900">
                        <a:effectLst/>
                        <a:latin typeface="Times New Roman" panose="02020603050405020304" pitchFamily="18" charset="0"/>
                        <a:ea typeface="Times New Roman" panose="02020603050405020304" pitchFamily="18" charset="0"/>
                      </a:endParaRPr>
                    </a:p>
                    <a:p>
                      <a:pPr marL="85725" marR="85725" algn="l">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C7E8"/>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NCCT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Assembly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Handwriting</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C5AC"/>
                    </a:solidFill>
                  </a:tcPr>
                </a:tc>
                <a:extLst>
                  <a:ext uri="{0D108BD9-81ED-4DB2-BD59-A6C34878D82A}">
                    <a16:rowId xmlns:a16="http://schemas.microsoft.com/office/drawing/2014/main" val="3780672142"/>
                  </a:ext>
                </a:extLst>
              </a:tr>
              <a:tr h="782118">
                <a:tc>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Thursday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Soft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Start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NCCT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Music</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Numeracy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Problem Solving</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vMerge="1">
                  <a:txBody>
                    <a:bodyPr/>
                    <a:lstStyle/>
                    <a:p>
                      <a:endParaRPr lang="en-GB"/>
                    </a:p>
                  </a:txBody>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Spelling</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h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Talk4Write</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Reading</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v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  RERC</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5D"/>
                    </a:solidFill>
                  </a:tcPr>
                </a:tc>
                <a:tc gridSpan="2">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NCCT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PE</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hMerge="1">
                  <a:txBody>
                    <a:bodyPr/>
                    <a:lstStyle/>
                    <a:p>
                      <a:endParaRPr lang="en-GB"/>
                    </a:p>
                  </a:txBody>
                  <a:tcPr/>
                </a:tc>
                <a:extLst>
                  <a:ext uri="{0D108BD9-81ED-4DB2-BD59-A6C34878D82A}">
                    <a16:rowId xmlns:a16="http://schemas.microsoft.com/office/drawing/2014/main" val="3349392404"/>
                  </a:ext>
                </a:extLst>
              </a:tr>
              <a:tr h="871100">
                <a:tc>
                  <a:txBody>
                    <a:bodyPr/>
                    <a:lstStyle/>
                    <a:p>
                      <a:pPr marL="85725" marR="85725" algn="ctr">
                        <a:buNone/>
                      </a:pPr>
                      <a:r>
                        <a:rPr lang="en-GB" sz="900" b="1">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900" b="1">
                          <a:effectLst/>
                          <a:latin typeface="SassoonPrimaryInfant" pitchFamily="2" charset="0"/>
                          <a:ea typeface="Times New Roman" panose="02020603050405020304" pitchFamily="18" charset="0"/>
                        </a:rPr>
                        <a:t>Friday</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Soft Start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Spelling Test</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Literacy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Talk4Writing</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vMerge="1">
                  <a:txBody>
                    <a:bodyPr/>
                    <a:lstStyle/>
                    <a:p>
                      <a:endParaRPr lang="en-GB"/>
                    </a:p>
                  </a:txBody>
                  <a:tcPr/>
                </a:tc>
                <a:tc gridSpan="4">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Numeracy</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Outer Maths</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hMerge="1">
                  <a:txBody>
                    <a:bodyPr/>
                    <a:lstStyle/>
                    <a:p>
                      <a:endParaRPr lang="en-GB"/>
                    </a:p>
                  </a:txBody>
                  <a:tcPr/>
                </a:tc>
                <a:tc hMerge="1">
                  <a:txBody>
                    <a:bodyPr/>
                    <a:lstStyle/>
                    <a:p>
                      <a:endParaRPr lang="en-GB"/>
                    </a:p>
                  </a:txBody>
                  <a:tcPr/>
                </a:tc>
                <a:tc hMerge="1">
                  <a:txBody>
                    <a:bodyPr/>
                    <a:lstStyle/>
                    <a:p>
                      <a:endParaRPr lang="en-GB"/>
                    </a:p>
                  </a:txBody>
                  <a:tcPr/>
                </a:tc>
                <a:tc vMerge="1">
                  <a:txBody>
                    <a:bodyPr/>
                    <a:lstStyle/>
                    <a:p>
                      <a:endParaRPr lang="en-GB"/>
                    </a:p>
                  </a:txBody>
                  <a:tcPr/>
                </a:tc>
                <a:tc>
                  <a:txBody>
                    <a:bodyPr/>
                    <a:lstStyle/>
                    <a:p>
                      <a:pPr marL="85725" marR="85725" algn="ctr">
                        <a:buNone/>
                      </a:pPr>
                      <a:r>
                        <a:rPr lang="en-GB" sz="800">
                          <a:solidFill>
                            <a:srgbClr val="000000"/>
                          </a:solidFill>
                          <a:effectLst/>
                          <a:latin typeface="SassoonPrimaryInfant" pitchFamily="2" charset="0"/>
                          <a:ea typeface="Times New Roman" panose="02020603050405020304" pitchFamily="18" charset="0"/>
                        </a:rPr>
                        <a:t>Science</a:t>
                      </a:r>
                      <a:endParaRPr lang="en-GB" sz="900">
                        <a:effectLst/>
                        <a:latin typeface="Times New Roman" panose="02020603050405020304" pitchFamily="18" charset="0"/>
                        <a:ea typeface="Times New Roman" panose="02020603050405020304" pitchFamily="18" charset="0"/>
                      </a:endParaRPr>
                    </a:p>
                    <a:p>
                      <a:pPr marL="85725" marR="85725" algn="ctr">
                        <a:buNone/>
                      </a:pPr>
                      <a:r>
                        <a:rPr lang="en-GB" sz="800">
                          <a:solidFill>
                            <a:srgbClr val="000000"/>
                          </a:solidFill>
                          <a:effectLst/>
                          <a:latin typeface="SassoonPrimaryInfant" pitchFamily="2" charset="0"/>
                          <a:ea typeface="Times New Roman" panose="02020603050405020304" pitchFamily="18" charset="0"/>
                        </a:rPr>
                        <a:t> </a:t>
                      </a:r>
                      <a:endParaRPr lang="en-GB" sz="90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E3A7"/>
                    </a:solidFill>
                  </a:tcPr>
                </a:tc>
                <a:tc gridSpan="2">
                  <a:txBody>
                    <a:bodyPr/>
                    <a:lstStyle/>
                    <a:p>
                      <a:pPr marL="85725" marR="85725" algn="ctr">
                        <a:buNone/>
                      </a:pPr>
                      <a:r>
                        <a:rPr lang="en-GB" sz="800" dirty="0">
                          <a:solidFill>
                            <a:srgbClr val="000000"/>
                          </a:solidFill>
                          <a:effectLst/>
                          <a:latin typeface="SassoonPrimaryInfant" pitchFamily="2" charset="0"/>
                          <a:ea typeface="Times New Roman" panose="02020603050405020304" pitchFamily="18" charset="0"/>
                        </a:rPr>
                        <a:t>IDL</a:t>
                      </a:r>
                      <a:endParaRPr lang="en-GB" sz="900" dirty="0">
                        <a:effectLst/>
                        <a:latin typeface="Times New Roman" panose="02020603050405020304" pitchFamily="18" charset="0"/>
                        <a:ea typeface="Times New Roman" panose="02020603050405020304" pitchFamily="18" charset="0"/>
                      </a:endParaRPr>
                    </a:p>
                    <a:p>
                      <a:pPr marL="85725" marR="85725" algn="ctr">
                        <a:buNone/>
                      </a:pPr>
                      <a:r>
                        <a:rPr lang="en-GB" sz="800" dirty="0">
                          <a:solidFill>
                            <a:srgbClr val="000000"/>
                          </a:solidFill>
                          <a:effectLst/>
                          <a:latin typeface="SassoonPrimaryInfant" pitchFamily="2" charset="0"/>
                          <a:ea typeface="Times New Roman" panose="02020603050405020304" pitchFamily="18" charset="0"/>
                        </a:rPr>
                        <a:t> </a:t>
                      </a:r>
                      <a:endParaRPr lang="en-GB" sz="900" dirty="0">
                        <a:effectLst/>
                        <a:latin typeface="Times New Roman" panose="02020603050405020304" pitchFamily="18" charset="0"/>
                        <a:ea typeface="Times New Roman" panose="02020603050405020304" pitchFamily="18" charset="0"/>
                      </a:endParaRPr>
                    </a:p>
                    <a:p>
                      <a:pPr marL="85725" marR="85725" algn="ctr">
                        <a:buNone/>
                      </a:pPr>
                      <a:r>
                        <a:rPr lang="en-GB" sz="800" dirty="0">
                          <a:solidFill>
                            <a:srgbClr val="000000"/>
                          </a:solidFill>
                          <a:effectLst/>
                          <a:latin typeface="SassoonPrimaryInfant" pitchFamily="2" charset="0"/>
                          <a:ea typeface="Times New Roman" panose="02020603050405020304" pitchFamily="18" charset="0"/>
                        </a:rPr>
                        <a:t>Discovery Time</a:t>
                      </a:r>
                      <a:endParaRPr lang="en-GB" sz="900" dirty="0">
                        <a:effectLst/>
                        <a:latin typeface="Times New Roman" panose="02020603050405020304" pitchFamily="18" charset="0"/>
                        <a:ea typeface="Times New Roman" panose="02020603050405020304" pitchFamily="18" charset="0"/>
                      </a:endParaRPr>
                    </a:p>
                  </a:txBody>
                  <a:tcPr marL="52128" marR="52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F9FFF"/>
                    </a:solidFill>
                  </a:tcPr>
                </a:tc>
                <a:tc hMerge="1">
                  <a:txBody>
                    <a:bodyPr/>
                    <a:lstStyle/>
                    <a:p>
                      <a:endParaRPr lang="en-GB"/>
                    </a:p>
                  </a:txBody>
                  <a:tcPr/>
                </a:tc>
                <a:extLst>
                  <a:ext uri="{0D108BD9-81ED-4DB2-BD59-A6C34878D82A}">
                    <a16:rowId xmlns:a16="http://schemas.microsoft.com/office/drawing/2014/main" val="1919514107"/>
                  </a:ext>
                </a:extLst>
              </a:tr>
            </a:tbl>
          </a:graphicData>
        </a:graphic>
      </p:graphicFrame>
    </p:spTree>
    <p:extLst>
      <p:ext uri="{BB962C8B-B14F-4D97-AF65-F5344CB8AC3E}">
        <p14:creationId xmlns:p14="http://schemas.microsoft.com/office/powerpoint/2010/main" val="1420033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latin typeface="SassoonPrimaryInfant" pitchFamily="2" charset="0"/>
              </a:rPr>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latin typeface="SassoonPrimaryInfant" pitchFamily="2" charset="0"/>
              </a:rPr>
              <a:t>Daily water for class – filled at home and can be refilled in school</a:t>
            </a:r>
          </a:p>
          <a:p>
            <a:r>
              <a:rPr lang="en-GB" dirty="0">
                <a:latin typeface="SassoonPrimaryInfant" pitchFamily="2" charset="0"/>
              </a:rPr>
              <a:t>Where possible a change of indoor shoes – especially for winter weather</a:t>
            </a:r>
          </a:p>
          <a:p>
            <a:r>
              <a:rPr lang="en-GB" dirty="0">
                <a:latin typeface="SassoonPrimaryInfant" pitchFamily="2" charset="0"/>
              </a:rPr>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7200" y="1284238"/>
            <a:ext cx="8483600" cy="4524315"/>
          </a:xfrm>
          <a:prstGeom prst="rect">
            <a:avLst/>
          </a:prstGeom>
        </p:spPr>
        <p:txBody>
          <a:bodyPr wrap="square">
            <a:spAutoFit/>
          </a:bodyPr>
          <a:lstStyle/>
          <a:p>
            <a:r>
              <a:rPr lang="en-US" sz="2400" dirty="0" err="1">
                <a:solidFill>
                  <a:srgbClr val="000000"/>
                </a:solidFill>
                <a:latin typeface="SassoonPrimaryInfant" pitchFamily="2" charset="0"/>
              </a:rPr>
              <a:t>Mr</a:t>
            </a:r>
            <a:r>
              <a:rPr lang="en-US" sz="2400" dirty="0">
                <a:solidFill>
                  <a:srgbClr val="000000"/>
                </a:solidFill>
                <a:latin typeface="SassoonPrimaryInfant" pitchFamily="2" charset="0"/>
              </a:rPr>
              <a:t> MacDonald will be taking our class for P.E. on a</a:t>
            </a:r>
            <a:r>
              <a:rPr lang="en-US" sz="2400" b="1" dirty="0">
                <a:solidFill>
                  <a:srgbClr val="595607"/>
                </a:solidFill>
                <a:latin typeface="SassoonPrimaryInfant" pitchFamily="2" charset="0"/>
              </a:rPr>
              <a:t> Thursday </a:t>
            </a:r>
            <a:r>
              <a:rPr lang="en-US" sz="2400" dirty="0">
                <a:solidFill>
                  <a:srgbClr val="000000"/>
                </a:solidFill>
                <a:latin typeface="SassoonPrimaryInfant" pitchFamily="2" charset="0"/>
              </a:rPr>
              <a:t>and children will participate with the class teacher on a </a:t>
            </a:r>
            <a:r>
              <a:rPr lang="en-US" sz="2400" b="1" dirty="0">
                <a:solidFill>
                  <a:srgbClr val="595607"/>
                </a:solidFill>
                <a:latin typeface="SassoonPrimaryInfant" pitchFamily="2" charset="0"/>
              </a:rPr>
              <a:t>Monday. </a:t>
            </a:r>
          </a:p>
          <a:p>
            <a:endParaRPr lang="en-US" sz="2400" b="1" dirty="0">
              <a:solidFill>
                <a:srgbClr val="595607"/>
              </a:solidFill>
              <a:latin typeface="SassoonPrimaryInfant" pitchFamily="2" charset="0"/>
            </a:endParaRPr>
          </a:p>
          <a:p>
            <a:r>
              <a:rPr lang="en-US" sz="2400" dirty="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endParaRPr lang="en-US" sz="2400" dirty="0">
              <a:solidFill>
                <a:srgbClr val="000000"/>
              </a:solidFill>
              <a:latin typeface="SassoonPrimaryInfant" pitchFamily="2" charset="0"/>
            </a:endParaRPr>
          </a:p>
          <a:p>
            <a:r>
              <a:rPr lang="en-US" sz="24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1300" y="1244600"/>
            <a:ext cx="9245600" cy="4031873"/>
          </a:xfrm>
          <a:prstGeom prst="rect">
            <a:avLst/>
          </a:prstGeom>
          <a:noFill/>
        </p:spPr>
        <p:txBody>
          <a:bodyPr wrap="square" rtlCol="0">
            <a:spAutoFit/>
          </a:bodyPr>
          <a:lstStyle/>
          <a:p>
            <a:r>
              <a:rPr lang="en-GB" sz="3200" dirty="0">
                <a:latin typeface="SassoonPrimaryInfant" pitchFamily="2" charset="0"/>
              </a:rPr>
              <a:t>Please ensure children adhere to our uniform policy especially during P.E. days. </a:t>
            </a:r>
          </a:p>
          <a:p>
            <a:r>
              <a:rPr lang="en-GB" sz="3200" dirty="0">
                <a:latin typeface="SassoonPrimaryInfant" pitchFamily="2" charset="0"/>
              </a:rPr>
              <a:t>Plain T-shirt's preferably white, dark bottoms and green jumper.</a:t>
            </a:r>
          </a:p>
          <a:p>
            <a:r>
              <a:rPr lang="en-GB" sz="3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Tree>
    <p:extLst>
      <p:ext uri="{BB962C8B-B14F-4D97-AF65-F5344CB8AC3E}">
        <p14:creationId xmlns:p14="http://schemas.microsoft.com/office/powerpoint/2010/main" val="3241918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2"/>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latin typeface="SassoonPrimaryInfant" pitchFamily="2" charset="0"/>
              </a:rPr>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normAutofit/>
          </a:bodyPr>
          <a:lstStyle/>
          <a:p>
            <a:r>
              <a:rPr lang="en-GB" dirty="0">
                <a:latin typeface="SassoonPrimaryInfant" pitchFamily="2" charset="0"/>
              </a:rPr>
              <a:t>Our class in located in the old senior area, the area now holds P5-P7 pupils. We will be using this area as an expansion of our classrooms and will be used for work , play and skill-based learning. The area also includes a calm/quiet space and a small library. </a:t>
            </a:r>
          </a:p>
          <a:p>
            <a:r>
              <a:rPr lang="en-GB" dirty="0">
                <a:latin typeface="SassoonPrimaryInfant" pitchFamily="2" charset="0"/>
              </a:rPr>
              <a:t>In the afternoon, the space will be used for meta-skills/inquiry-based learning and will have themed stations for the children to explore. Each class within the area is timetables for 1 afternoon per week. </a:t>
            </a:r>
          </a:p>
          <a:p>
            <a:r>
              <a:rPr lang="en-GB" dirty="0">
                <a:latin typeface="SassoonPrimaryInfant" pitchFamily="2" charset="0"/>
              </a:rPr>
              <a:t>We will be seeking pupil ideas to name the 3 learning spaces.</a:t>
            </a:r>
          </a:p>
        </p:txBody>
      </p:sp>
    </p:spTree>
    <p:extLst>
      <p:ext uri="{BB962C8B-B14F-4D97-AF65-F5344CB8AC3E}">
        <p14:creationId xmlns:p14="http://schemas.microsoft.com/office/powerpoint/2010/main" val="3307399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latin typeface="SassoonPrimaryInfant" pitchFamily="2" charset="0"/>
              </a:rPr>
              <a:t>Community Hub – Breakfast Club</a:t>
            </a:r>
            <a:br>
              <a:rPr lang="en-GB" dirty="0"/>
            </a:br>
            <a:endParaRPr lang="en-GB" dirty="0"/>
          </a:p>
        </p:txBody>
      </p:sp>
      <p:sp>
        <p:nvSpPr>
          <p:cNvPr id="3" name="Content Placeholder 2">
            <a:extLst>
              <a:ext uri="{FF2B5EF4-FFF2-40B4-BE49-F238E27FC236}">
                <a16:creationId xmlns:a16="http://schemas.microsoft.com/office/drawing/2014/main" id="{F7B0E0EA-0B2A-B4A8-7C7D-3EA37654CDC4}"/>
              </a:ext>
            </a:extLst>
          </p:cNvPr>
          <p:cNvSpPr>
            <a:spLocks noGrp="1"/>
          </p:cNvSpPr>
          <p:nvPr>
            <p:ph idx="1"/>
          </p:nvPr>
        </p:nvSpPr>
        <p:spPr/>
        <p:txBody>
          <a:bodyPr>
            <a:normAutofit fontScale="92500"/>
          </a:bodyPr>
          <a:lstStyle/>
          <a:p>
            <a:r>
              <a:rPr lang="en-GB" dirty="0"/>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a:t>
            </a:r>
          </a:p>
          <a:p>
            <a:r>
              <a:rPr lang="en-GB" dirty="0"/>
              <a:t>We are almost ready to launch our Breakfast Club so look out for more information via email soon.</a:t>
            </a:r>
          </a:p>
        </p:txBody>
      </p:sp>
    </p:spTree>
    <p:extLst>
      <p:ext uri="{BB962C8B-B14F-4D97-AF65-F5344CB8AC3E}">
        <p14:creationId xmlns:p14="http://schemas.microsoft.com/office/powerpoint/2010/main" val="1196898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pirit with Sevenfold Gifts | The seven gifts of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838200"/>
            <a:ext cx="9753600" cy="507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961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9169" y="859950"/>
            <a:ext cx="6853662" cy="5940088"/>
          </a:xfrm>
          <a:prstGeom prst="rect">
            <a:avLst/>
          </a:prstGeom>
        </p:spPr>
        <p:txBody>
          <a:bodyPr wrap="square">
            <a:spAutoFit/>
          </a:bodyPr>
          <a:lstStyle/>
          <a:p>
            <a:r>
              <a:rPr lang="en-GB" sz="3600" b="1" dirty="0">
                <a:solidFill>
                  <a:srgbClr val="595607"/>
                </a:solidFill>
                <a:latin typeface="SassoonPrimaryInfant" pitchFamily="2" charset="0"/>
              </a:rPr>
              <a:t>Sacramental Preparation/GLP</a:t>
            </a:r>
          </a:p>
          <a:p>
            <a:r>
              <a:rPr lang="en-US" sz="2800" dirty="0">
                <a:latin typeface="SassoonPrimaryInfant" pitchFamily="2" charset="0"/>
              </a:rPr>
              <a:t>P7 Sacramental preparation for </a:t>
            </a:r>
            <a:r>
              <a:rPr lang="en-US" sz="2800" b="1" dirty="0">
                <a:latin typeface="SassoonPrimaryInfant" pitchFamily="2" charset="0"/>
              </a:rPr>
              <a:t>Sacrament of Confirmation</a:t>
            </a:r>
            <a:r>
              <a:rPr lang="en-US" sz="2800" dirty="0">
                <a:latin typeface="SassoonPrimaryInfant" pitchFamily="2" charset="0"/>
              </a:rPr>
              <a:t> will begin in the New Year.</a:t>
            </a:r>
          </a:p>
          <a:p>
            <a:r>
              <a:rPr lang="en-US" sz="2800" dirty="0">
                <a:latin typeface="SassoonPrimaryInfant" pitchFamily="2" charset="0"/>
              </a:rPr>
              <a:t>This will take place on Thursday 3</a:t>
            </a:r>
            <a:r>
              <a:rPr lang="en-US" sz="2800" baseline="30000" dirty="0">
                <a:latin typeface="SassoonPrimaryInfant" pitchFamily="2" charset="0"/>
              </a:rPr>
              <a:t>rd</a:t>
            </a:r>
            <a:r>
              <a:rPr lang="en-US" sz="2800" dirty="0">
                <a:latin typeface="SassoonPrimaryInfant" pitchFamily="2" charset="0"/>
              </a:rPr>
              <a:t> June.</a:t>
            </a:r>
          </a:p>
          <a:p>
            <a:r>
              <a:rPr lang="en-US" sz="2800" dirty="0">
                <a:latin typeface="SassoonPrimaryInfant" pitchFamily="2" charset="0"/>
              </a:rPr>
              <a:t>Preparation for this sacrament will involve input and support through discussion and home learning activities, these will be shared as we begin our Sacramental journey in class.</a:t>
            </a:r>
          </a:p>
          <a:p>
            <a:endParaRPr lang="en-US" sz="2800" dirty="0">
              <a:latin typeface="SassoonPrimaryInfant" pitchFamily="2" charset="0"/>
            </a:endParaRPr>
          </a:p>
          <a:p>
            <a:r>
              <a:rPr lang="en-US" sz="2800" dirty="0">
                <a:latin typeface="SassoonPrimaryInfant" pitchFamily="2" charset="0"/>
              </a:rPr>
              <a:t>The children will also be receiving input in June 2027 following the Gods Loving plan program. </a:t>
            </a:r>
          </a:p>
          <a:p>
            <a:endParaRPr lang="en-GB" sz="3600" dirty="0"/>
          </a:p>
        </p:txBody>
      </p:sp>
    </p:spTree>
    <p:extLst>
      <p:ext uri="{BB962C8B-B14F-4D97-AF65-F5344CB8AC3E}">
        <p14:creationId xmlns:p14="http://schemas.microsoft.com/office/powerpoint/2010/main" val="2622717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069" y="2648366"/>
            <a:ext cx="6057877" cy="1107996"/>
          </a:xfrm>
          <a:prstGeom prst="rect">
            <a:avLst/>
          </a:prstGeom>
        </p:spPr>
        <p:txBody>
          <a:bodyPr wrap="none">
            <a:spAutoFit/>
          </a:bodyPr>
          <a:lstStyle/>
          <a:p>
            <a:r>
              <a:rPr lang="en-GB" sz="6600" b="1" dirty="0">
                <a:solidFill>
                  <a:srgbClr val="595607"/>
                </a:solidFill>
                <a:latin typeface="ModernMT-Bold"/>
              </a:rPr>
              <a:t>Primary 7 Events</a:t>
            </a:r>
            <a:endParaRPr lang="en-GB" sz="6600" dirty="0"/>
          </a:p>
        </p:txBody>
      </p:sp>
    </p:spTree>
    <p:extLst>
      <p:ext uri="{BB962C8B-B14F-4D97-AF65-F5344CB8AC3E}">
        <p14:creationId xmlns:p14="http://schemas.microsoft.com/office/powerpoint/2010/main" val="159179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9072" y="834357"/>
            <a:ext cx="10291313" cy="5386090"/>
          </a:xfrm>
          <a:prstGeom prst="rect">
            <a:avLst/>
          </a:prstGeom>
        </p:spPr>
        <p:txBody>
          <a:bodyPr wrap="square">
            <a:spAutoFit/>
          </a:bodyPr>
          <a:lstStyle/>
          <a:p>
            <a:pPr algn="ctr"/>
            <a:r>
              <a:rPr lang="en-GB" sz="4000" b="1" dirty="0">
                <a:solidFill>
                  <a:srgbClr val="595607"/>
                </a:solidFill>
                <a:latin typeface="SassoonPrimaryInfant" pitchFamily="2" charset="0"/>
              </a:rPr>
              <a:t>P7</a:t>
            </a:r>
          </a:p>
          <a:p>
            <a:r>
              <a:rPr lang="en-GB" sz="3800" dirty="0">
                <a:solidFill>
                  <a:srgbClr val="595607"/>
                </a:solidFill>
                <a:latin typeface="SassoonPrimaryInfant" pitchFamily="2" charset="0"/>
              </a:rPr>
              <a:t>Visit to St Modan’s – </a:t>
            </a:r>
            <a:r>
              <a:rPr lang="en-GB" sz="3800" b="1" dirty="0">
                <a:solidFill>
                  <a:srgbClr val="595607"/>
                </a:solidFill>
                <a:latin typeface="SassoonPrimaryInfant" pitchFamily="2" charset="0"/>
              </a:rPr>
              <a:t>5</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12</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19</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Nov </a:t>
            </a:r>
          </a:p>
          <a:p>
            <a:r>
              <a:rPr lang="en-GB" sz="3800" dirty="0">
                <a:solidFill>
                  <a:srgbClr val="595607"/>
                </a:solidFill>
                <a:latin typeface="SassoonPrimaryInfant" pitchFamily="2" charset="0"/>
              </a:rPr>
              <a:t>Transition to St Modan’s – </a:t>
            </a:r>
            <a:r>
              <a:rPr lang="en-GB" sz="3800" b="1" dirty="0">
                <a:solidFill>
                  <a:srgbClr val="595607"/>
                </a:solidFill>
                <a:latin typeface="SassoonPrimaryInfant" pitchFamily="2" charset="0"/>
              </a:rPr>
              <a:t>24</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May &amp; 25</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May </a:t>
            </a:r>
          </a:p>
          <a:p>
            <a:r>
              <a:rPr lang="en-GB" sz="3800" dirty="0">
                <a:solidFill>
                  <a:srgbClr val="595607"/>
                </a:solidFill>
                <a:latin typeface="SassoonPrimaryInfant" pitchFamily="2" charset="0"/>
              </a:rPr>
              <a:t>Confirmation – </a:t>
            </a:r>
            <a:r>
              <a:rPr lang="en-GB" sz="3800" b="1" dirty="0">
                <a:solidFill>
                  <a:srgbClr val="595607"/>
                </a:solidFill>
                <a:latin typeface="SassoonPrimaryInfant" pitchFamily="2" charset="0"/>
              </a:rPr>
              <a:t>3</a:t>
            </a:r>
            <a:r>
              <a:rPr lang="en-GB" sz="3800" b="1" baseline="30000" dirty="0">
                <a:solidFill>
                  <a:srgbClr val="595607"/>
                </a:solidFill>
                <a:latin typeface="SassoonPrimaryInfant" pitchFamily="2" charset="0"/>
              </a:rPr>
              <a:t>rd</a:t>
            </a:r>
            <a:r>
              <a:rPr lang="en-GB" sz="3800" b="1" dirty="0">
                <a:solidFill>
                  <a:srgbClr val="595607"/>
                </a:solidFill>
                <a:latin typeface="SassoonPrimaryInfant" pitchFamily="2" charset="0"/>
              </a:rPr>
              <a:t> June</a:t>
            </a:r>
          </a:p>
          <a:p>
            <a:r>
              <a:rPr lang="en-GB" sz="3800" dirty="0">
                <a:solidFill>
                  <a:srgbClr val="595607"/>
                </a:solidFill>
                <a:latin typeface="SassoonPrimaryInfant" pitchFamily="2" charset="0"/>
              </a:rPr>
              <a:t>Residential – </a:t>
            </a:r>
            <a:r>
              <a:rPr lang="en-GB" sz="3800" b="1" dirty="0">
                <a:solidFill>
                  <a:srgbClr val="595607"/>
                </a:solidFill>
                <a:latin typeface="SassoonPrimaryInfant" pitchFamily="2" charset="0"/>
              </a:rPr>
              <a:t>4</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May – 7</a:t>
            </a:r>
            <a:r>
              <a:rPr lang="en-GB" sz="3800" b="1" baseline="30000" dirty="0">
                <a:solidFill>
                  <a:srgbClr val="595607"/>
                </a:solidFill>
                <a:latin typeface="SassoonPrimaryInfant" pitchFamily="2" charset="0"/>
              </a:rPr>
              <a:t>th</a:t>
            </a:r>
            <a:r>
              <a:rPr lang="en-GB" sz="3800" b="1" dirty="0">
                <a:solidFill>
                  <a:srgbClr val="595607"/>
                </a:solidFill>
                <a:latin typeface="SassoonPrimaryInfant" pitchFamily="2" charset="0"/>
              </a:rPr>
              <a:t> May</a:t>
            </a:r>
          </a:p>
          <a:p>
            <a:r>
              <a:rPr lang="en-GB" sz="3800" dirty="0">
                <a:solidFill>
                  <a:srgbClr val="595607"/>
                </a:solidFill>
                <a:latin typeface="SassoonPrimaryInfant" pitchFamily="2" charset="0"/>
              </a:rPr>
              <a:t>Prom</a:t>
            </a:r>
          </a:p>
          <a:p>
            <a:r>
              <a:rPr lang="en-GB" sz="3800" dirty="0" err="1">
                <a:solidFill>
                  <a:srgbClr val="595607"/>
                </a:solidFill>
                <a:latin typeface="SassoonPrimaryInfant" pitchFamily="2" charset="0"/>
              </a:rPr>
              <a:t>Bikeability</a:t>
            </a:r>
            <a:endParaRPr lang="en-GB" sz="3800" dirty="0">
              <a:solidFill>
                <a:srgbClr val="595607"/>
              </a:solidFill>
              <a:latin typeface="SassoonPrimaryInfant" pitchFamily="2" charset="0"/>
            </a:endParaRPr>
          </a:p>
          <a:p>
            <a:r>
              <a:rPr lang="en-GB" sz="3800" dirty="0">
                <a:solidFill>
                  <a:srgbClr val="595607"/>
                </a:solidFill>
                <a:latin typeface="SassoonPrimaryInfant" pitchFamily="2" charset="0"/>
              </a:rPr>
              <a:t>Leaver’s Mass and Lunch</a:t>
            </a:r>
          </a:p>
          <a:p>
            <a:r>
              <a:rPr lang="en-GB" sz="3800" dirty="0">
                <a:solidFill>
                  <a:srgbClr val="595607"/>
                </a:solidFill>
                <a:latin typeface="SassoonPrimaryInfant" pitchFamily="2" charset="0"/>
              </a:rPr>
              <a:t>Award ceremony </a:t>
            </a:r>
          </a:p>
        </p:txBody>
      </p:sp>
    </p:spTree>
    <p:extLst>
      <p:ext uri="{BB962C8B-B14F-4D97-AF65-F5344CB8AC3E}">
        <p14:creationId xmlns:p14="http://schemas.microsoft.com/office/powerpoint/2010/main" val="2392756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4C1345-1830-1130-0C0F-22AD8D43169D}"/>
              </a:ext>
            </a:extLst>
          </p:cNvPr>
          <p:cNvSpPr txBox="1"/>
          <p:nvPr/>
        </p:nvSpPr>
        <p:spPr>
          <a:xfrm>
            <a:off x="5481516" y="1551907"/>
            <a:ext cx="5437495" cy="3600986"/>
          </a:xfrm>
          <a:prstGeom prst="rect">
            <a:avLst/>
          </a:prstGeom>
          <a:noFill/>
        </p:spPr>
        <p:txBody>
          <a:bodyPr wrap="square">
            <a:spAutoFit/>
          </a:bodyPr>
          <a:lstStyle/>
          <a:p>
            <a:r>
              <a:rPr lang="en-GB" sz="2400" b="1" dirty="0">
                <a:latin typeface="SassoonPrimaryInfant" pitchFamily="2" charset="0"/>
              </a:rPr>
              <a:t>Silver Reading Schools Accreditation Awarded June 2026</a:t>
            </a:r>
          </a:p>
          <a:p>
            <a:endParaRPr lang="en-GB" sz="2000" dirty="0">
              <a:latin typeface="SassoonPrimaryInfant" pitchFamily="2" charset="0"/>
            </a:endParaRPr>
          </a:p>
          <a:p>
            <a:r>
              <a:rPr lang="en-GB" sz="2000" dirty="0">
                <a:latin typeface="SassoonPrimaryInfant" pitchFamily="2" charset="0"/>
              </a:rPr>
              <a:t>We have been on our Reading Schools journey in recent years and were delighted to receive this accreditation in recognition for the hard work that has gone in to building and sustaining a reading culture across our whole school community.</a:t>
            </a:r>
          </a:p>
          <a:p>
            <a:r>
              <a:rPr lang="en-GB" sz="2000" dirty="0">
                <a:latin typeface="SassoonPrimaryInfant" pitchFamily="2" charset="0"/>
              </a:rPr>
              <a:t>Next steps will be to continue this journey as we aim for our Gold Reading Schools Accreditation.</a:t>
            </a:r>
          </a:p>
          <a:p>
            <a:r>
              <a:rPr lang="en-GB" sz="2000" dirty="0">
                <a:latin typeface="SassoonPrimaryInfant" pitchFamily="2" charset="0"/>
              </a:rPr>
              <a:t>Thank you for your continued support!</a:t>
            </a:r>
          </a:p>
        </p:txBody>
      </p:sp>
      <p:pic>
        <p:nvPicPr>
          <p:cNvPr id="5" name="Picture 4">
            <a:extLst>
              <a:ext uri="{FF2B5EF4-FFF2-40B4-BE49-F238E27FC236}">
                <a16:creationId xmlns:a16="http://schemas.microsoft.com/office/drawing/2014/main" id="{BA20D7FA-F1E9-6630-2ED4-19836C4F3677}"/>
              </a:ext>
            </a:extLst>
          </p:cNvPr>
          <p:cNvPicPr>
            <a:picLocks noChangeAspect="1"/>
          </p:cNvPicPr>
          <p:nvPr/>
        </p:nvPicPr>
        <p:blipFill>
          <a:blip r:embed="rId2"/>
          <a:stretch>
            <a:fillRect/>
          </a:stretch>
        </p:blipFill>
        <p:spPr>
          <a:xfrm>
            <a:off x="1753001" y="1035765"/>
            <a:ext cx="3145809" cy="4517528"/>
          </a:xfrm>
          <a:prstGeom prst="rect">
            <a:avLst/>
          </a:prstGeom>
        </p:spPr>
      </p:pic>
    </p:spTree>
    <p:extLst>
      <p:ext uri="{BB962C8B-B14F-4D97-AF65-F5344CB8AC3E}">
        <p14:creationId xmlns:p14="http://schemas.microsoft.com/office/powerpoint/2010/main" val="862195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2B0407-E879-5CF3-1D03-48F449CC2F38}"/>
              </a:ext>
            </a:extLst>
          </p:cNvPr>
          <p:cNvSpPr txBox="1"/>
          <p:nvPr/>
        </p:nvSpPr>
        <p:spPr>
          <a:xfrm>
            <a:off x="1349774" y="899279"/>
            <a:ext cx="9492451" cy="4154984"/>
          </a:xfrm>
          <a:prstGeom prst="rect">
            <a:avLst/>
          </a:prstGeom>
          <a:noFill/>
        </p:spPr>
        <p:txBody>
          <a:bodyPr wrap="square">
            <a:spAutoFit/>
          </a:bodyPr>
          <a:lstStyle/>
          <a:p>
            <a:r>
              <a:rPr lang="en-GB" sz="2400" b="1" dirty="0">
                <a:latin typeface="SassoonPrimaryInfant" pitchFamily="2" charset="0"/>
              </a:rPr>
              <a:t>Reading Eggs Programme</a:t>
            </a:r>
          </a:p>
          <a:p>
            <a:endParaRPr lang="en-GB" sz="2000" dirty="0">
              <a:latin typeface="SassoonPrimaryInfant" pitchFamily="2" charset="0"/>
            </a:endParaRPr>
          </a:p>
          <a:p>
            <a:r>
              <a:rPr lang="en-GB" sz="2000" dirty="0">
                <a:latin typeface="SassoonPrimaryInfant" pitchFamily="2" charset="0"/>
              </a:rPr>
              <a:t>We have access to the Digital Reading Eggs Programme within our Primary 2, 3, 4 and Primary 6 and 7 stages for class and home use.</a:t>
            </a:r>
          </a:p>
          <a:p>
            <a:r>
              <a:rPr lang="en-GB" sz="2000" dirty="0">
                <a:latin typeface="SassoonPrimaryInfant" pitchFamily="2" charset="0"/>
              </a:rPr>
              <a:t>This is a progressive programme that supports and challenges pupils at their own level.</a:t>
            </a:r>
          </a:p>
          <a:p>
            <a:r>
              <a:rPr lang="en-GB" sz="2000" dirty="0">
                <a:latin typeface="SassoonPrimaryInfant" pitchFamily="2" charset="0"/>
              </a:rPr>
              <a:t> </a:t>
            </a:r>
          </a:p>
          <a:p>
            <a:r>
              <a:rPr lang="en-GB" sz="2000" dirty="0">
                <a:latin typeface="SassoonPrimaryInfant" pitchFamily="2" charset="0"/>
              </a:rPr>
              <a:t>It has a focus on Reading’s five pillars of literacy:</a:t>
            </a:r>
          </a:p>
          <a:p>
            <a:r>
              <a:rPr lang="en-GB" sz="2000" dirty="0">
                <a:latin typeface="SassoonPrimaryInfant" pitchFamily="2" charset="0"/>
              </a:rPr>
              <a:t>phonemic awareness</a:t>
            </a:r>
          </a:p>
          <a:p>
            <a:r>
              <a:rPr lang="en-GB" sz="2000" dirty="0">
                <a:latin typeface="SassoonPrimaryInfant" pitchFamily="2" charset="0"/>
              </a:rPr>
              <a:t>phonics</a:t>
            </a:r>
          </a:p>
          <a:p>
            <a:r>
              <a:rPr lang="en-GB" sz="2000" dirty="0">
                <a:latin typeface="SassoonPrimaryInfant" pitchFamily="2" charset="0"/>
              </a:rPr>
              <a:t>vocabulary</a:t>
            </a:r>
          </a:p>
          <a:p>
            <a:r>
              <a:rPr lang="en-GB" sz="2000" dirty="0">
                <a:latin typeface="SassoonPrimaryInfant" pitchFamily="2" charset="0"/>
              </a:rPr>
              <a:t>fluency </a:t>
            </a:r>
          </a:p>
          <a:p>
            <a:r>
              <a:rPr lang="en-GB" sz="2000" dirty="0">
                <a:latin typeface="SassoonPrimaryInfant" pitchFamily="2" charset="0"/>
              </a:rPr>
              <a:t>Comprehension</a:t>
            </a:r>
          </a:p>
          <a:p>
            <a:endParaRPr lang="en-GB" sz="2000" dirty="0">
              <a:latin typeface="SassoonPrimaryInfant" pitchFamily="2" charset="0"/>
            </a:endParaRPr>
          </a:p>
        </p:txBody>
      </p:sp>
      <p:sp>
        <p:nvSpPr>
          <p:cNvPr id="7" name="TextBox 6">
            <a:extLst>
              <a:ext uri="{FF2B5EF4-FFF2-40B4-BE49-F238E27FC236}">
                <a16:creationId xmlns:a16="http://schemas.microsoft.com/office/drawing/2014/main" id="{6ED51107-B5D6-E5B3-5189-B3FCE5EDC405}"/>
              </a:ext>
            </a:extLst>
          </p:cNvPr>
          <p:cNvSpPr txBox="1"/>
          <p:nvPr/>
        </p:nvSpPr>
        <p:spPr>
          <a:xfrm>
            <a:off x="8668871" y="4272735"/>
            <a:ext cx="3397623" cy="1754326"/>
          </a:xfrm>
          <a:prstGeom prst="rect">
            <a:avLst/>
          </a:prstGeom>
          <a:noFill/>
        </p:spPr>
        <p:txBody>
          <a:bodyPr wrap="square">
            <a:spAutoFit/>
          </a:bodyPr>
          <a:lstStyle/>
          <a:p>
            <a:r>
              <a:rPr lang="en-GB" dirty="0">
                <a:latin typeface="SassoonPrimaryInfant" pitchFamily="2" charset="0"/>
              </a:rPr>
              <a:t>Reading Eggs Programme:</a:t>
            </a:r>
          </a:p>
          <a:p>
            <a:r>
              <a:rPr lang="en-GB" dirty="0">
                <a:latin typeface="SassoonPrimaryInfant" pitchFamily="2" charset="0"/>
              </a:rPr>
              <a:t>Fast Phonics</a:t>
            </a:r>
          </a:p>
          <a:p>
            <a:endParaRPr lang="en-GB" dirty="0">
              <a:latin typeface="SassoonPrimaryInfant" pitchFamily="2" charset="0"/>
            </a:endParaRPr>
          </a:p>
          <a:p>
            <a:r>
              <a:rPr lang="en-GB" dirty="0">
                <a:latin typeface="SassoonPrimaryInfant" pitchFamily="2" charset="0"/>
              </a:rPr>
              <a:t>Reading Eggs  </a:t>
            </a:r>
          </a:p>
          <a:p>
            <a:endParaRPr lang="en-GB" dirty="0">
              <a:latin typeface="SassoonPrimaryInfant" pitchFamily="2" charset="0"/>
            </a:endParaRPr>
          </a:p>
          <a:p>
            <a:r>
              <a:rPr lang="en-GB" dirty="0">
                <a:latin typeface="SassoonPrimaryInfant" pitchFamily="2" charset="0"/>
              </a:rPr>
              <a:t>Reading </a:t>
            </a:r>
            <a:r>
              <a:rPr lang="en-GB" dirty="0" err="1">
                <a:latin typeface="SassoonPrimaryInfant" pitchFamily="2" charset="0"/>
              </a:rPr>
              <a:t>Eggspress</a:t>
            </a:r>
            <a:r>
              <a:rPr lang="en-GB" dirty="0">
                <a:latin typeface="SassoonPrimaryInfant" pitchFamily="2" charset="0"/>
              </a:rPr>
              <a:t>  </a:t>
            </a:r>
          </a:p>
        </p:txBody>
      </p:sp>
      <p:pic>
        <p:nvPicPr>
          <p:cNvPr id="9" name="Picture 8">
            <a:extLst>
              <a:ext uri="{FF2B5EF4-FFF2-40B4-BE49-F238E27FC236}">
                <a16:creationId xmlns:a16="http://schemas.microsoft.com/office/drawing/2014/main" id="{8636DC75-DF00-7458-80BA-8A85C5F0E30B}"/>
              </a:ext>
            </a:extLst>
          </p:cNvPr>
          <p:cNvPicPr>
            <a:picLocks noChangeAspect="1"/>
          </p:cNvPicPr>
          <p:nvPr/>
        </p:nvPicPr>
        <p:blipFill>
          <a:blip r:embed="rId2"/>
          <a:stretch>
            <a:fillRect/>
          </a:stretch>
        </p:blipFill>
        <p:spPr>
          <a:xfrm>
            <a:off x="3613217" y="4934665"/>
            <a:ext cx="1396105" cy="792549"/>
          </a:xfrm>
          <a:prstGeom prst="rect">
            <a:avLst/>
          </a:prstGeom>
        </p:spPr>
      </p:pic>
      <p:pic>
        <p:nvPicPr>
          <p:cNvPr id="11" name="Picture 10">
            <a:extLst>
              <a:ext uri="{FF2B5EF4-FFF2-40B4-BE49-F238E27FC236}">
                <a16:creationId xmlns:a16="http://schemas.microsoft.com/office/drawing/2014/main" id="{BEF4FFB3-9621-6A66-EE07-83D134277C10}"/>
              </a:ext>
            </a:extLst>
          </p:cNvPr>
          <p:cNvPicPr>
            <a:picLocks noChangeAspect="1"/>
          </p:cNvPicPr>
          <p:nvPr/>
        </p:nvPicPr>
        <p:blipFill>
          <a:blip r:embed="rId3"/>
          <a:stretch>
            <a:fillRect/>
          </a:stretch>
        </p:blipFill>
        <p:spPr>
          <a:xfrm>
            <a:off x="5291121" y="5013921"/>
            <a:ext cx="1024217" cy="634039"/>
          </a:xfrm>
          <a:prstGeom prst="rect">
            <a:avLst/>
          </a:prstGeom>
        </p:spPr>
      </p:pic>
      <p:pic>
        <p:nvPicPr>
          <p:cNvPr id="13" name="Picture 12">
            <a:extLst>
              <a:ext uri="{FF2B5EF4-FFF2-40B4-BE49-F238E27FC236}">
                <a16:creationId xmlns:a16="http://schemas.microsoft.com/office/drawing/2014/main" id="{1EE1DFBB-D2E9-43B0-BFD1-3EF5B22B5593}"/>
              </a:ext>
            </a:extLst>
          </p:cNvPr>
          <p:cNvPicPr>
            <a:picLocks noChangeAspect="1"/>
          </p:cNvPicPr>
          <p:nvPr/>
        </p:nvPicPr>
        <p:blipFill>
          <a:blip r:embed="rId4"/>
          <a:stretch>
            <a:fillRect/>
          </a:stretch>
        </p:blipFill>
        <p:spPr>
          <a:xfrm>
            <a:off x="6794052" y="4544325"/>
            <a:ext cx="1396105" cy="1414395"/>
          </a:xfrm>
          <a:prstGeom prst="rect">
            <a:avLst/>
          </a:prstGeom>
        </p:spPr>
      </p:pic>
    </p:spTree>
    <p:extLst>
      <p:ext uri="{BB962C8B-B14F-4D97-AF65-F5344CB8AC3E}">
        <p14:creationId xmlns:p14="http://schemas.microsoft.com/office/powerpoint/2010/main" val="1658570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2B4DEA-8F09-980B-04F2-DDAA180E4CD6}"/>
              </a:ext>
            </a:extLst>
          </p:cNvPr>
          <p:cNvSpPr txBox="1"/>
          <p:nvPr/>
        </p:nvSpPr>
        <p:spPr>
          <a:xfrm>
            <a:off x="2886636" y="1213008"/>
            <a:ext cx="6113928" cy="4493538"/>
          </a:xfrm>
          <a:prstGeom prst="rect">
            <a:avLst/>
          </a:prstGeom>
          <a:noFill/>
        </p:spPr>
        <p:txBody>
          <a:bodyPr wrap="square">
            <a:spAutoFit/>
          </a:bodyPr>
          <a:lstStyle/>
          <a:p>
            <a:r>
              <a:rPr lang="en-GB" sz="2800" b="1" dirty="0">
                <a:latin typeface="SassoonPrimaryInfant" pitchFamily="2" charset="0"/>
              </a:rPr>
              <a:t>Reading Home Learning</a:t>
            </a:r>
          </a:p>
          <a:p>
            <a:endParaRPr lang="en-GB" sz="2400" b="1" dirty="0">
              <a:latin typeface="SassoonPrimaryInfant" pitchFamily="2" charset="0"/>
            </a:endParaRPr>
          </a:p>
          <a:p>
            <a:r>
              <a:rPr lang="en-GB" dirty="0">
                <a:latin typeface="SassoonPrimaryInfant" pitchFamily="2"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p>
          <a:p>
            <a:endParaRPr lang="en-GB" dirty="0">
              <a:latin typeface="SassoonPrimaryInfant" pitchFamily="2" charset="0"/>
            </a:endParaRPr>
          </a:p>
          <a:p>
            <a:r>
              <a:rPr lang="en-GB" dirty="0">
                <a:latin typeface="SassoonPrimaryInfant" pitchFamily="2" charset="0"/>
              </a:rPr>
              <a:t>Provides a personalised E-Book Library that pupils can access at their reading level. This will be set by Class Teachers and monitored as they progress. </a:t>
            </a:r>
          </a:p>
          <a:p>
            <a:endParaRPr lang="en-GB" dirty="0">
              <a:latin typeface="SassoonPrimaryInfant" pitchFamily="2" charset="0"/>
            </a:endParaRPr>
          </a:p>
          <a:p>
            <a:r>
              <a:rPr lang="en-GB" dirty="0">
                <a:latin typeface="SassoonPrimaryInfant" pitchFamily="2" charset="0"/>
              </a:rPr>
              <a:t>We have close links with Denny Library and would encourage pupils and parents to use this wonderful resource to explore and support them on their reading journey.</a:t>
            </a:r>
          </a:p>
        </p:txBody>
      </p:sp>
      <p:pic>
        <p:nvPicPr>
          <p:cNvPr id="5" name="Picture 4">
            <a:extLst>
              <a:ext uri="{FF2B5EF4-FFF2-40B4-BE49-F238E27FC236}">
                <a16:creationId xmlns:a16="http://schemas.microsoft.com/office/drawing/2014/main" id="{926FE888-11B1-F8B8-613E-AA57984BC08A}"/>
              </a:ext>
            </a:extLst>
          </p:cNvPr>
          <p:cNvPicPr>
            <a:picLocks noChangeAspect="1"/>
          </p:cNvPicPr>
          <p:nvPr/>
        </p:nvPicPr>
        <p:blipFill>
          <a:blip r:embed="rId2"/>
          <a:stretch>
            <a:fillRect/>
          </a:stretch>
        </p:blipFill>
        <p:spPr>
          <a:xfrm>
            <a:off x="9208383" y="4567160"/>
            <a:ext cx="2221024" cy="1504311"/>
          </a:xfrm>
          <a:prstGeom prst="rect">
            <a:avLst/>
          </a:prstGeom>
        </p:spPr>
      </p:pic>
    </p:spTree>
    <p:extLst>
      <p:ext uri="{BB962C8B-B14F-4D97-AF65-F5344CB8AC3E}">
        <p14:creationId xmlns:p14="http://schemas.microsoft.com/office/powerpoint/2010/main" val="1107662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1918" y="1636565"/>
            <a:ext cx="8097357" cy="4031873"/>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ask our families to  please be mindful of the food items sent to school - some snacks do not clearly contain nuts or traces of nuts such as Kinder Bueno or hippo bars. </a:t>
            </a:r>
          </a:p>
          <a:p>
            <a:r>
              <a:rPr lang="en-GB" sz="3200" dirty="0">
                <a:latin typeface="SassoonPrimaryInfant" pitchFamily="2" charset="0"/>
              </a:rPr>
              <a:t>We are now also egg free. (egg in items like cake etc. are acceptable) </a:t>
            </a:r>
          </a:p>
        </p:txBody>
      </p:sp>
    </p:spTree>
    <p:extLst>
      <p:ext uri="{BB962C8B-B14F-4D97-AF65-F5344CB8AC3E}">
        <p14:creationId xmlns:p14="http://schemas.microsoft.com/office/powerpoint/2010/main" val="1689387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199" y="1452343"/>
            <a:ext cx="6459523" cy="1915974"/>
          </a:xfrm>
          <a:prstGeom prst="rect">
            <a:avLst/>
          </a:prstGeom>
        </p:spPr>
        <p:txBody>
          <a:bodyPr wrap="square">
            <a:spAutoFit/>
          </a:bodyPr>
          <a:lstStyle/>
          <a:p>
            <a:pP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a:latin typeface="SassoonPrimaryInfant" pitchFamily="2" charset="0"/>
              </a:rPr>
              <a:t>our school social media platform.</a:t>
            </a:r>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2"/>
          <a:stretch>
            <a:fillRect/>
          </a:stretch>
        </p:blipFill>
        <p:spPr>
          <a:xfrm>
            <a:off x="4353886" y="2590937"/>
            <a:ext cx="2697274" cy="2697274"/>
          </a:xfrm>
          <a:prstGeom prst="rect">
            <a:avLst/>
          </a:prstGeom>
        </p:spPr>
      </p:pic>
      <p:sp>
        <p:nvSpPr>
          <p:cNvPr id="5" name="TextBox 4">
            <a:extLst>
              <a:ext uri="{FF2B5EF4-FFF2-40B4-BE49-F238E27FC236}">
                <a16:creationId xmlns:a16="http://schemas.microsoft.com/office/drawing/2014/main" id="{3B370DE1-A527-DDA4-CC26-9875DC630289}"/>
              </a:ext>
            </a:extLst>
          </p:cNvPr>
          <p:cNvSpPr txBox="1"/>
          <p:nvPr/>
        </p:nvSpPr>
        <p:spPr>
          <a:xfrm>
            <a:off x="3744286" y="5288211"/>
            <a:ext cx="4234302" cy="584775"/>
          </a:xfrm>
          <a:prstGeom prst="rect">
            <a:avLst/>
          </a:prstGeom>
          <a:noFill/>
        </p:spPr>
        <p:txBody>
          <a:bodyPr wrap="square" rtlCol="0">
            <a:spAutoFit/>
          </a:bodyPr>
          <a:lstStyle/>
          <a:p>
            <a:r>
              <a:rPr lang="en-GB" sz="3200" dirty="0"/>
              <a:t>@missm-stp.bsky.social</a:t>
            </a:r>
          </a:p>
        </p:txBody>
      </p:sp>
    </p:spTree>
    <p:extLst>
      <p:ext uri="{BB962C8B-B14F-4D97-AF65-F5344CB8AC3E}">
        <p14:creationId xmlns:p14="http://schemas.microsoft.com/office/powerpoint/2010/main" val="22879860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1422</TotalTime>
  <Words>1922</Words>
  <Application>Microsoft Office PowerPoint</Application>
  <PresentationFormat>Widescreen</PresentationFormat>
  <Paragraphs>293</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Garamond</vt:lpstr>
      <vt:lpstr>ModernMT-Bold</vt:lpstr>
      <vt:lpstr>SassoonPrimaryInfant</vt:lpstr>
      <vt:lpstr>Symbol</vt:lpstr>
      <vt:lpstr>Times New Roman</vt:lpstr>
      <vt:lpstr>Organic</vt:lpstr>
      <vt:lpstr>PowerPoint Presentation</vt:lpstr>
      <vt:lpstr>PowerPoint Presentation</vt:lpstr>
      <vt:lpstr>PowerPoint Presentation</vt:lpstr>
      <vt:lpstr>Class Teacher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Charter</vt:lpstr>
      <vt:lpstr>PowerPoint Presentation</vt:lpstr>
      <vt:lpstr>PowerPoint Presentation</vt:lpstr>
      <vt:lpstr>PowerPoint Presentation</vt:lpstr>
      <vt:lpstr>  Classroom Routines/Expectations  </vt:lpstr>
      <vt:lpstr>PowerPoint Presentation</vt:lpstr>
      <vt:lpstr>PowerPoint Presentation</vt:lpstr>
      <vt:lpstr>PowerPoint Presentation</vt:lpstr>
      <vt:lpstr> Environmental Changes – Session 2026 27 </vt:lpstr>
      <vt:lpstr> Community Hub – Breakfast Club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Madeline Stocks</cp:lastModifiedBy>
  <cp:revision>40</cp:revision>
  <dcterms:created xsi:type="dcterms:W3CDTF">2023-08-23T14:29:30Z</dcterms:created>
  <dcterms:modified xsi:type="dcterms:W3CDTF">2026-09-02T16:49:44Z</dcterms:modified>
</cp:coreProperties>
</file>