
<file path=[Content_Types].xml><?xml version="1.0" encoding="utf-8"?>
<Types xmlns="http://schemas.openxmlformats.org/package/2006/content-types">
  <Default Extension="emf" ContentType="image/x-emf"/>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6" r:id="rId2"/>
    <p:sldId id="257" r:id="rId3"/>
    <p:sldId id="260" r:id="rId4"/>
    <p:sldId id="299" r:id="rId5"/>
    <p:sldId id="303" r:id="rId6"/>
    <p:sldId id="258" r:id="rId7"/>
    <p:sldId id="261" r:id="rId8"/>
    <p:sldId id="262" r:id="rId9"/>
    <p:sldId id="294" r:id="rId10"/>
    <p:sldId id="263" r:id="rId11"/>
    <p:sldId id="264" r:id="rId12"/>
    <p:sldId id="266" r:id="rId13"/>
    <p:sldId id="302" r:id="rId14"/>
    <p:sldId id="268" r:id="rId15"/>
    <p:sldId id="270" r:id="rId16"/>
    <p:sldId id="271" r:id="rId17"/>
    <p:sldId id="296" r:id="rId18"/>
    <p:sldId id="281" r:id="rId19"/>
    <p:sldId id="282" r:id="rId20"/>
    <p:sldId id="304" r:id="rId21"/>
    <p:sldId id="297" r:id="rId22"/>
    <p:sldId id="298" r:id="rId23"/>
    <p:sldId id="275" r:id="rId24"/>
    <p:sldId id="276" r:id="rId25"/>
    <p:sldId id="277" r:id="rId26"/>
    <p:sldId id="279" r:id="rId27"/>
    <p:sldId id="305" r:id="rId28"/>
    <p:sldId id="306" r:id="rId29"/>
    <p:sldId id="307" r:id="rId30"/>
    <p:sldId id="280" r:id="rId31"/>
    <p:sldId id="288" r:id="rId32"/>
    <p:sldId id="293" r:id="rId33"/>
    <p:sldId id="286" r:id="rId34"/>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9906" autoAdjust="0"/>
    <p:restoredTop sz="94660"/>
  </p:normalViewPr>
  <p:slideViewPr>
    <p:cSldViewPr snapToGrid="0">
      <p:cViewPr varScale="1">
        <p:scale>
          <a:sx n="107" d="100"/>
          <a:sy n="107" d="100"/>
        </p:scale>
        <p:origin x="390" y="10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21" Type="http://schemas.openxmlformats.org/officeDocument/2006/relationships/slide" Target="slides/slide20.xml"/><Relationship Id="rId34" Type="http://schemas.openxmlformats.org/officeDocument/2006/relationships/slide" Target="slides/slide33.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presProps" Target="presProps.xml"/><Relationship Id="rId8" Type="http://schemas.openxmlformats.org/officeDocument/2006/relationships/slide" Target="slides/slide7.xml"/><Relationship Id="rId3" Type="http://schemas.openxmlformats.org/officeDocument/2006/relationships/slide" Target="slides/slide2.xml"/></Relationships>
</file>

<file path=ppt/slideLayouts/_rels/slideLayout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7" name="Group 6"/>
          <p:cNvGrpSpPr/>
          <p:nvPr/>
        </p:nvGrpSpPr>
        <p:grpSpPr>
          <a:xfrm>
            <a:off x="-16934" y="0"/>
            <a:ext cx="12231160" cy="6856214"/>
            <a:chOff x="-16934" y="0"/>
            <a:chExt cx="12231160" cy="6856214"/>
          </a:xfrm>
        </p:grpSpPr>
        <p:pic>
          <p:nvPicPr>
            <p:cNvPr id="16" name="Picture 15" descr="HD-PanelTitleR1.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6" name="Rectangle 25"/>
            <p:cNvSpPr/>
            <p:nvPr/>
          </p:nvSpPr>
          <p:spPr>
            <a:xfrm>
              <a:off x="2328332" y="1540931"/>
              <a:ext cx="7543802" cy="3835401"/>
            </a:xfrm>
            <a:prstGeom prst="rect">
              <a:avLst/>
            </a:prstGeom>
            <a:noFill/>
            <a:ln w="15875">
              <a:miter lim="800000"/>
            </a:ln>
          </p:spPr>
          <p:style>
            <a:lnRef idx="1">
              <a:schemeClr val="accent1"/>
            </a:lnRef>
            <a:fillRef idx="3">
              <a:schemeClr val="accent1"/>
            </a:fillRef>
            <a:effectRef idx="2">
              <a:schemeClr val="accent1"/>
            </a:effectRef>
            <a:fontRef idx="minor">
              <a:schemeClr val="lt1"/>
            </a:fontRef>
          </p:style>
        </p:sp>
        <p:pic>
          <p:nvPicPr>
            <p:cNvPr id="17" name="Picture 16" descr="HDRibbonTitle-UniformTrim.png"/>
            <p:cNvPicPr>
              <a:picLocks noChangeAspect="1"/>
            </p:cNvPicPr>
            <p:nvPr/>
          </p:nvPicPr>
          <p:blipFill rotWithShape="1">
            <a:blip r:embed="rId3">
              <a:extLst>
                <a:ext uri="{28A0092B-C50C-407E-A947-70E740481C1C}">
                  <a14:useLocalDpi xmlns:a14="http://schemas.microsoft.com/office/drawing/2010/main" val="0"/>
                </a:ext>
              </a:extLst>
            </a:blip>
            <a:srcRect/>
            <a:stretch/>
          </p:blipFill>
          <p:spPr>
            <a:xfrm>
              <a:off x="-16934" y="3147609"/>
              <a:ext cx="2478024" cy="612648"/>
            </a:xfrm>
            <a:prstGeom prst="rect">
              <a:avLst/>
            </a:prstGeom>
          </p:spPr>
        </p:pic>
        <p:pic>
          <p:nvPicPr>
            <p:cNvPr id="20" name="Picture 19" descr="HDRibbonTitle-UniformTrim.png"/>
            <p:cNvPicPr>
              <a:picLocks noChangeAspect="1"/>
            </p:cNvPicPr>
            <p:nvPr/>
          </p:nvPicPr>
          <p:blipFill rotWithShape="1">
            <a:blip r:embed="rId3">
              <a:extLst>
                <a:ext uri="{28A0092B-C50C-407E-A947-70E740481C1C}">
                  <a14:useLocalDpi xmlns:a14="http://schemas.microsoft.com/office/drawing/2010/main" val="0"/>
                </a:ext>
              </a:extLst>
            </a:blip>
            <a:srcRect/>
            <a:stretch/>
          </p:blipFill>
          <p:spPr>
            <a:xfrm>
              <a:off x="9736202" y="3147609"/>
              <a:ext cx="2478024" cy="612648"/>
            </a:xfrm>
            <a:prstGeom prst="rect">
              <a:avLst/>
            </a:prstGeom>
          </p:spPr>
        </p:pic>
      </p:grpSp>
      <p:sp>
        <p:nvSpPr>
          <p:cNvPr id="2" name="Title 1"/>
          <p:cNvSpPr>
            <a:spLocks noGrp="1"/>
          </p:cNvSpPr>
          <p:nvPr>
            <p:ph type="ctrTitle"/>
          </p:nvPr>
        </p:nvSpPr>
        <p:spPr>
          <a:xfrm>
            <a:off x="2692398" y="1871131"/>
            <a:ext cx="6815669" cy="1515533"/>
          </a:xfrm>
        </p:spPr>
        <p:txBody>
          <a:bodyPr anchor="b">
            <a:noAutofit/>
          </a:bodyPr>
          <a:lstStyle>
            <a:lvl1pPr algn="ctr">
              <a:defRPr sz="5400">
                <a:effectLst/>
              </a:defRPr>
            </a:lvl1pPr>
          </a:lstStyle>
          <a:p>
            <a:r>
              <a:rPr lang="en-US"/>
              <a:t>Click to edit Master title style</a:t>
            </a:r>
            <a:endParaRPr lang="en-US" dirty="0"/>
          </a:p>
        </p:txBody>
      </p:sp>
      <p:sp>
        <p:nvSpPr>
          <p:cNvPr id="3" name="Subtitle 2"/>
          <p:cNvSpPr>
            <a:spLocks noGrp="1"/>
          </p:cNvSpPr>
          <p:nvPr>
            <p:ph type="subTitle" idx="1"/>
          </p:nvPr>
        </p:nvSpPr>
        <p:spPr>
          <a:xfrm>
            <a:off x="2692398" y="3657597"/>
            <a:ext cx="6815669" cy="1320802"/>
          </a:xfrm>
        </p:spPr>
        <p:txBody>
          <a:bodyPr anchor="t">
            <a:normAutofit/>
          </a:bodyPr>
          <a:lstStyle>
            <a:lvl1pPr marL="0" indent="0" algn="ctr">
              <a:buNone/>
              <a:defRPr sz="2100">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a:xfrm>
            <a:off x="7983232" y="5037663"/>
            <a:ext cx="897467" cy="279400"/>
          </a:xfrm>
        </p:spPr>
        <p:txBody>
          <a:bodyPr/>
          <a:lstStyle/>
          <a:p>
            <a:fld id="{49E0E0E2-ED47-4F49-97C9-CE927F6C82D8}" type="datetimeFigureOut">
              <a:rPr lang="en-GB" smtClean="0"/>
              <a:t>02/09/2026</a:t>
            </a:fld>
            <a:endParaRPr lang="en-GB"/>
          </a:p>
        </p:txBody>
      </p:sp>
      <p:sp>
        <p:nvSpPr>
          <p:cNvPr id="5" name="Footer Placeholder 4"/>
          <p:cNvSpPr>
            <a:spLocks noGrp="1"/>
          </p:cNvSpPr>
          <p:nvPr>
            <p:ph type="ftr" sz="quarter" idx="11"/>
          </p:nvPr>
        </p:nvSpPr>
        <p:spPr>
          <a:xfrm>
            <a:off x="2692397" y="5037663"/>
            <a:ext cx="5214635" cy="279400"/>
          </a:xfrm>
        </p:spPr>
        <p:txBody>
          <a:bodyPr/>
          <a:lstStyle/>
          <a:p>
            <a:endParaRPr lang="en-GB"/>
          </a:p>
        </p:txBody>
      </p:sp>
      <p:sp>
        <p:nvSpPr>
          <p:cNvPr id="6" name="Slide Number Placeholder 5"/>
          <p:cNvSpPr>
            <a:spLocks noGrp="1"/>
          </p:cNvSpPr>
          <p:nvPr>
            <p:ph type="sldNum" sz="quarter" idx="12"/>
          </p:nvPr>
        </p:nvSpPr>
        <p:spPr>
          <a:xfrm>
            <a:off x="8956900" y="5037663"/>
            <a:ext cx="551167" cy="279400"/>
          </a:xfrm>
        </p:spPr>
        <p:txBody>
          <a:bodyPr/>
          <a:lstStyle/>
          <a:p>
            <a:fld id="{375E7135-3F53-475D-B83B-B9C26527DE10}" type="slidenum">
              <a:rPr lang="en-GB" smtClean="0"/>
              <a:t>‹#›</a:t>
            </a:fld>
            <a:endParaRPr lang="en-GB"/>
          </a:p>
        </p:txBody>
      </p:sp>
      <p:cxnSp>
        <p:nvCxnSpPr>
          <p:cNvPr id="15" name="Straight Connector 14"/>
          <p:cNvCxnSpPr/>
          <p:nvPr/>
        </p:nvCxnSpPr>
        <p:spPr>
          <a:xfrm>
            <a:off x="2692399" y="3522131"/>
            <a:ext cx="6815668" cy="0"/>
          </a:xfrm>
          <a:prstGeom prst="line">
            <a:avLst/>
          </a:prstGeom>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8501265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cxnSp>
        <p:nvCxnSpPr>
          <p:cNvPr id="7" name="Straight Connector 6"/>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49E0E0E2-ED47-4F49-97C9-CE927F6C82D8}" type="datetimeFigureOut">
              <a:rPr lang="en-GB" smtClean="0"/>
              <a:t>02/09/2026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375E7135-3F53-475D-B83B-B9C26527DE10}" type="slidenum">
              <a:rPr lang="en-GB" smtClean="0"/>
              <a:t>‹#›</a:t>
            </a:fld>
            <a:endParaRPr lang="en-GB"/>
          </a:p>
        </p:txBody>
      </p:sp>
    </p:spTree>
    <p:extLst>
      <p:ext uri="{BB962C8B-B14F-4D97-AF65-F5344CB8AC3E}">
        <p14:creationId xmlns:p14="http://schemas.microsoft.com/office/powerpoint/2010/main" val="36591579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2015069" y="1752606"/>
            <a:ext cx="8158688" cy="1822514"/>
          </a:xfrm>
        </p:spPr>
        <p:txBody>
          <a:bodyPr anchor="b">
            <a:normAutofit/>
          </a:bodyPr>
          <a:lstStyle>
            <a:lvl1pPr algn="ctr">
              <a:defRPr sz="4400" b="0" cap="none"/>
            </a:lvl1pPr>
          </a:lstStyle>
          <a:p>
            <a:r>
              <a:rPr lang="en-US"/>
              <a:t>Click to edit Master title style</a:t>
            </a:r>
            <a:endParaRPr lang="en-US" dirty="0"/>
          </a:p>
        </p:txBody>
      </p:sp>
      <p:sp>
        <p:nvSpPr>
          <p:cNvPr id="3" name="Text Placeholder 2"/>
          <p:cNvSpPr>
            <a:spLocks noGrp="1"/>
          </p:cNvSpPr>
          <p:nvPr>
            <p:ph type="body" idx="1"/>
          </p:nvPr>
        </p:nvSpPr>
        <p:spPr>
          <a:xfrm>
            <a:off x="2015067" y="3846051"/>
            <a:ext cx="8158690" cy="954547"/>
          </a:xfrm>
        </p:spPr>
        <p:txBody>
          <a:bodyPr anchor="t">
            <a:normAutofit/>
          </a:bodyPr>
          <a:lstStyle>
            <a:lvl1pPr marL="0" indent="0" algn="ctr">
              <a:buNone/>
              <a:defRPr sz="24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49E0E0E2-ED47-4F49-97C9-CE927F6C82D8}" type="datetimeFigureOut">
              <a:rPr lang="en-GB" smtClean="0"/>
              <a:t>02/09/2026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375E7135-3F53-475D-B83B-B9C26527DE10}" type="slidenum">
              <a:rPr lang="en-GB" smtClean="0"/>
              <a:t>‹#›</a:t>
            </a:fld>
            <a:endParaRPr lang="en-GB"/>
          </a:p>
        </p:txBody>
      </p:sp>
      <p:cxnSp>
        <p:nvCxnSpPr>
          <p:cNvPr id="16" name="Straight Connector 15"/>
          <p:cNvCxnSpPr/>
          <p:nvPr/>
        </p:nvCxnSpPr>
        <p:spPr>
          <a:xfrm>
            <a:off x="2012723" y="3710585"/>
            <a:ext cx="8163380"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84639148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cxnSp>
        <p:nvCxnSpPr>
          <p:cNvPr id="8" name="Straight Connector 7"/>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1298448" y="2560320"/>
            <a:ext cx="4718304" cy="3310128"/>
          </a:xfrm>
        </p:spPr>
        <p:txBody>
          <a:bodyPr>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181344" y="2560320"/>
            <a:ext cx="4718304" cy="3310128"/>
          </a:xfrm>
        </p:spPr>
        <p:txBody>
          <a:bodyPr>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49E0E0E2-ED47-4F49-97C9-CE927F6C82D8}" type="datetimeFigureOut">
              <a:rPr lang="en-GB" smtClean="0"/>
              <a:t>02/09/2026</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375E7135-3F53-475D-B83B-B9C26527DE10}" type="slidenum">
              <a:rPr lang="en-GB" smtClean="0"/>
              <a:t>‹#›</a:t>
            </a:fld>
            <a:endParaRPr lang="en-GB"/>
          </a:p>
        </p:txBody>
      </p:sp>
    </p:spTree>
    <p:extLst>
      <p:ext uri="{BB962C8B-B14F-4D97-AF65-F5344CB8AC3E}">
        <p14:creationId xmlns:p14="http://schemas.microsoft.com/office/powerpoint/2010/main" val="292815302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US" dirty="0"/>
          </a:p>
        </p:txBody>
      </p:sp>
      <p:sp>
        <p:nvSpPr>
          <p:cNvPr id="3" name="Text Placeholder 2"/>
          <p:cNvSpPr>
            <a:spLocks noGrp="1"/>
          </p:cNvSpPr>
          <p:nvPr>
            <p:ph type="body" idx="1"/>
          </p:nvPr>
        </p:nvSpPr>
        <p:spPr>
          <a:xfrm>
            <a:off x="1295400" y="2658533"/>
            <a:ext cx="4718304" cy="576262"/>
          </a:xfrm>
        </p:spPr>
        <p:txBody>
          <a:bodyPr anchor="b">
            <a:noAutofit/>
          </a:bodyPr>
          <a:lstStyle>
            <a:lvl1pPr marL="0" indent="0">
              <a:spcBef>
                <a:spcPts val="672"/>
              </a:spcBef>
              <a:spcAft>
                <a:spcPts val="600"/>
              </a:spcAft>
              <a:buNone/>
              <a:defRPr sz="28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1295400" y="3243262"/>
            <a:ext cx="4718304" cy="2632605"/>
          </a:xfrm>
        </p:spPr>
        <p:txBody>
          <a:bodyPr anchor="t">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180670" y="2658533"/>
            <a:ext cx="4718304" cy="576262"/>
          </a:xfrm>
        </p:spPr>
        <p:txBody>
          <a:bodyPr anchor="b">
            <a:noAutofit/>
          </a:bodyPr>
          <a:lstStyle>
            <a:lvl1pPr marL="0" indent="0">
              <a:spcBef>
                <a:spcPts val="672"/>
              </a:spcBef>
              <a:spcAft>
                <a:spcPts val="600"/>
              </a:spcAft>
              <a:buNone/>
              <a:defRPr sz="28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180670" y="3243262"/>
            <a:ext cx="4718304" cy="2632605"/>
          </a:xfrm>
        </p:spPr>
        <p:txBody>
          <a:bodyPr anchor="t">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49E0E0E2-ED47-4F49-97C9-CE927F6C82D8}" type="datetimeFigureOut">
              <a:rPr lang="en-GB" smtClean="0"/>
              <a:t>02/09/2026</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375E7135-3F53-475D-B83B-B9C26527DE10}" type="slidenum">
              <a:rPr lang="en-GB" smtClean="0"/>
              <a:t>‹#›</a:t>
            </a:fld>
            <a:endParaRPr lang="en-GB"/>
          </a:p>
        </p:txBody>
      </p:sp>
      <p:cxnSp>
        <p:nvCxnSpPr>
          <p:cNvPr id="18" name="Straight Connector 17"/>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30147521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49E0E0E2-ED47-4F49-97C9-CE927F6C82D8}" type="datetimeFigureOut">
              <a:rPr lang="en-GB" smtClean="0"/>
              <a:t>02/09/2026</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375E7135-3F53-475D-B83B-B9C26527DE10}" type="slidenum">
              <a:rPr lang="en-GB" smtClean="0"/>
              <a:t>‹#›</a:t>
            </a:fld>
            <a:endParaRPr lang="en-GB"/>
          </a:p>
        </p:txBody>
      </p:sp>
      <p:cxnSp>
        <p:nvCxnSpPr>
          <p:cNvPr id="14" name="Straight Connector 13"/>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71171855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9E0E0E2-ED47-4F49-97C9-CE927F6C82D8}" type="datetimeFigureOut">
              <a:rPr lang="en-GB" smtClean="0"/>
              <a:t>02/09/2026</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375E7135-3F53-475D-B83B-B9C26527DE10}" type="slidenum">
              <a:rPr lang="en-GB" smtClean="0"/>
              <a:t>‹#›</a:t>
            </a:fld>
            <a:endParaRPr lang="en-GB"/>
          </a:p>
        </p:txBody>
      </p:sp>
    </p:spTree>
    <p:extLst>
      <p:ext uri="{BB962C8B-B14F-4D97-AF65-F5344CB8AC3E}">
        <p14:creationId xmlns:p14="http://schemas.microsoft.com/office/powerpoint/2010/main" val="20443208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293811" y="1388534"/>
            <a:ext cx="3718455" cy="1371600"/>
          </a:xfrm>
        </p:spPr>
        <p:txBody>
          <a:bodyPr anchor="b">
            <a:normAutofit/>
          </a:bodyPr>
          <a:lstStyle>
            <a:lvl1pPr algn="ctr">
              <a:defRPr sz="2400" b="0"/>
            </a:lvl1pPr>
          </a:lstStyle>
          <a:p>
            <a:r>
              <a:rPr lang="en-US"/>
              <a:t>Click to edit Master title style</a:t>
            </a:r>
            <a:endParaRPr lang="en-US" dirty="0"/>
          </a:p>
        </p:txBody>
      </p:sp>
      <p:sp>
        <p:nvSpPr>
          <p:cNvPr id="3" name="Content Placeholder 2"/>
          <p:cNvSpPr>
            <a:spLocks noGrp="1"/>
          </p:cNvSpPr>
          <p:nvPr>
            <p:ph idx="1"/>
          </p:nvPr>
        </p:nvSpPr>
        <p:spPr>
          <a:xfrm>
            <a:off x="5418668" y="982131"/>
            <a:ext cx="5469466" cy="4893735"/>
          </a:xfrm>
        </p:spPr>
        <p:txBody>
          <a:bodyPr anchor="ctr">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1293811" y="3031065"/>
            <a:ext cx="3718455" cy="2438404"/>
          </a:xfrm>
        </p:spPr>
        <p:txBody>
          <a:bodyPr anchor="t">
            <a:normAutofit/>
          </a:bodyPr>
          <a:lstStyle>
            <a:lvl1pPr marL="0" indent="0" algn="ctr">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Date Placeholder 4"/>
          <p:cNvSpPr>
            <a:spLocks noGrp="1"/>
          </p:cNvSpPr>
          <p:nvPr>
            <p:ph type="dt" sz="half" idx="10"/>
          </p:nvPr>
        </p:nvSpPr>
        <p:spPr/>
        <p:txBody>
          <a:bodyPr/>
          <a:lstStyle/>
          <a:p>
            <a:fld id="{49E0E0E2-ED47-4F49-97C9-CE927F6C82D8}" type="datetimeFigureOut">
              <a:rPr lang="en-GB" smtClean="0"/>
              <a:t>02/09/2026</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375E7135-3F53-475D-B83B-B9C26527DE10}" type="slidenum">
              <a:rPr lang="en-GB" smtClean="0"/>
              <a:t>‹#›</a:t>
            </a:fld>
            <a:endParaRPr lang="en-GB"/>
          </a:p>
        </p:txBody>
      </p:sp>
      <p:cxnSp>
        <p:nvCxnSpPr>
          <p:cNvPr id="16" name="Straight Connector 15"/>
          <p:cNvCxnSpPr/>
          <p:nvPr/>
        </p:nvCxnSpPr>
        <p:spPr>
          <a:xfrm>
            <a:off x="1396169" y="2912533"/>
            <a:ext cx="35144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61956565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295399" y="1883832"/>
            <a:ext cx="6241816" cy="1371600"/>
          </a:xfrm>
        </p:spPr>
        <p:txBody>
          <a:bodyPr anchor="b">
            <a:normAutofit/>
          </a:bodyPr>
          <a:lstStyle>
            <a:lvl1pPr algn="ctr">
              <a:defRPr sz="2800" b="0"/>
            </a:lvl1pPr>
          </a:lstStyle>
          <a:p>
            <a:r>
              <a:rPr lang="en-US"/>
              <a:t>Click to edit Master title style</a:t>
            </a:r>
            <a:endParaRPr lang="en-US" dirty="0"/>
          </a:p>
        </p:txBody>
      </p:sp>
      <p:sp>
        <p:nvSpPr>
          <p:cNvPr id="17" name="Picture Placeholder 2"/>
          <p:cNvSpPr>
            <a:spLocks noGrp="1" noChangeAspect="1"/>
          </p:cNvSpPr>
          <p:nvPr>
            <p:ph type="pic" idx="1"/>
          </p:nvPr>
        </p:nvSpPr>
        <p:spPr>
          <a:xfrm>
            <a:off x="8094831" y="1041400"/>
            <a:ext cx="3063347" cy="4775200"/>
          </a:xfrm>
          <a:prstGeom prst="roundRect">
            <a:avLst>
              <a:gd name="adj" fmla="val 0"/>
            </a:avLst>
          </a:prstGeom>
          <a:ln w="57150" cmpd="thickThin">
            <a:solidFill>
              <a:schemeClr val="tx1">
                <a:lumMod val="50000"/>
                <a:lumOff val="50000"/>
              </a:schemeClr>
            </a:solidFill>
            <a:miter lim="800000"/>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1295399" y="3255432"/>
            <a:ext cx="6241816" cy="1828800"/>
          </a:xfrm>
        </p:spPr>
        <p:txBody>
          <a:bodyPr anchor="t">
            <a:normAutofit/>
          </a:bodyPr>
          <a:lstStyle>
            <a:lvl1pPr marL="0" indent="0" algn="ctr">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Date Placeholder 4"/>
          <p:cNvSpPr>
            <a:spLocks noGrp="1"/>
          </p:cNvSpPr>
          <p:nvPr>
            <p:ph type="dt" sz="half" idx="10"/>
          </p:nvPr>
        </p:nvSpPr>
        <p:spPr/>
        <p:txBody>
          <a:bodyPr/>
          <a:lstStyle/>
          <a:p>
            <a:fld id="{49E0E0E2-ED47-4F49-97C9-CE927F6C82D8}" type="datetimeFigureOut">
              <a:rPr lang="en-GB" smtClean="0"/>
              <a:t>02/09/2026</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375E7135-3F53-475D-B83B-B9C26527DE10}" type="slidenum">
              <a:rPr lang="en-GB" smtClean="0"/>
              <a:t>‹#›</a:t>
            </a:fld>
            <a:endParaRPr lang="en-GB"/>
          </a:p>
        </p:txBody>
      </p:sp>
    </p:spTree>
    <p:extLst>
      <p:ext uri="{BB962C8B-B14F-4D97-AF65-F5344CB8AC3E}">
        <p14:creationId xmlns:p14="http://schemas.microsoft.com/office/powerpoint/2010/main" val="182410099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295401" y="4815415"/>
            <a:ext cx="9609666" cy="566738"/>
          </a:xfrm>
        </p:spPr>
        <p:txBody>
          <a:bodyPr anchor="b">
            <a:normAutofit/>
          </a:bodyPr>
          <a:lstStyle>
            <a:lvl1pPr algn="ctr">
              <a:defRPr sz="24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1041427" y="1041399"/>
            <a:ext cx="10105972" cy="3335869"/>
          </a:xfrm>
          <a:prstGeom prst="roundRect">
            <a:avLst>
              <a:gd name="adj" fmla="val 0"/>
            </a:avLst>
          </a:prstGeom>
          <a:ln w="57150" cmpd="thickThin">
            <a:solidFill>
              <a:schemeClr val="tx1">
                <a:lumMod val="50000"/>
                <a:lumOff val="50000"/>
              </a:schemeClr>
            </a:solidFill>
            <a:miter lim="800000"/>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1295401" y="5382153"/>
            <a:ext cx="9609666" cy="493712"/>
          </a:xfrm>
        </p:spPr>
        <p:txBody>
          <a:bodyPr>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Date Placeholder 4"/>
          <p:cNvSpPr>
            <a:spLocks noGrp="1"/>
          </p:cNvSpPr>
          <p:nvPr>
            <p:ph type="dt" sz="half" idx="10"/>
          </p:nvPr>
        </p:nvSpPr>
        <p:spPr/>
        <p:txBody>
          <a:bodyPr/>
          <a:lstStyle/>
          <a:p>
            <a:fld id="{49E0E0E2-ED47-4F49-97C9-CE927F6C82D8}" type="datetimeFigureOut">
              <a:rPr lang="en-GB" smtClean="0"/>
              <a:t>02/09/2026</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375E7135-3F53-475D-B83B-B9C26527DE10}" type="slidenum">
              <a:rPr lang="en-GB" smtClean="0"/>
              <a:t>‹#›</a:t>
            </a:fld>
            <a:endParaRPr lang="en-GB"/>
          </a:p>
        </p:txBody>
      </p:sp>
    </p:spTree>
    <p:extLst>
      <p:ext uri="{BB962C8B-B14F-4D97-AF65-F5344CB8AC3E}">
        <p14:creationId xmlns:p14="http://schemas.microsoft.com/office/powerpoint/2010/main" val="302064842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1303868" y="982132"/>
            <a:ext cx="9592732" cy="2954868"/>
          </a:xfrm>
        </p:spPr>
        <p:txBody>
          <a:bodyPr anchor="ctr">
            <a:normAutofit/>
          </a:bodyPr>
          <a:lstStyle>
            <a:lvl1pPr algn="ctr">
              <a:defRPr sz="3200" b="0" cap="none"/>
            </a:lvl1pPr>
          </a:lstStyle>
          <a:p>
            <a:r>
              <a:rPr lang="en-US"/>
              <a:t>Click to edit Master title style</a:t>
            </a:r>
            <a:endParaRPr lang="en-US" dirty="0"/>
          </a:p>
        </p:txBody>
      </p:sp>
      <p:sp>
        <p:nvSpPr>
          <p:cNvPr id="3" name="Text Placeholder 2"/>
          <p:cNvSpPr>
            <a:spLocks noGrp="1"/>
          </p:cNvSpPr>
          <p:nvPr>
            <p:ph type="body" idx="1"/>
          </p:nvPr>
        </p:nvSpPr>
        <p:spPr>
          <a:xfrm>
            <a:off x="1303868" y="4343399"/>
            <a:ext cx="9592732" cy="1532467"/>
          </a:xfrm>
        </p:spPr>
        <p:txBody>
          <a:bodyPr anchor="ctr">
            <a:normAutofit/>
          </a:bodyPr>
          <a:lstStyle>
            <a:lvl1pPr marL="0" indent="0" algn="ct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49E0E0E2-ED47-4F49-97C9-CE927F6C82D8}" type="datetimeFigureOut">
              <a:rPr lang="en-GB" smtClean="0"/>
              <a:t>02/09/2026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375E7135-3F53-475D-B83B-B9C26527DE10}" type="slidenum">
              <a:rPr lang="en-GB" smtClean="0"/>
              <a:t>‹#›</a:t>
            </a:fld>
            <a:endParaRPr lang="en-GB"/>
          </a:p>
        </p:txBody>
      </p:sp>
      <p:cxnSp>
        <p:nvCxnSpPr>
          <p:cNvPr id="15" name="Straight Connector 14"/>
          <p:cNvCxnSpPr/>
          <p:nvPr/>
        </p:nvCxnSpPr>
        <p:spPr>
          <a:xfrm>
            <a:off x="1396169" y="4140199"/>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991292088"/>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446213" y="982132"/>
            <a:ext cx="9296398" cy="2370668"/>
          </a:xfrm>
        </p:spPr>
        <p:txBody>
          <a:bodyPr anchor="ctr">
            <a:normAutofit/>
          </a:bodyPr>
          <a:lstStyle>
            <a:lvl1pPr algn="ctr">
              <a:defRPr sz="3200" b="0" cap="none">
                <a:solidFill>
                  <a:schemeClr val="tx1"/>
                </a:solidFill>
              </a:defRPr>
            </a:lvl1pPr>
          </a:lstStyle>
          <a:p>
            <a:r>
              <a:rPr lang="en-US"/>
              <a:t>Click to edit Master title style</a:t>
            </a:r>
            <a:endParaRPr lang="en-US" dirty="0"/>
          </a:p>
        </p:txBody>
      </p:sp>
      <p:sp>
        <p:nvSpPr>
          <p:cNvPr id="10" name="Text Placeholder 9"/>
          <p:cNvSpPr>
            <a:spLocks noGrp="1"/>
          </p:cNvSpPr>
          <p:nvPr>
            <p:ph type="body" sz="quarter" idx="13"/>
          </p:nvPr>
        </p:nvSpPr>
        <p:spPr>
          <a:xfrm>
            <a:off x="1674812" y="3352800"/>
            <a:ext cx="8839202" cy="584200"/>
          </a:xfrm>
        </p:spPr>
        <p:txBody>
          <a:bodyPr anchor="ctr">
            <a:normAutofit/>
          </a:bodyPr>
          <a:lstStyle>
            <a:lvl1pPr marL="0" indent="0" algn="r">
              <a:buFontTx/>
              <a:buNone/>
              <a:defRPr sz="2000"/>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Edit Master text styles</a:t>
            </a:r>
          </a:p>
        </p:txBody>
      </p:sp>
      <p:sp>
        <p:nvSpPr>
          <p:cNvPr id="3" name="Text Placeholder 2"/>
          <p:cNvSpPr>
            <a:spLocks noGrp="1"/>
          </p:cNvSpPr>
          <p:nvPr>
            <p:ph type="body" idx="1"/>
          </p:nvPr>
        </p:nvSpPr>
        <p:spPr>
          <a:xfrm>
            <a:off x="1295401" y="4343399"/>
            <a:ext cx="9609666" cy="1532467"/>
          </a:xfrm>
        </p:spPr>
        <p:txBody>
          <a:bodyPr anchor="ctr">
            <a:normAutofit/>
          </a:bodyPr>
          <a:lstStyle>
            <a:lvl1pPr marL="0" indent="0" algn="ct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49E0E0E2-ED47-4F49-97C9-CE927F6C82D8}" type="datetimeFigureOut">
              <a:rPr lang="en-GB" smtClean="0"/>
              <a:t>02/09/2026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375E7135-3F53-475D-B83B-B9C26527DE10}" type="slidenum">
              <a:rPr lang="en-GB" smtClean="0"/>
              <a:t>‹#›</a:t>
            </a:fld>
            <a:endParaRPr lang="en-GB"/>
          </a:p>
        </p:txBody>
      </p:sp>
      <p:sp>
        <p:nvSpPr>
          <p:cNvPr id="14" name="TextBox 13"/>
          <p:cNvSpPr txBox="1"/>
          <p:nvPr/>
        </p:nvSpPr>
        <p:spPr>
          <a:xfrm>
            <a:off x="862013" y="879961"/>
            <a:ext cx="609600" cy="584776"/>
          </a:xfrm>
          <a:prstGeom prst="rect">
            <a:avLst/>
          </a:prstGeom>
        </p:spPr>
        <p:txBody>
          <a:bodyPr vert="horz" lIns="91440" tIns="45720" rIns="91440" bIns="45720" rtlCol="0" anchor="ctr">
            <a:noAutofit/>
          </a:bodyPr>
          <a:lstStyle/>
          <a:p>
            <a:pPr lvl="0"/>
            <a:r>
              <a:rPr lang="en-US" sz="8000" dirty="0">
                <a:solidFill>
                  <a:schemeClr val="tx1"/>
                </a:solidFill>
                <a:effectLst/>
              </a:rPr>
              <a:t>“</a:t>
            </a:r>
          </a:p>
        </p:txBody>
      </p:sp>
      <p:sp>
        <p:nvSpPr>
          <p:cNvPr id="15" name="TextBox 14"/>
          <p:cNvSpPr txBox="1"/>
          <p:nvPr/>
        </p:nvSpPr>
        <p:spPr>
          <a:xfrm>
            <a:off x="10600267" y="2827870"/>
            <a:ext cx="609600" cy="584776"/>
          </a:xfrm>
          <a:prstGeom prst="rect">
            <a:avLst/>
          </a:prstGeom>
        </p:spPr>
        <p:txBody>
          <a:bodyPr vert="horz" lIns="91440" tIns="45720" rIns="91440" bIns="45720" rtlCol="0" anchor="ctr">
            <a:noAutofit/>
          </a:bodyPr>
          <a:lstStyle/>
          <a:p>
            <a:pPr lvl="0" algn="r"/>
            <a:r>
              <a:rPr lang="en-US" sz="8000" dirty="0">
                <a:solidFill>
                  <a:schemeClr val="tx1"/>
                </a:solidFill>
                <a:effectLst/>
              </a:rPr>
              <a:t>”</a:t>
            </a:r>
          </a:p>
        </p:txBody>
      </p:sp>
      <p:cxnSp>
        <p:nvCxnSpPr>
          <p:cNvPr id="19" name="Straight Connector 18"/>
          <p:cNvCxnSpPr/>
          <p:nvPr/>
        </p:nvCxnSpPr>
        <p:spPr>
          <a:xfrm>
            <a:off x="1396169" y="4140199"/>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783958744"/>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1295402" y="3308581"/>
            <a:ext cx="9609668" cy="1468800"/>
          </a:xfrm>
        </p:spPr>
        <p:txBody>
          <a:bodyPr anchor="b">
            <a:normAutofit/>
          </a:bodyPr>
          <a:lstStyle>
            <a:lvl1pPr algn="l">
              <a:defRPr sz="3200" b="0" cap="none"/>
            </a:lvl1pPr>
          </a:lstStyle>
          <a:p>
            <a:r>
              <a:rPr lang="en-US"/>
              <a:t>Click to edit Master title style</a:t>
            </a:r>
            <a:endParaRPr lang="en-US" dirty="0"/>
          </a:p>
        </p:txBody>
      </p:sp>
      <p:sp>
        <p:nvSpPr>
          <p:cNvPr id="3" name="Text Placeholder 2"/>
          <p:cNvSpPr>
            <a:spLocks noGrp="1"/>
          </p:cNvSpPr>
          <p:nvPr>
            <p:ph type="body" idx="1"/>
          </p:nvPr>
        </p:nvSpPr>
        <p:spPr>
          <a:xfrm>
            <a:off x="1295401" y="4777381"/>
            <a:ext cx="9609668" cy="860400"/>
          </a:xfrm>
        </p:spPr>
        <p:txBody>
          <a:bodyPr anchor="t">
            <a:normAutofit/>
          </a:bodyPr>
          <a:lstStyle>
            <a:lvl1pPr marL="0" indent="0" algn="l">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49E0E0E2-ED47-4F49-97C9-CE927F6C82D8}" type="datetimeFigureOut">
              <a:rPr lang="en-GB" smtClean="0"/>
              <a:t>02/09/2026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375E7135-3F53-475D-B83B-B9C26527DE10}" type="slidenum">
              <a:rPr lang="en-GB" smtClean="0"/>
              <a:t>‹#›</a:t>
            </a:fld>
            <a:endParaRPr lang="en-GB"/>
          </a:p>
        </p:txBody>
      </p:sp>
    </p:spTree>
    <p:extLst>
      <p:ext uri="{BB962C8B-B14F-4D97-AF65-F5344CB8AC3E}">
        <p14:creationId xmlns:p14="http://schemas.microsoft.com/office/powerpoint/2010/main" val="3800474958"/>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2" name="Title 1"/>
          <p:cNvSpPr>
            <a:spLocks noGrp="1"/>
          </p:cNvSpPr>
          <p:nvPr>
            <p:ph type="title"/>
          </p:nvPr>
        </p:nvSpPr>
        <p:spPr>
          <a:xfrm>
            <a:off x="1446213" y="982132"/>
            <a:ext cx="9296398" cy="2243668"/>
          </a:xfrm>
        </p:spPr>
        <p:txBody>
          <a:bodyPr anchor="ctr">
            <a:normAutofit/>
          </a:bodyPr>
          <a:lstStyle>
            <a:lvl1pPr algn="ctr">
              <a:defRPr sz="3200" b="0" cap="none">
                <a:solidFill>
                  <a:schemeClr val="tx1"/>
                </a:solidFill>
              </a:defRPr>
            </a:lvl1pPr>
          </a:lstStyle>
          <a:p>
            <a:r>
              <a:rPr lang="en-US"/>
              <a:t>Click to edit Master title style</a:t>
            </a:r>
            <a:endParaRPr lang="en-US" dirty="0"/>
          </a:p>
        </p:txBody>
      </p:sp>
      <p:sp>
        <p:nvSpPr>
          <p:cNvPr id="23" name="Text Placeholder 2"/>
          <p:cNvSpPr>
            <a:spLocks noGrp="1"/>
          </p:cNvSpPr>
          <p:nvPr>
            <p:ph type="body" idx="13"/>
          </p:nvPr>
        </p:nvSpPr>
        <p:spPr>
          <a:xfrm>
            <a:off x="1295401" y="3639312"/>
            <a:ext cx="9609668" cy="886968"/>
          </a:xfrm>
        </p:spPr>
        <p:txBody>
          <a:bodyPr anchor="b">
            <a:normAutofit/>
          </a:bodyPr>
          <a:lstStyle>
            <a:lvl1pPr marL="0" indent="0" algn="l">
              <a:spcBef>
                <a:spcPts val="0"/>
              </a:spcBef>
              <a:buNone/>
              <a:defRPr sz="24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3" name="Text Placeholder 2"/>
          <p:cNvSpPr>
            <a:spLocks noGrp="1"/>
          </p:cNvSpPr>
          <p:nvPr>
            <p:ph type="body" idx="1"/>
          </p:nvPr>
        </p:nvSpPr>
        <p:spPr>
          <a:xfrm>
            <a:off x="1295401" y="4529667"/>
            <a:ext cx="9609668" cy="1346200"/>
          </a:xfrm>
        </p:spPr>
        <p:txBody>
          <a:bodyPr anchor="t">
            <a:norm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49E0E0E2-ED47-4F49-97C9-CE927F6C82D8}" type="datetimeFigureOut">
              <a:rPr lang="en-GB" smtClean="0"/>
              <a:t>02/09/2026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375E7135-3F53-475D-B83B-B9C26527DE10}" type="slidenum">
              <a:rPr lang="en-GB" smtClean="0"/>
              <a:t>‹#›</a:t>
            </a:fld>
            <a:endParaRPr lang="en-GB"/>
          </a:p>
        </p:txBody>
      </p:sp>
      <p:sp>
        <p:nvSpPr>
          <p:cNvPr id="12" name="TextBox 11"/>
          <p:cNvSpPr txBox="1"/>
          <p:nvPr/>
        </p:nvSpPr>
        <p:spPr>
          <a:xfrm>
            <a:off x="862013" y="879961"/>
            <a:ext cx="609600" cy="584776"/>
          </a:xfrm>
          <a:prstGeom prst="rect">
            <a:avLst/>
          </a:prstGeom>
        </p:spPr>
        <p:txBody>
          <a:bodyPr vert="horz" lIns="91440" tIns="45720" rIns="91440" bIns="45720" rtlCol="0" anchor="ctr">
            <a:noAutofit/>
          </a:bodyPr>
          <a:lstStyle/>
          <a:p>
            <a:pPr lvl="0"/>
            <a:r>
              <a:rPr lang="en-US" sz="8000" dirty="0">
                <a:solidFill>
                  <a:schemeClr val="tx1"/>
                </a:solidFill>
                <a:effectLst/>
              </a:rPr>
              <a:t>“</a:t>
            </a:r>
          </a:p>
        </p:txBody>
      </p:sp>
      <p:sp>
        <p:nvSpPr>
          <p:cNvPr id="13" name="TextBox 12"/>
          <p:cNvSpPr txBox="1"/>
          <p:nvPr/>
        </p:nvSpPr>
        <p:spPr>
          <a:xfrm>
            <a:off x="10600267" y="2599261"/>
            <a:ext cx="609600" cy="584776"/>
          </a:xfrm>
          <a:prstGeom prst="rect">
            <a:avLst/>
          </a:prstGeom>
        </p:spPr>
        <p:txBody>
          <a:bodyPr vert="horz" lIns="91440" tIns="45720" rIns="91440" bIns="45720" rtlCol="0" anchor="ctr">
            <a:noAutofit/>
          </a:bodyPr>
          <a:lstStyle/>
          <a:p>
            <a:pPr lvl="0" algn="r"/>
            <a:r>
              <a:rPr lang="en-US" sz="8000" dirty="0">
                <a:solidFill>
                  <a:schemeClr val="tx1"/>
                </a:solidFill>
                <a:effectLst/>
              </a:rPr>
              <a:t>”</a:t>
            </a:r>
          </a:p>
        </p:txBody>
      </p:sp>
      <p:cxnSp>
        <p:nvCxnSpPr>
          <p:cNvPr id="26" name="Straight Connector 25"/>
          <p:cNvCxnSpPr/>
          <p:nvPr/>
        </p:nvCxnSpPr>
        <p:spPr>
          <a:xfrm>
            <a:off x="1396169" y="3429000"/>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387302281"/>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1295401" y="982132"/>
            <a:ext cx="9609666" cy="2243668"/>
          </a:xfrm>
        </p:spPr>
        <p:txBody>
          <a:bodyPr vert="horz" lIns="91440" tIns="45720" rIns="91440" bIns="45720" rtlCol="0" anchor="ctr">
            <a:normAutofit/>
          </a:bodyPr>
          <a:lstStyle>
            <a:lvl1pPr>
              <a:defRPr lang="en-US" b="0" dirty="0"/>
            </a:lvl1pPr>
          </a:lstStyle>
          <a:p>
            <a:pPr marL="0" lvl="0"/>
            <a:r>
              <a:rPr lang="en-US"/>
              <a:t>Click to edit Master title style</a:t>
            </a:r>
            <a:endParaRPr lang="en-US" dirty="0"/>
          </a:p>
        </p:txBody>
      </p:sp>
      <p:sp>
        <p:nvSpPr>
          <p:cNvPr id="20" name="Text Placeholder 2"/>
          <p:cNvSpPr>
            <a:spLocks noGrp="1"/>
          </p:cNvSpPr>
          <p:nvPr>
            <p:ph type="body" idx="13"/>
          </p:nvPr>
        </p:nvSpPr>
        <p:spPr>
          <a:xfrm>
            <a:off x="1295401" y="3630168"/>
            <a:ext cx="9609668" cy="841248"/>
          </a:xfrm>
        </p:spPr>
        <p:txBody>
          <a:bodyPr anchor="b">
            <a:normAutofit/>
          </a:bodyPr>
          <a:lstStyle>
            <a:lvl1pPr marL="0" indent="0" algn="l">
              <a:spcBef>
                <a:spcPts val="0"/>
              </a:spcBef>
              <a:buNone/>
              <a:defRPr sz="2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3" name="Text Placeholder 2"/>
          <p:cNvSpPr>
            <a:spLocks noGrp="1"/>
          </p:cNvSpPr>
          <p:nvPr>
            <p:ph type="body" idx="1"/>
          </p:nvPr>
        </p:nvSpPr>
        <p:spPr>
          <a:xfrm>
            <a:off x="1295400" y="4470399"/>
            <a:ext cx="9609670" cy="1405467"/>
          </a:xfrm>
        </p:spPr>
        <p:txBody>
          <a:bodyPr anchor="t">
            <a:norm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49E0E0E2-ED47-4F49-97C9-CE927F6C82D8}" type="datetimeFigureOut">
              <a:rPr lang="en-GB" smtClean="0"/>
              <a:t>02/09/2026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375E7135-3F53-475D-B83B-B9C26527DE10}" type="slidenum">
              <a:rPr lang="en-GB" smtClean="0"/>
              <a:t>‹#›</a:t>
            </a:fld>
            <a:endParaRPr lang="en-GB"/>
          </a:p>
        </p:txBody>
      </p:sp>
      <p:cxnSp>
        <p:nvCxnSpPr>
          <p:cNvPr id="15" name="Straight Connector 14"/>
          <p:cNvCxnSpPr/>
          <p:nvPr/>
        </p:nvCxnSpPr>
        <p:spPr>
          <a:xfrm>
            <a:off x="1396169" y="3429000"/>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742546830"/>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lgn="ctr">
              <a:defRPr/>
            </a:lvl1p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ncho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49E0E0E2-ED47-4F49-97C9-CE927F6C82D8}" type="datetimeFigureOut">
              <a:rPr lang="en-GB" smtClean="0"/>
              <a:t>02/09/2026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375E7135-3F53-475D-B83B-B9C26527DE10}" type="slidenum">
              <a:rPr lang="en-GB" smtClean="0"/>
              <a:t>‹#›</a:t>
            </a:fld>
            <a:endParaRPr lang="en-GB"/>
          </a:p>
        </p:txBody>
      </p:sp>
      <p:cxnSp>
        <p:nvCxnSpPr>
          <p:cNvPr id="14" name="Straight Connector 13"/>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002401832"/>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999356" y="982131"/>
            <a:ext cx="1890895" cy="4893735"/>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1295398" y="982132"/>
            <a:ext cx="7433025" cy="4893734"/>
          </a:xfrm>
        </p:spPr>
        <p:txBody>
          <a:bodyPr vert="eaVert" ancho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49E0E0E2-ED47-4F49-97C9-CE927F6C82D8}" type="datetimeFigureOut">
              <a:rPr lang="en-GB" smtClean="0"/>
              <a:t>02/09/2026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375E7135-3F53-475D-B83B-B9C26527DE10}" type="slidenum">
              <a:rPr lang="en-GB" smtClean="0"/>
              <a:t>‹#›</a:t>
            </a:fld>
            <a:endParaRPr lang="en-GB"/>
          </a:p>
        </p:txBody>
      </p:sp>
      <p:cxnSp>
        <p:nvCxnSpPr>
          <p:cNvPr id="14" name="Straight Connector 13"/>
          <p:cNvCxnSpPr/>
          <p:nvPr/>
        </p:nvCxnSpPr>
        <p:spPr>
          <a:xfrm>
            <a:off x="8863890" y="990600"/>
            <a:ext cx="0" cy="487680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80483699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image" Target="../media/image4.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3.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grpSp>
        <p:nvGrpSpPr>
          <p:cNvPr id="7" name="Group 6"/>
          <p:cNvGrpSpPr/>
          <p:nvPr/>
        </p:nvGrpSpPr>
        <p:grpSpPr>
          <a:xfrm>
            <a:off x="-15736" y="0"/>
            <a:ext cx="12229962" cy="6856214"/>
            <a:chOff x="-15736" y="0"/>
            <a:chExt cx="12229962" cy="6856214"/>
          </a:xfrm>
        </p:grpSpPr>
        <p:pic>
          <p:nvPicPr>
            <p:cNvPr id="8" name="Picture 7" descr="HD-PanelContent.png"/>
            <p:cNvPicPr>
              <a:picLocks noChangeAspect="1"/>
            </p:cNvPicPr>
            <p:nvPr/>
          </p:nvPicPr>
          <p:blipFill>
            <a:blip r:embed="rId19">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9" name="Rectangle 8"/>
            <p:cNvSpPr/>
            <p:nvPr/>
          </p:nvSpPr>
          <p:spPr>
            <a:xfrm>
              <a:off x="608012" y="609600"/>
              <a:ext cx="10972800" cy="5638800"/>
            </a:xfrm>
            <a:prstGeom prst="rect">
              <a:avLst/>
            </a:prstGeom>
            <a:noFill/>
            <a:ln w="15875" cap="flat">
              <a:miter lim="800000"/>
            </a:ln>
          </p:spPr>
          <p:style>
            <a:lnRef idx="1">
              <a:schemeClr val="accent1"/>
            </a:lnRef>
            <a:fillRef idx="3">
              <a:schemeClr val="accent1"/>
            </a:fillRef>
            <a:effectRef idx="2">
              <a:schemeClr val="accent1"/>
            </a:effectRef>
            <a:fontRef idx="minor">
              <a:schemeClr val="lt1"/>
            </a:fontRef>
          </p:style>
          <p:txBody>
            <a:bodyPr/>
            <a:lstStyle/>
            <a:p>
              <a:endParaRPr lang="en-GB"/>
            </a:p>
          </p:txBody>
        </p:sp>
        <p:pic>
          <p:nvPicPr>
            <p:cNvPr id="10" name="Picture 9" descr="HDRibbonContent-UniformTrim.png"/>
            <p:cNvPicPr>
              <a:picLocks noChangeAspect="1"/>
            </p:cNvPicPr>
            <p:nvPr/>
          </p:nvPicPr>
          <p:blipFill rotWithShape="1">
            <a:blip r:embed="rId20">
              <a:extLst>
                <a:ext uri="{28A0092B-C50C-407E-A947-70E740481C1C}">
                  <a14:useLocalDpi xmlns:a14="http://schemas.microsoft.com/office/drawing/2010/main" val="0"/>
                </a:ext>
              </a:extLst>
            </a:blip>
            <a:srcRect/>
            <a:stretch/>
          </p:blipFill>
          <p:spPr>
            <a:xfrm>
              <a:off x="-15736" y="3153832"/>
              <a:ext cx="777240" cy="606425"/>
            </a:xfrm>
            <a:prstGeom prst="rect">
              <a:avLst/>
            </a:prstGeom>
          </p:spPr>
        </p:pic>
        <p:pic>
          <p:nvPicPr>
            <p:cNvPr id="11" name="Picture 10" descr="HDRibbonContent-UniformTrim.png"/>
            <p:cNvPicPr>
              <a:picLocks noChangeAspect="1"/>
            </p:cNvPicPr>
            <p:nvPr/>
          </p:nvPicPr>
          <p:blipFill rotWithShape="1">
            <a:blip r:embed="rId20">
              <a:extLst>
                <a:ext uri="{28A0092B-C50C-407E-A947-70E740481C1C}">
                  <a14:useLocalDpi xmlns:a14="http://schemas.microsoft.com/office/drawing/2010/main" val="0"/>
                </a:ext>
              </a:extLst>
            </a:blip>
            <a:srcRect/>
            <a:stretch/>
          </p:blipFill>
          <p:spPr>
            <a:xfrm>
              <a:off x="11436986" y="3153832"/>
              <a:ext cx="777240" cy="606425"/>
            </a:xfrm>
            <a:prstGeom prst="rect">
              <a:avLst/>
            </a:prstGeom>
          </p:spPr>
        </p:pic>
      </p:grpSp>
      <p:sp>
        <p:nvSpPr>
          <p:cNvPr id="2" name="Title Placeholder 1"/>
          <p:cNvSpPr>
            <a:spLocks noGrp="1"/>
          </p:cNvSpPr>
          <p:nvPr>
            <p:ph type="title"/>
          </p:nvPr>
        </p:nvSpPr>
        <p:spPr>
          <a:xfrm>
            <a:off x="1295402" y="982132"/>
            <a:ext cx="9601196" cy="1303867"/>
          </a:xfrm>
          <a:prstGeom prst="rect">
            <a:avLst/>
          </a:prstGeom>
          <a:effectLst/>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1295401" y="2556932"/>
            <a:ext cx="9601196" cy="3318936"/>
          </a:xfrm>
          <a:prstGeom prst="rect">
            <a:avLst/>
          </a:prstGeom>
        </p:spPr>
        <p:txBody>
          <a:bodyPr vert="horz" lIns="91440" tIns="45720" rIns="91440" bIns="45720" rtlCol="0" anchor="t">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8677501" y="5969000"/>
            <a:ext cx="1600200" cy="279400"/>
          </a:xfrm>
          <a:prstGeom prst="rect">
            <a:avLst/>
          </a:prstGeom>
        </p:spPr>
        <p:txBody>
          <a:bodyPr vert="horz" lIns="91440" tIns="45720" rIns="91440" bIns="45720" rtlCol="0" anchor="ctr"/>
          <a:lstStyle>
            <a:lvl1pPr algn="r">
              <a:defRPr sz="1000" b="0" i="0">
                <a:solidFill>
                  <a:schemeClr val="tx1"/>
                </a:solidFill>
                <a:effectLst/>
                <a:latin typeface="+mn-lt"/>
              </a:defRPr>
            </a:lvl1pPr>
          </a:lstStyle>
          <a:p>
            <a:fld id="{49E0E0E2-ED47-4F49-97C9-CE927F6C82D8}" type="datetimeFigureOut">
              <a:rPr lang="en-GB" smtClean="0"/>
              <a:t>02/09/2026</a:t>
            </a:fld>
            <a:endParaRPr lang="en-GB"/>
          </a:p>
        </p:txBody>
      </p:sp>
      <p:sp>
        <p:nvSpPr>
          <p:cNvPr id="5" name="Footer Placeholder 4"/>
          <p:cNvSpPr>
            <a:spLocks noGrp="1"/>
          </p:cNvSpPr>
          <p:nvPr>
            <p:ph type="ftr" sz="quarter" idx="3"/>
          </p:nvPr>
        </p:nvSpPr>
        <p:spPr>
          <a:xfrm>
            <a:off x="1295401" y="5969000"/>
            <a:ext cx="7305900" cy="279400"/>
          </a:xfrm>
          <a:prstGeom prst="rect">
            <a:avLst/>
          </a:prstGeom>
        </p:spPr>
        <p:txBody>
          <a:bodyPr vert="horz" lIns="91440" tIns="45720" rIns="91440" bIns="45720" rtlCol="0" anchor="ctr"/>
          <a:lstStyle>
            <a:lvl1pPr algn="l">
              <a:defRPr sz="1000" b="0" i="0">
                <a:solidFill>
                  <a:schemeClr val="tx1"/>
                </a:solidFill>
                <a:effectLst/>
                <a:latin typeface="+mn-lt"/>
              </a:defRPr>
            </a:lvl1pPr>
          </a:lstStyle>
          <a:p>
            <a:endParaRPr lang="en-GB"/>
          </a:p>
        </p:txBody>
      </p:sp>
      <p:sp>
        <p:nvSpPr>
          <p:cNvPr id="6" name="Slide Number Placeholder 5"/>
          <p:cNvSpPr>
            <a:spLocks noGrp="1"/>
          </p:cNvSpPr>
          <p:nvPr>
            <p:ph type="sldNum" sz="quarter" idx="4"/>
          </p:nvPr>
        </p:nvSpPr>
        <p:spPr>
          <a:xfrm>
            <a:off x="10353901" y="5969000"/>
            <a:ext cx="542697" cy="279400"/>
          </a:xfrm>
          <a:prstGeom prst="rect">
            <a:avLst/>
          </a:prstGeom>
        </p:spPr>
        <p:txBody>
          <a:bodyPr vert="horz" lIns="91440" tIns="45720" rIns="91440" bIns="45720" rtlCol="0" anchor="ctr"/>
          <a:lstStyle>
            <a:lvl1pPr algn="r">
              <a:defRPr sz="1000" b="0" i="0">
                <a:solidFill>
                  <a:schemeClr val="tx1"/>
                </a:solidFill>
                <a:effectLst/>
                <a:latin typeface="+mn-lt"/>
              </a:defRPr>
            </a:lvl1pPr>
          </a:lstStyle>
          <a:p>
            <a:fld id="{375E7135-3F53-475D-B83B-B9C26527DE10}" type="slidenum">
              <a:rPr lang="en-GB" smtClean="0"/>
              <a:t>‹#›</a:t>
            </a:fld>
            <a:endParaRPr lang="en-GB"/>
          </a:p>
        </p:txBody>
      </p:sp>
    </p:spTree>
    <p:extLst>
      <p:ext uri="{BB962C8B-B14F-4D97-AF65-F5344CB8AC3E}">
        <p14:creationId xmlns:p14="http://schemas.microsoft.com/office/powerpoint/2010/main" val="998346787"/>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Lst>
  <p:txStyles>
    <p:titleStyle>
      <a:lvl1pPr algn="ctr" defTabSz="457200" rtl="0" eaLnBrk="1" latinLnBrk="0" hangingPunct="1">
        <a:spcBef>
          <a:spcPct val="0"/>
        </a:spcBef>
        <a:buNone/>
        <a:defRPr sz="4400" kern="1200" cap="none">
          <a:ln w="3175" cmpd="sng">
            <a:noFill/>
          </a:ln>
          <a:solidFill>
            <a:schemeClr val="tx1">
              <a:lumMod val="85000"/>
              <a:lumOff val="15000"/>
            </a:schemeClr>
          </a:soli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85750" indent="-285750" algn="l" defTabSz="457200" rtl="0" eaLnBrk="1" latinLnBrk="0" hangingPunct="1">
        <a:spcBef>
          <a:spcPct val="20000"/>
        </a:spcBef>
        <a:spcAft>
          <a:spcPts val="600"/>
        </a:spcAft>
        <a:buClr>
          <a:schemeClr val="accent1"/>
        </a:buClr>
        <a:buSzPct val="115000"/>
        <a:buFont typeface="Arial"/>
        <a:buChar char="•"/>
        <a:defRPr sz="2400" kern="1200" cap="none">
          <a:solidFill>
            <a:schemeClr val="tx1">
              <a:lumMod val="85000"/>
              <a:lumOff val="15000"/>
            </a:schemeClr>
          </a:solidFill>
          <a:effectLst/>
          <a:latin typeface="+mn-lt"/>
          <a:ea typeface="+mn-ea"/>
          <a:cs typeface="+mn-cs"/>
        </a:defRPr>
      </a:lvl1pPr>
      <a:lvl2pPr marL="742950" indent="-285750" algn="l" defTabSz="457200" rtl="0" eaLnBrk="1" latinLnBrk="0" hangingPunct="1">
        <a:spcBef>
          <a:spcPct val="20000"/>
        </a:spcBef>
        <a:spcAft>
          <a:spcPts val="600"/>
        </a:spcAft>
        <a:buClr>
          <a:schemeClr val="accent1"/>
        </a:buClr>
        <a:buSzPct val="115000"/>
        <a:buFont typeface="Arial"/>
        <a:buChar char="•"/>
        <a:defRPr sz="2000" kern="1200" cap="none">
          <a:solidFill>
            <a:schemeClr val="tx1">
              <a:lumMod val="85000"/>
              <a:lumOff val="15000"/>
            </a:schemeClr>
          </a:solidFill>
          <a:effectLst/>
          <a:latin typeface="+mn-lt"/>
          <a:ea typeface="+mn-ea"/>
          <a:cs typeface="+mn-cs"/>
        </a:defRPr>
      </a:lvl2pPr>
      <a:lvl3pPr marL="1200150" indent="-285750" algn="l" defTabSz="457200" rtl="0" eaLnBrk="1" latinLnBrk="0" hangingPunct="1">
        <a:spcBef>
          <a:spcPct val="20000"/>
        </a:spcBef>
        <a:spcAft>
          <a:spcPts val="600"/>
        </a:spcAft>
        <a:buClr>
          <a:schemeClr val="accent1"/>
        </a:buClr>
        <a:buSzPct val="115000"/>
        <a:buFont typeface="Arial"/>
        <a:buChar char="•"/>
        <a:defRPr sz="1800" kern="1200" cap="none">
          <a:solidFill>
            <a:schemeClr val="tx1">
              <a:lumMod val="85000"/>
              <a:lumOff val="15000"/>
            </a:schemeClr>
          </a:solidFill>
          <a:effectLst/>
          <a:latin typeface="+mn-lt"/>
          <a:ea typeface="+mn-ea"/>
          <a:cs typeface="+mn-cs"/>
        </a:defRPr>
      </a:lvl3pPr>
      <a:lvl4pPr marL="1543050" indent="-171450" algn="l" defTabSz="457200" rtl="0" eaLnBrk="1" latinLnBrk="0" hangingPunct="1">
        <a:spcBef>
          <a:spcPct val="20000"/>
        </a:spcBef>
        <a:spcAft>
          <a:spcPts val="600"/>
        </a:spcAft>
        <a:buClr>
          <a:schemeClr val="accent1"/>
        </a:buClr>
        <a:buSzPct val="115000"/>
        <a:buFont typeface="Arial"/>
        <a:buChar char="•"/>
        <a:defRPr sz="1600" kern="1200" cap="none">
          <a:solidFill>
            <a:schemeClr val="tx1">
              <a:lumMod val="85000"/>
              <a:lumOff val="15000"/>
            </a:schemeClr>
          </a:solidFill>
          <a:effectLst/>
          <a:latin typeface="+mn-lt"/>
          <a:ea typeface="+mn-ea"/>
          <a:cs typeface="+mn-cs"/>
        </a:defRPr>
      </a:lvl4pPr>
      <a:lvl5pPr marL="2000250" indent="-17145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5pPr>
      <a:lvl6pPr marL="25146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6pPr>
      <a:lvl7pPr marL="29718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7pPr>
      <a:lvl8pPr marL="34290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8pPr>
      <a:lvl9pPr marL="38862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slideLayout" Target="../slideLayouts/slideLayout6.xml"/></Relationships>
</file>

<file path=ppt/slides/_rels/slide5.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2.jpe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2.jpeg"/><Relationship Id="rId1" Type="http://schemas.openxmlformats.org/officeDocument/2006/relationships/slideLayout" Target="../slideLayouts/slideLayout7.xml"/><Relationship Id="rId4" Type="http://schemas.openxmlformats.org/officeDocument/2006/relationships/image" Target="../media/image4.png"/></Relationships>
</file>

<file path=ppt/slides/_rels/slide10.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image" Target="../media/image2.jpe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6.xml"/></Relationships>
</file>

<file path=ppt/slides/_rels/slide14.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2" Type="http://schemas.openxmlformats.org/officeDocument/2006/relationships/image" Target="../media/image19.emf"/><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22.jpeg"/><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image" Target="../media/image24.png"/><Relationship Id="rId1" Type="http://schemas.openxmlformats.org/officeDocument/2006/relationships/slideLayout" Target="../slideLayouts/slideLayout7.xml"/><Relationship Id="rId4" Type="http://schemas.openxmlformats.org/officeDocument/2006/relationships/image" Target="../media/image26.png"/></Relationships>
</file>

<file path=ppt/slides/_rels/slide29.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2" Type="http://schemas.openxmlformats.org/officeDocument/2006/relationships/image" Target="../media/image28.jpg"/><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3" Type="http://schemas.openxmlformats.org/officeDocument/2006/relationships/hyperlink" Target="https://www.st-patricks.falkirk.sch.uk/" TargetMode="External"/><Relationship Id="rId2" Type="http://schemas.openxmlformats.org/officeDocument/2006/relationships/hyperlink" Target="mailto:stpatricksprimaryschool@education.falkirk.sch.uk" TargetMode="Externa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St Pats badge.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12191999" cy="6858000"/>
          </a:xfrm>
          <a:prstGeom prst="rect">
            <a:avLst/>
          </a:prstGeom>
          <a:noFill/>
          <a:extLst>
            <a:ext uri="{909E8E84-426E-40DD-AFC4-6F175D3DCCD1}">
              <a14:hiddenFill xmlns:a14="http://schemas.microsoft.com/office/drawing/2010/main">
                <a:solidFill>
                  <a:srgbClr val="FFFFFF"/>
                </a:solidFill>
              </a14:hiddenFill>
            </a:ext>
          </a:extLst>
        </p:spPr>
      </p:pic>
      <p:sp>
        <p:nvSpPr>
          <p:cNvPr id="4" name="Rectangle 3"/>
          <p:cNvSpPr/>
          <p:nvPr/>
        </p:nvSpPr>
        <p:spPr>
          <a:xfrm>
            <a:off x="1041400" y="1918205"/>
            <a:ext cx="9169401" cy="3046988"/>
          </a:xfrm>
          <a:prstGeom prst="rect">
            <a:avLst/>
          </a:prstGeom>
        </p:spPr>
        <p:txBody>
          <a:bodyPr wrap="square">
            <a:spAutoFit/>
          </a:bodyPr>
          <a:lstStyle/>
          <a:p>
            <a:pPr algn="ctr"/>
            <a:r>
              <a:rPr lang="en-GB" sz="9600" b="1" i="0" dirty="0">
                <a:solidFill>
                  <a:srgbClr val="7030A0"/>
                </a:solidFill>
                <a:effectLst/>
                <a:latin typeface="SassoonPrimaryInfant" pitchFamily="2" charset="0"/>
              </a:rPr>
              <a:t>P</a:t>
            </a:r>
            <a:r>
              <a:rPr lang="en-GB" sz="9600" b="1" dirty="0">
                <a:solidFill>
                  <a:srgbClr val="7030A0"/>
                </a:solidFill>
                <a:latin typeface="SassoonPrimaryInfant" pitchFamily="2" charset="0"/>
              </a:rPr>
              <a:t>7/6</a:t>
            </a:r>
            <a:r>
              <a:rPr lang="en-GB" sz="9600" b="1" i="0" dirty="0">
                <a:solidFill>
                  <a:srgbClr val="7030A0"/>
                </a:solidFill>
                <a:effectLst/>
                <a:latin typeface="SassoonPrimaryInfant" pitchFamily="2" charset="0"/>
              </a:rPr>
              <a:t> Meet the Teacher</a:t>
            </a:r>
            <a:endParaRPr lang="en-GB" sz="9600" b="1" dirty="0">
              <a:solidFill>
                <a:srgbClr val="7030A0"/>
              </a:solidFill>
              <a:latin typeface="SassoonPrimaryInfant" pitchFamily="2" charset="0"/>
            </a:endParaRPr>
          </a:p>
        </p:txBody>
      </p:sp>
    </p:spTree>
    <p:extLst>
      <p:ext uri="{BB962C8B-B14F-4D97-AF65-F5344CB8AC3E}">
        <p14:creationId xmlns:p14="http://schemas.microsoft.com/office/powerpoint/2010/main" val="3317280273"/>
      </p:ext>
    </p:extLst>
  </p:cSld>
  <p:clrMapOvr>
    <a:masterClrMapping/>
  </p:clrMapOvr>
  <mc:AlternateContent xmlns:mc="http://schemas.openxmlformats.org/markup-compatibility/2006">
    <mc:Choice xmlns:p14="http://schemas.microsoft.com/office/powerpoint/2010/main" Requires="p14">
      <p:transition spd="slow" p14:dur="2000" advTm="11556"/>
    </mc:Choice>
    <mc:Fallback>
      <p:transition spd="slow" advTm="11556"/>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Welcome | Welcome | Bob Duran | Flick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 y="101600"/>
            <a:ext cx="12192000" cy="6629400"/>
          </a:xfrm>
          <a:prstGeom prst="rect">
            <a:avLst/>
          </a:prstGeom>
          <a:noFill/>
          <a:extLst>
            <a:ext uri="{909E8E84-426E-40DD-AFC4-6F175D3DCCD1}">
              <a14:hiddenFill xmlns:a14="http://schemas.microsoft.com/office/drawing/2010/main">
                <a:solidFill>
                  <a:srgbClr val="FFFFFF"/>
                </a:solidFill>
              </a14:hiddenFill>
            </a:ext>
          </a:extLst>
        </p:spPr>
      </p:pic>
      <p:sp>
        <p:nvSpPr>
          <p:cNvPr id="2" name="TextBox 1"/>
          <p:cNvSpPr txBox="1"/>
          <p:nvPr/>
        </p:nvSpPr>
        <p:spPr>
          <a:xfrm>
            <a:off x="3073400" y="4978400"/>
            <a:ext cx="5638800" cy="1323439"/>
          </a:xfrm>
          <a:prstGeom prst="rect">
            <a:avLst/>
          </a:prstGeom>
          <a:noFill/>
        </p:spPr>
        <p:txBody>
          <a:bodyPr wrap="square" rtlCol="0">
            <a:spAutoFit/>
          </a:bodyPr>
          <a:lstStyle/>
          <a:p>
            <a:pPr algn="ctr"/>
            <a:r>
              <a:rPr lang="en-GB" sz="8000" dirty="0">
                <a:latin typeface="SassoonPrimaryInfant" pitchFamily="2" charset="0"/>
              </a:rPr>
              <a:t>BACK!!</a:t>
            </a:r>
          </a:p>
        </p:txBody>
      </p:sp>
    </p:spTree>
    <p:extLst>
      <p:ext uri="{BB962C8B-B14F-4D97-AF65-F5344CB8AC3E}">
        <p14:creationId xmlns:p14="http://schemas.microsoft.com/office/powerpoint/2010/main" val="1366693538"/>
      </p:ext>
    </p:extLst>
  </p:cSld>
  <p:clrMapOvr>
    <a:masterClrMapping/>
  </p:clrMapOvr>
  <mc:AlternateContent xmlns:mc="http://schemas.openxmlformats.org/markup-compatibility/2006">
    <mc:Choice xmlns:p14="http://schemas.microsoft.com/office/powerpoint/2010/main" Requires="p14">
      <p:transition spd="slow" p14:dur="2000" advTm="6024"/>
    </mc:Choice>
    <mc:Fallback>
      <p:transition spd="slow" advTm="6024"/>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2334576" y="649214"/>
            <a:ext cx="8559138" cy="6201698"/>
          </a:xfrm>
          <a:prstGeom prst="rect">
            <a:avLst/>
          </a:prstGeom>
        </p:spPr>
        <p:txBody>
          <a:bodyPr wrap="none">
            <a:spAutoFit/>
          </a:bodyPr>
          <a:lstStyle/>
          <a:p>
            <a:r>
              <a:rPr lang="en-GB" sz="3200" b="1" dirty="0">
                <a:solidFill>
                  <a:srgbClr val="595607"/>
                </a:solidFill>
                <a:latin typeface="SassoonPrimaryInfant" pitchFamily="2" charset="0"/>
              </a:rPr>
              <a:t>Information </a:t>
            </a:r>
            <a:r>
              <a:rPr lang="en-GB" sz="3200" b="1" dirty="0" err="1">
                <a:solidFill>
                  <a:srgbClr val="595607"/>
                </a:solidFill>
                <a:latin typeface="SassoonPrimaryInfant" pitchFamily="2" charset="0"/>
              </a:rPr>
              <a:t>Powerpoint</a:t>
            </a:r>
            <a:r>
              <a:rPr lang="en-GB" sz="3200" b="1" dirty="0">
                <a:solidFill>
                  <a:srgbClr val="595607"/>
                </a:solidFill>
                <a:latin typeface="SassoonPrimaryInfant" pitchFamily="2" charset="0"/>
              </a:rPr>
              <a:t> Agenda</a:t>
            </a:r>
          </a:p>
          <a:p>
            <a:endParaRPr lang="en-US" sz="100" dirty="0">
              <a:latin typeface="SassoonPrimaryInfant" pitchFamily="2" charset="0"/>
            </a:endParaRPr>
          </a:p>
          <a:p>
            <a:pPr marL="457200" indent="-457200">
              <a:buFont typeface="Arial" panose="020B0604020202020204" pitchFamily="34" charset="0"/>
              <a:buChar char="•"/>
            </a:pPr>
            <a:r>
              <a:rPr lang="en-US" sz="2400" dirty="0">
                <a:latin typeface="SassoonPrimaryInfant" pitchFamily="2" charset="0"/>
              </a:rPr>
              <a:t>Teacher &amp; Senior Leadership Team Introduction</a:t>
            </a:r>
          </a:p>
          <a:p>
            <a:pPr marL="457200" indent="-457200">
              <a:buFont typeface="Arial" panose="020B0604020202020204" pitchFamily="34" charset="0"/>
              <a:buChar char="•"/>
            </a:pPr>
            <a:r>
              <a:rPr lang="en-US" sz="2400" dirty="0">
                <a:latin typeface="SassoonPrimaryInfant" pitchFamily="2" charset="0"/>
              </a:rPr>
              <a:t>School Vision </a:t>
            </a:r>
          </a:p>
          <a:p>
            <a:pPr marL="457200" indent="-457200">
              <a:buFont typeface="Arial" panose="020B0604020202020204" pitchFamily="34" charset="0"/>
              <a:buChar char="•"/>
            </a:pPr>
            <a:r>
              <a:rPr lang="en-US" sz="2400" dirty="0">
                <a:latin typeface="SassoonPrimaryInfant" pitchFamily="2" charset="0"/>
              </a:rPr>
              <a:t>Health &amp; Wellbeing</a:t>
            </a:r>
          </a:p>
          <a:p>
            <a:pPr marL="457200" indent="-457200">
              <a:buFont typeface="Arial" panose="020B0604020202020204" pitchFamily="34" charset="0"/>
              <a:buChar char="•"/>
            </a:pPr>
            <a:r>
              <a:rPr lang="en-US" sz="2400" dirty="0" err="1">
                <a:latin typeface="SassoonPrimaryInfant" pitchFamily="2" charset="0"/>
              </a:rPr>
              <a:t>Behaviour</a:t>
            </a:r>
            <a:r>
              <a:rPr lang="en-US" sz="2400" dirty="0">
                <a:latin typeface="SassoonPrimaryInfant" pitchFamily="2" charset="0"/>
              </a:rPr>
              <a:t> and Positive Relationships</a:t>
            </a:r>
          </a:p>
          <a:p>
            <a:pPr marL="457200" indent="-457200">
              <a:buFont typeface="Arial" panose="020B0604020202020204" pitchFamily="34" charset="0"/>
              <a:buChar char="•"/>
            </a:pPr>
            <a:r>
              <a:rPr lang="en-US" sz="2400" dirty="0">
                <a:latin typeface="SassoonPrimaryInfant" pitchFamily="2" charset="0"/>
              </a:rPr>
              <a:t>Timetables</a:t>
            </a:r>
          </a:p>
          <a:p>
            <a:pPr marL="457200" indent="-457200">
              <a:buFont typeface="Arial" panose="020B0604020202020204" pitchFamily="34" charset="0"/>
              <a:buChar char="•"/>
            </a:pPr>
            <a:r>
              <a:rPr lang="en-US" sz="2400" dirty="0">
                <a:latin typeface="SassoonPrimaryInfant" pitchFamily="2" charset="0"/>
              </a:rPr>
              <a:t>Classroom Routines/Expectations</a:t>
            </a:r>
          </a:p>
          <a:p>
            <a:pPr marL="457200" indent="-457200">
              <a:buFont typeface="Arial" panose="020B0604020202020204" pitchFamily="34" charset="0"/>
              <a:buChar char="•"/>
            </a:pPr>
            <a:r>
              <a:rPr lang="en-US" sz="2400" dirty="0">
                <a:latin typeface="SassoonPrimaryInfant" pitchFamily="2" charset="0"/>
              </a:rPr>
              <a:t>Four Context for Learning </a:t>
            </a:r>
          </a:p>
          <a:p>
            <a:pPr marL="457200" indent="-457200">
              <a:buFont typeface="Arial" panose="020B0604020202020204" pitchFamily="34" charset="0"/>
              <a:buChar char="•"/>
            </a:pPr>
            <a:r>
              <a:rPr lang="en-US" sz="2400" dirty="0">
                <a:latin typeface="SassoonPrimaryInfant" pitchFamily="2" charset="0"/>
              </a:rPr>
              <a:t>Environmental Changes – Pupil’s Voice (Name of learning areas)</a:t>
            </a:r>
          </a:p>
          <a:p>
            <a:pPr marL="457200" indent="-457200">
              <a:buFont typeface="Arial" panose="020B0604020202020204" pitchFamily="34" charset="0"/>
              <a:buChar char="•"/>
            </a:pPr>
            <a:r>
              <a:rPr lang="en-US" sz="2400" dirty="0">
                <a:latin typeface="SassoonPrimaryInfant" pitchFamily="2" charset="0"/>
              </a:rPr>
              <a:t>Community Hub – Breakfast Club</a:t>
            </a:r>
          </a:p>
          <a:p>
            <a:pPr marL="457200" indent="-457200">
              <a:buFont typeface="Arial" panose="020B0604020202020204" pitchFamily="34" charset="0"/>
              <a:buChar char="•"/>
            </a:pPr>
            <a:r>
              <a:rPr lang="en-US" sz="2400" dirty="0">
                <a:latin typeface="SassoonPrimaryInfant" pitchFamily="2" charset="0"/>
              </a:rPr>
              <a:t>Sacramental Preparation/God’s Loving Plan</a:t>
            </a:r>
          </a:p>
          <a:p>
            <a:pPr marL="457200" indent="-457200">
              <a:buFont typeface="Arial" panose="020B0604020202020204" pitchFamily="34" charset="0"/>
              <a:buChar char="•"/>
            </a:pPr>
            <a:r>
              <a:rPr lang="en-US" sz="2400" dirty="0">
                <a:latin typeface="SassoonPrimaryInfant" pitchFamily="2" charset="0"/>
              </a:rPr>
              <a:t>Primary 7/6 Events this Session</a:t>
            </a:r>
          </a:p>
          <a:p>
            <a:pPr marL="457200" indent="-457200">
              <a:buFont typeface="Arial" panose="020B0604020202020204" pitchFamily="34" charset="0"/>
              <a:buChar char="•"/>
            </a:pPr>
            <a:r>
              <a:rPr lang="en-US" sz="2400" dirty="0">
                <a:latin typeface="SassoonPrimaryInfant" pitchFamily="2" charset="0"/>
              </a:rPr>
              <a:t>Health Promoting Schools</a:t>
            </a:r>
          </a:p>
          <a:p>
            <a:pPr marL="457200" indent="-457200">
              <a:buFont typeface="Arial" panose="020B0604020202020204" pitchFamily="34" charset="0"/>
              <a:buChar char="•"/>
            </a:pPr>
            <a:r>
              <a:rPr lang="en-US" sz="2400" dirty="0">
                <a:latin typeface="SassoonPrimaryInfant" pitchFamily="2" charset="0"/>
              </a:rPr>
              <a:t>Home Learning/Sharing the Learning</a:t>
            </a:r>
          </a:p>
          <a:p>
            <a:pPr marL="457200" indent="-457200">
              <a:buFont typeface="Arial" panose="020B0604020202020204" pitchFamily="34" charset="0"/>
              <a:buChar char="•"/>
            </a:pPr>
            <a:r>
              <a:rPr lang="en-US" sz="2400" dirty="0">
                <a:latin typeface="SassoonPrimaryInfant" pitchFamily="2" charset="0"/>
              </a:rPr>
              <a:t>Communication and </a:t>
            </a:r>
            <a:r>
              <a:rPr lang="en-US" sz="2400" dirty="0" err="1">
                <a:latin typeface="SassoonPrimaryInfant" pitchFamily="2" charset="0"/>
              </a:rPr>
              <a:t>Bluesky</a:t>
            </a:r>
            <a:endParaRPr lang="en-US" sz="2400" dirty="0">
              <a:latin typeface="SassoonPrimaryInfant" pitchFamily="2" charset="0"/>
            </a:endParaRPr>
          </a:p>
          <a:p>
            <a:endParaRPr lang="en-GB" dirty="0"/>
          </a:p>
        </p:txBody>
      </p:sp>
    </p:spTree>
    <p:extLst>
      <p:ext uri="{BB962C8B-B14F-4D97-AF65-F5344CB8AC3E}">
        <p14:creationId xmlns:p14="http://schemas.microsoft.com/office/powerpoint/2010/main" val="3527034974"/>
      </p:ext>
    </p:extLst>
  </p:cSld>
  <p:clrMapOvr>
    <a:masterClrMapping/>
  </p:clrMapOvr>
  <mc:AlternateContent xmlns:mc="http://schemas.openxmlformats.org/markup-compatibility/2006">
    <mc:Choice xmlns:p14="http://schemas.microsoft.com/office/powerpoint/2010/main" Requires="p14">
      <p:transition spd="slow" p14:dur="2000" advTm="16191"/>
    </mc:Choice>
    <mc:Fallback>
      <p:transition spd="slow" advTm="16191"/>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DBCC513-3F76-EB33-C00F-475558D93ABF}"/>
              </a:ext>
            </a:extLst>
          </p:cNvPr>
          <p:cNvSpPr>
            <a:spLocks noGrp="1"/>
          </p:cNvSpPr>
          <p:nvPr>
            <p:ph type="title"/>
          </p:nvPr>
        </p:nvSpPr>
        <p:spPr/>
        <p:txBody>
          <a:bodyPr/>
          <a:lstStyle/>
          <a:p>
            <a:r>
              <a:rPr lang="en-GB" dirty="0">
                <a:latin typeface="SassoonPrimaryInfant" pitchFamily="2" charset="0"/>
              </a:rPr>
              <a:t>Class Teacher</a:t>
            </a:r>
          </a:p>
        </p:txBody>
      </p:sp>
      <p:pic>
        <p:nvPicPr>
          <p:cNvPr id="4" name="Picture 3">
            <a:extLst>
              <a:ext uri="{FF2B5EF4-FFF2-40B4-BE49-F238E27FC236}">
                <a16:creationId xmlns:a16="http://schemas.microsoft.com/office/drawing/2014/main" id="{366F0A04-1006-C894-B63A-03F99097F6AF}"/>
              </a:ext>
            </a:extLst>
          </p:cNvPr>
          <p:cNvPicPr>
            <a:picLocks noChangeAspect="1"/>
          </p:cNvPicPr>
          <p:nvPr/>
        </p:nvPicPr>
        <p:blipFill>
          <a:blip r:embed="rId2"/>
          <a:stretch>
            <a:fillRect/>
          </a:stretch>
        </p:blipFill>
        <p:spPr>
          <a:xfrm>
            <a:off x="1295402" y="2732809"/>
            <a:ext cx="1797422" cy="2396562"/>
          </a:xfrm>
          <a:prstGeom prst="rect">
            <a:avLst/>
          </a:prstGeom>
        </p:spPr>
      </p:pic>
      <p:sp>
        <p:nvSpPr>
          <p:cNvPr id="5" name="TextBox 4">
            <a:extLst>
              <a:ext uri="{FF2B5EF4-FFF2-40B4-BE49-F238E27FC236}">
                <a16:creationId xmlns:a16="http://schemas.microsoft.com/office/drawing/2014/main" id="{52B06371-3BAF-26F3-EEAE-0077051230A3}"/>
              </a:ext>
            </a:extLst>
          </p:cNvPr>
          <p:cNvSpPr txBox="1"/>
          <p:nvPr/>
        </p:nvSpPr>
        <p:spPr>
          <a:xfrm>
            <a:off x="3393956" y="2732809"/>
            <a:ext cx="5254334" cy="1200329"/>
          </a:xfrm>
          <a:prstGeom prst="rect">
            <a:avLst/>
          </a:prstGeom>
          <a:noFill/>
        </p:spPr>
        <p:txBody>
          <a:bodyPr wrap="square" rtlCol="0">
            <a:spAutoFit/>
          </a:bodyPr>
          <a:lstStyle/>
          <a:p>
            <a:r>
              <a:rPr lang="en-GB" dirty="0">
                <a:latin typeface="SassoonPrimaryInfant" pitchFamily="2" charset="0"/>
              </a:rPr>
              <a:t>Miss Morrissey</a:t>
            </a:r>
          </a:p>
          <a:p>
            <a:r>
              <a:rPr lang="en-GB" dirty="0">
                <a:latin typeface="SassoonPrimaryInfant" pitchFamily="2" charset="0"/>
              </a:rPr>
              <a:t>I am very excited to be teaching P7/6 this year. I am looking forward to building upon the relationships from last year and the exciting times ahead this year.</a:t>
            </a:r>
          </a:p>
        </p:txBody>
      </p:sp>
      <p:sp>
        <p:nvSpPr>
          <p:cNvPr id="6" name="TextBox 5">
            <a:extLst>
              <a:ext uri="{FF2B5EF4-FFF2-40B4-BE49-F238E27FC236}">
                <a16:creationId xmlns:a16="http://schemas.microsoft.com/office/drawing/2014/main" id="{F9F6AE97-FEC6-46B0-F9DC-95B67E8BFCD8}"/>
              </a:ext>
            </a:extLst>
          </p:cNvPr>
          <p:cNvSpPr txBox="1"/>
          <p:nvPr/>
        </p:nvSpPr>
        <p:spPr>
          <a:xfrm>
            <a:off x="4206484" y="4252208"/>
            <a:ext cx="5497809" cy="1754326"/>
          </a:xfrm>
          <a:prstGeom prst="rect">
            <a:avLst/>
          </a:prstGeom>
          <a:noFill/>
        </p:spPr>
        <p:txBody>
          <a:bodyPr wrap="square" rtlCol="0">
            <a:spAutoFit/>
          </a:bodyPr>
          <a:lstStyle/>
          <a:p>
            <a:r>
              <a:rPr lang="en-GB" dirty="0">
                <a:latin typeface="SassoonPrimaryInfant" pitchFamily="2" charset="0"/>
              </a:rPr>
              <a:t>This year, I will be team-teaching numeracy with Miss Stocks (Primary 7 teacher). Some students from our class will be joining Miss Stocks and some of the other Primary 7 students joining us. By blending our classes for these sessions, students will have the wonderful opportunity to learn and collaborate across year groups.</a:t>
            </a:r>
          </a:p>
        </p:txBody>
      </p:sp>
      <p:pic>
        <p:nvPicPr>
          <p:cNvPr id="7" name="Picture 6">
            <a:extLst>
              <a:ext uri="{FF2B5EF4-FFF2-40B4-BE49-F238E27FC236}">
                <a16:creationId xmlns:a16="http://schemas.microsoft.com/office/drawing/2014/main" id="{63B77632-A2A1-5E65-FE1D-6B7137105FD1}"/>
              </a:ext>
            </a:extLst>
          </p:cNvPr>
          <p:cNvPicPr>
            <a:picLocks noChangeAspect="1"/>
          </p:cNvPicPr>
          <p:nvPr/>
        </p:nvPicPr>
        <p:blipFill>
          <a:blip r:embed="rId3"/>
          <a:stretch>
            <a:fillRect/>
          </a:stretch>
        </p:blipFill>
        <p:spPr>
          <a:xfrm>
            <a:off x="9828840" y="4003470"/>
            <a:ext cx="1463167" cy="1944793"/>
          </a:xfrm>
          <a:prstGeom prst="rect">
            <a:avLst/>
          </a:prstGeom>
        </p:spPr>
      </p:pic>
    </p:spTree>
    <p:extLst>
      <p:ext uri="{BB962C8B-B14F-4D97-AF65-F5344CB8AC3E}">
        <p14:creationId xmlns:p14="http://schemas.microsoft.com/office/powerpoint/2010/main" val="3876147810"/>
      </p:ext>
    </p:extLst>
  </p:cSld>
  <p:clrMapOvr>
    <a:masterClrMapping/>
  </p:clrMapOvr>
  <mc:AlternateContent xmlns:mc="http://schemas.openxmlformats.org/markup-compatibility/2006">
    <mc:Choice xmlns:p14="http://schemas.microsoft.com/office/powerpoint/2010/main" Requires="p14">
      <p:transition spd="slow" p14:dur="2000" advTm="21111"/>
    </mc:Choice>
    <mc:Fallback>
      <p:transition spd="slow" advTm="21111"/>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bg>
      <p:bgPr>
        <a:blipFill>
          <a:blip r:embed="rId2"/>
          <a:stretch/>
        </a:blipFill>
        <a:effectLst/>
      </p:bgPr>
    </p:bg>
    <p:spTree>
      <p:nvGrpSpPr>
        <p:cNvPr id="1" name=""/>
        <p:cNvGrpSpPr/>
        <p:nvPr/>
      </p:nvGrpSpPr>
      <p:grpSpPr>
        <a:xfrm>
          <a:off x="0" y="0"/>
          <a:ext cx="0" cy="0"/>
          <a:chOff x="0" y="0"/>
          <a:chExt cx="0" cy="0"/>
        </a:xfrm>
      </p:grpSpPr>
      <p:sp useBgFill="1">
        <p:nvSpPr>
          <p:cNvPr id="23" name="Rectangle 22">
            <a:extLst>
              <a:ext uri="{FF2B5EF4-FFF2-40B4-BE49-F238E27FC236}">
                <a16:creationId xmlns:a16="http://schemas.microsoft.com/office/drawing/2014/main" id="{F733538D-5433-42E7-AA08-DC5FDEDA47A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a:extLst>
              <a:ext uri="{FF2B5EF4-FFF2-40B4-BE49-F238E27FC236}">
                <a16:creationId xmlns:a16="http://schemas.microsoft.com/office/drawing/2014/main" id="{DB098D93-67C9-115E-904E-4468FC0BD669}"/>
              </a:ext>
            </a:extLst>
          </p:cNvPr>
          <p:cNvPicPr>
            <a:picLocks noChangeAspect="1"/>
          </p:cNvPicPr>
          <p:nvPr/>
        </p:nvPicPr>
        <p:blipFill>
          <a:blip r:embed="rId3"/>
          <a:stretch>
            <a:fillRect/>
          </a:stretch>
        </p:blipFill>
        <p:spPr>
          <a:xfrm>
            <a:off x="1997946" y="683727"/>
            <a:ext cx="7928374" cy="5490544"/>
          </a:xfrm>
          <a:prstGeom prst="rect">
            <a:avLst/>
          </a:prstGeom>
        </p:spPr>
      </p:pic>
    </p:spTree>
    <p:extLst>
      <p:ext uri="{BB962C8B-B14F-4D97-AF65-F5344CB8AC3E}">
        <p14:creationId xmlns:p14="http://schemas.microsoft.com/office/powerpoint/2010/main" val="202919581"/>
      </p:ext>
    </p:extLst>
  </p:cSld>
  <p:clrMapOvr>
    <a:masterClrMapping/>
  </p:clrMapOvr>
  <mc:AlternateContent xmlns:mc="http://schemas.openxmlformats.org/markup-compatibility/2006">
    <mc:Choice xmlns:p14="http://schemas.microsoft.com/office/powerpoint/2010/main" Requires="p14">
      <p:transition spd="slow" p14:dur="2000" advTm="10735"/>
    </mc:Choice>
    <mc:Fallback>
      <p:transition spd="slow" advTm="10735"/>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847850" y="1074509"/>
            <a:ext cx="8496300" cy="4708981"/>
          </a:xfrm>
          <a:prstGeom prst="rect">
            <a:avLst/>
          </a:prstGeom>
        </p:spPr>
        <p:txBody>
          <a:bodyPr wrap="square">
            <a:spAutoFit/>
          </a:bodyPr>
          <a:lstStyle/>
          <a:p>
            <a:r>
              <a:rPr lang="en-US" sz="2000" b="1" i="1" dirty="0">
                <a:solidFill>
                  <a:srgbClr val="595607"/>
                </a:solidFill>
                <a:latin typeface="SassoonPrimaryInfant" pitchFamily="2" charset="0"/>
              </a:rPr>
              <a:t>ONE BIG FAMILY, ONE GREAT SCHOOL</a:t>
            </a:r>
          </a:p>
          <a:p>
            <a:endParaRPr lang="en-US" sz="2000" b="1" i="1" dirty="0">
              <a:solidFill>
                <a:srgbClr val="595607"/>
              </a:solidFill>
              <a:latin typeface="SassoonPrimaryInfant" pitchFamily="2" charset="0"/>
            </a:endParaRPr>
          </a:p>
          <a:p>
            <a:r>
              <a:rPr lang="en-US" sz="2000" b="1" i="1" dirty="0">
                <a:solidFill>
                  <a:srgbClr val="595607"/>
                </a:solidFill>
                <a:latin typeface="SassoonPrimaryInfant" pitchFamily="2" charset="0"/>
              </a:rPr>
              <a:t>Our Vision</a:t>
            </a:r>
          </a:p>
          <a:p>
            <a:endParaRPr lang="en-US" sz="2000" b="1" i="1" dirty="0">
              <a:solidFill>
                <a:srgbClr val="595607"/>
              </a:solidFill>
              <a:latin typeface="SassoonPrimaryInfant" pitchFamily="2" charset="0"/>
            </a:endParaRPr>
          </a:p>
          <a:p>
            <a:r>
              <a:rPr lang="en-US" sz="2000" b="1" i="1" dirty="0">
                <a:solidFill>
                  <a:srgbClr val="595607"/>
                </a:solidFill>
                <a:latin typeface="SassoonPrimaryInfant" pitchFamily="2" charset="0"/>
              </a:rPr>
              <a:t>St Patrick’s Primary School and Early Learning Centre is a community of faith and a family of learners. </a:t>
            </a:r>
          </a:p>
          <a:p>
            <a:endParaRPr lang="en-US" sz="2000" b="1" i="1" dirty="0">
              <a:solidFill>
                <a:srgbClr val="595607"/>
              </a:solidFill>
              <a:latin typeface="SassoonPrimaryInfant" pitchFamily="2" charset="0"/>
            </a:endParaRPr>
          </a:p>
          <a:p>
            <a:r>
              <a:rPr lang="en-US" sz="2000" b="1" i="1" dirty="0">
                <a:solidFill>
                  <a:srgbClr val="595607"/>
                </a:solidFill>
                <a:latin typeface="SassoonPrimaryInfant" pitchFamily="2" charset="0"/>
              </a:rPr>
              <a:t>We set high expectations of </a:t>
            </a:r>
            <a:r>
              <a:rPr lang="en-US" sz="2000" b="1" i="1" dirty="0" err="1">
                <a:solidFill>
                  <a:srgbClr val="595607"/>
                </a:solidFill>
                <a:latin typeface="SassoonPrimaryInfant" pitchFamily="2" charset="0"/>
              </a:rPr>
              <a:t>behaviour</a:t>
            </a:r>
            <a:r>
              <a:rPr lang="en-US" sz="2000" b="1" i="1" dirty="0">
                <a:solidFill>
                  <a:srgbClr val="595607"/>
                </a:solidFill>
                <a:latin typeface="SassoonPrimaryInfant" pitchFamily="2" charset="0"/>
              </a:rPr>
              <a:t> and effort, and we work closely with parents, parish and partners to guide and support our children in their educational and spiritual journey – fostering a love of learning and preparing them for the future. </a:t>
            </a:r>
          </a:p>
          <a:p>
            <a:endParaRPr lang="en-US" sz="2000" b="1" i="1" dirty="0">
              <a:solidFill>
                <a:srgbClr val="595607"/>
              </a:solidFill>
              <a:latin typeface="SassoonPrimaryInfant" pitchFamily="2" charset="0"/>
            </a:endParaRPr>
          </a:p>
          <a:p>
            <a:r>
              <a:rPr lang="en-US" sz="2000" b="1" i="1" dirty="0">
                <a:solidFill>
                  <a:srgbClr val="595607"/>
                </a:solidFill>
                <a:latin typeface="SassoonPrimaryInfant" pitchFamily="2" charset="0"/>
              </a:rPr>
              <a:t>We respect the rights of all members of our community and promote children’s rights from the United Nations Convention on the Rights of the Child (UNCRC) throughout the school.</a:t>
            </a:r>
            <a:endParaRPr lang="en-US" sz="2000" b="1" i="1" dirty="0">
              <a:solidFill>
                <a:srgbClr val="595607"/>
              </a:solidFill>
              <a:effectLst/>
              <a:latin typeface="SassoonPrimaryInfant" pitchFamily="2" charset="0"/>
            </a:endParaRPr>
          </a:p>
        </p:txBody>
      </p:sp>
    </p:spTree>
    <p:extLst>
      <p:ext uri="{BB962C8B-B14F-4D97-AF65-F5344CB8AC3E}">
        <p14:creationId xmlns:p14="http://schemas.microsoft.com/office/powerpoint/2010/main" val="3808877323"/>
      </p:ext>
    </p:extLst>
  </p:cSld>
  <p:clrMapOvr>
    <a:masterClrMapping/>
  </p:clrMapOvr>
  <mc:AlternateContent xmlns:mc="http://schemas.openxmlformats.org/markup-compatibility/2006">
    <mc:Choice xmlns:p14="http://schemas.microsoft.com/office/powerpoint/2010/main" Requires="p14">
      <p:transition spd="slow" p14:dur="2000" advTm="25999"/>
    </mc:Choice>
    <mc:Fallback>
      <p:transition spd="slow" advTm="25999"/>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498600" y="1206838"/>
            <a:ext cx="4013200" cy="4893647"/>
          </a:xfrm>
          <a:prstGeom prst="rect">
            <a:avLst/>
          </a:prstGeom>
        </p:spPr>
        <p:txBody>
          <a:bodyPr wrap="square">
            <a:spAutoFit/>
          </a:bodyPr>
          <a:lstStyle/>
          <a:p>
            <a:r>
              <a:rPr lang="en-US" sz="2400" dirty="0">
                <a:solidFill>
                  <a:srgbClr val="000000"/>
                </a:solidFill>
                <a:latin typeface="SassoonPrimaryInfant" pitchFamily="2" charset="0"/>
              </a:rPr>
              <a:t>Our pupils' Health and Wellbeing is always in the forefront of our minds.</a:t>
            </a:r>
          </a:p>
          <a:p>
            <a:r>
              <a:rPr lang="en-US" sz="2400" dirty="0">
                <a:solidFill>
                  <a:srgbClr val="000000"/>
                </a:solidFill>
                <a:latin typeface="SassoonPrimaryInfant" pitchFamily="2" charset="0"/>
              </a:rPr>
              <a:t>Our children have impressed us with how they continue to follow the rules and routines in place in school.</a:t>
            </a:r>
          </a:p>
          <a:p>
            <a:r>
              <a:rPr lang="en-US" sz="2400" dirty="0">
                <a:solidFill>
                  <a:srgbClr val="000000"/>
                </a:solidFill>
                <a:latin typeface="SassoonPrimaryInfant" pitchFamily="2" charset="0"/>
              </a:rPr>
              <a:t>Health and Wellbeing of our children is promoted and explored daily, through topics and across the curriculum.</a:t>
            </a:r>
          </a:p>
          <a:p>
            <a:r>
              <a:rPr lang="en-US" sz="2400" dirty="0">
                <a:solidFill>
                  <a:srgbClr val="000000"/>
                </a:solidFill>
                <a:latin typeface="SassoonPrimaryInfant" pitchFamily="2" charset="0"/>
              </a:rPr>
              <a:t>Thank you for your continued support.</a:t>
            </a:r>
            <a:endParaRPr lang="en-US" sz="2400" b="0" i="0" dirty="0">
              <a:solidFill>
                <a:srgbClr val="000000"/>
              </a:solidFill>
              <a:effectLst/>
              <a:latin typeface="SassoonPrimaryInfant" pitchFamily="2" charset="0"/>
            </a:endParaRPr>
          </a:p>
        </p:txBody>
      </p:sp>
      <p:pic>
        <p:nvPicPr>
          <p:cNvPr id="3" name="Picture 2" descr="Health Systems Governance for Health Equity: Critical Reflections"/>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5757672" y="790956"/>
            <a:ext cx="5705856" cy="5276088"/>
          </a:xfrm>
          <a:prstGeom prst="rect">
            <a:avLst/>
          </a:prstGeom>
        </p:spPr>
      </p:pic>
    </p:spTree>
    <p:extLst>
      <p:ext uri="{BB962C8B-B14F-4D97-AF65-F5344CB8AC3E}">
        <p14:creationId xmlns:p14="http://schemas.microsoft.com/office/powerpoint/2010/main" val="3512589846"/>
      </p:ext>
    </p:extLst>
  </p:cSld>
  <p:clrMapOvr>
    <a:masterClrMapping/>
  </p:clrMapOvr>
  <mc:AlternateContent xmlns:mc="http://schemas.openxmlformats.org/markup-compatibility/2006">
    <mc:Choice xmlns:p14="http://schemas.microsoft.com/office/powerpoint/2010/main" Requires="p14">
      <p:transition spd="slow" p14:dur="2000" advTm="16368"/>
    </mc:Choice>
    <mc:Fallback>
      <p:transition spd="slow" advTm="16368"/>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689611" y="894834"/>
            <a:ext cx="10194290" cy="4431983"/>
          </a:xfrm>
          <a:prstGeom prst="rect">
            <a:avLst/>
          </a:prstGeom>
        </p:spPr>
        <p:txBody>
          <a:bodyPr wrap="square">
            <a:spAutoFit/>
          </a:bodyPr>
          <a:lstStyle/>
          <a:p>
            <a:r>
              <a:rPr lang="en-GB" sz="2000" b="1" dirty="0">
                <a:solidFill>
                  <a:srgbClr val="595607"/>
                </a:solidFill>
                <a:latin typeface="SassoonPrimaryInfant" pitchFamily="2" charset="0"/>
              </a:rPr>
              <a:t>Behaviour &amp; Relationships</a:t>
            </a:r>
          </a:p>
          <a:p>
            <a:endParaRPr lang="en-GB" b="1" dirty="0">
              <a:solidFill>
                <a:srgbClr val="595607"/>
              </a:solidFill>
              <a:latin typeface="SassoonPrimaryInfant" pitchFamily="2" charset="0"/>
            </a:endParaRPr>
          </a:p>
          <a:p>
            <a:r>
              <a:rPr lang="en-US" sz="1600" b="1" dirty="0">
                <a:latin typeface="SassoonPrimaryInfant" pitchFamily="2" charset="0"/>
              </a:rPr>
              <a:t>Early Intervention Policy</a:t>
            </a:r>
            <a:endParaRPr lang="en-US" sz="1600" dirty="0">
              <a:latin typeface="SassoonPrimaryInfant" pitchFamily="2" charset="0"/>
            </a:endParaRPr>
          </a:p>
          <a:p>
            <a:r>
              <a:rPr lang="en-US" sz="1600" dirty="0">
                <a:latin typeface="SassoonPrimaryInfant" pitchFamily="2" charset="0"/>
              </a:rPr>
              <a:t>Children have had a settling in period at the beginning of this session. If necessary, we will contact you for your support if we have any concerns over your child's </a:t>
            </a:r>
            <a:r>
              <a:rPr lang="en-US" sz="1600" dirty="0" err="1">
                <a:latin typeface="SassoonPrimaryInfant" pitchFamily="2" charset="0"/>
              </a:rPr>
              <a:t>behaviour</a:t>
            </a:r>
            <a:r>
              <a:rPr lang="en-US" sz="1600" dirty="0">
                <a:latin typeface="SassoonPrimaryInfant" pitchFamily="2" charset="0"/>
              </a:rPr>
              <a:t> in school.</a:t>
            </a:r>
          </a:p>
          <a:p>
            <a:endParaRPr lang="en-US" sz="1600" dirty="0">
              <a:latin typeface="SassoonPrimaryInfant" pitchFamily="2" charset="0"/>
            </a:endParaRPr>
          </a:p>
          <a:p>
            <a:r>
              <a:rPr lang="en-US" sz="1600" b="1" dirty="0">
                <a:latin typeface="SassoonPrimaryInfant" pitchFamily="2" charset="0"/>
              </a:rPr>
              <a:t>Positive Relationships Policy</a:t>
            </a:r>
          </a:p>
          <a:p>
            <a:r>
              <a:rPr lang="en-US" sz="1600" dirty="0">
                <a:latin typeface="SassoonPrimaryInfant" pitchFamily="2" charset="0"/>
              </a:rPr>
              <a:t>At St. Patrick's, we are a welcoming Catholic community dedicated to nurturing every child's faith, wellbeing, and success through an inclusive, respectful, and supportive environment.</a:t>
            </a:r>
          </a:p>
          <a:p>
            <a:r>
              <a:rPr lang="en-GB" sz="1600" dirty="0">
                <a:latin typeface="SassoonPrimaryInfant" pitchFamily="2" charset="0"/>
              </a:rPr>
              <a:t>Our staff have collaboratively updated our Positive Relationships Policy to launch our new 'FRESH' Start element—an approach rooted in our Gospel Values, restorative conversations, early parent partnership, and UNCRC Class Charters to ensure every child feels welcomed, loved and supported to make positive choices.</a:t>
            </a:r>
          </a:p>
          <a:p>
            <a:endParaRPr lang="en-US" sz="1600" dirty="0">
              <a:latin typeface="SassoonPrimaryInfant" pitchFamily="2" charset="0"/>
            </a:endParaRPr>
          </a:p>
          <a:p>
            <a:r>
              <a:rPr lang="en-US" sz="1600" b="1" dirty="0">
                <a:latin typeface="SassoonPrimaryInfant" pitchFamily="2" charset="0"/>
              </a:rPr>
              <a:t>St Patrick’s Promise</a:t>
            </a:r>
            <a:endParaRPr lang="en-US" sz="1600" dirty="0">
              <a:latin typeface="SassoonPrimaryInfant" pitchFamily="2" charset="0"/>
            </a:endParaRPr>
          </a:p>
          <a:p>
            <a:r>
              <a:rPr lang="en-US" sz="1600" dirty="0">
                <a:latin typeface="SassoonPrimaryInfant" pitchFamily="2" charset="0"/>
              </a:rPr>
              <a:t>All pupils are aware of and regularly use the St Patrick’s Promise to help them to remember the expectations of them in school each day.</a:t>
            </a:r>
          </a:p>
          <a:p>
            <a:endParaRPr lang="en-GB" sz="2000" dirty="0">
              <a:latin typeface="SassoonPrimaryInfant" pitchFamily="2" charset="0"/>
            </a:endParaRPr>
          </a:p>
        </p:txBody>
      </p:sp>
    </p:spTree>
    <p:extLst>
      <p:ext uri="{BB962C8B-B14F-4D97-AF65-F5344CB8AC3E}">
        <p14:creationId xmlns:p14="http://schemas.microsoft.com/office/powerpoint/2010/main" val="143733490"/>
      </p:ext>
    </p:extLst>
  </p:cSld>
  <p:clrMapOvr>
    <a:masterClrMapping/>
  </p:clrMapOvr>
  <mc:AlternateContent xmlns:mc="http://schemas.openxmlformats.org/markup-compatibility/2006">
    <mc:Choice xmlns:p14="http://schemas.microsoft.com/office/powerpoint/2010/main" Requires="p14">
      <p:transition spd="slow" p14:dur="2000" advTm="40742"/>
    </mc:Choice>
    <mc:Fallback>
      <p:transition spd="slow" advTm="40742"/>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bg>
      <p:bgPr>
        <a:blipFill>
          <a:blip r:embed="rId2"/>
          <a:stretch/>
        </a:blip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544958B8-57B6-4B37-8A18-D54A32EC2D3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 name="Picture 2">
            <a:extLst>
              <a:ext uri="{FF2B5EF4-FFF2-40B4-BE49-F238E27FC236}">
                <a16:creationId xmlns:a16="http://schemas.microsoft.com/office/drawing/2014/main" id="{5BD32E74-DF70-72A8-AA8B-7154EA268214}"/>
              </a:ext>
            </a:extLst>
          </p:cNvPr>
          <p:cNvPicPr>
            <a:picLocks noChangeAspect="1"/>
          </p:cNvPicPr>
          <p:nvPr/>
        </p:nvPicPr>
        <p:blipFill>
          <a:blip r:embed="rId3"/>
          <a:srcRect t="3408" r="1" b="1"/>
          <a:stretch>
            <a:fillRect/>
          </a:stretch>
        </p:blipFill>
        <p:spPr>
          <a:xfrm>
            <a:off x="486138" y="488137"/>
            <a:ext cx="11227442" cy="5883295"/>
          </a:xfrm>
          <a:prstGeom prst="rect">
            <a:avLst/>
          </a:prstGeom>
        </p:spPr>
      </p:pic>
      <p:sp>
        <p:nvSpPr>
          <p:cNvPr id="10" name="Rectangle 9">
            <a:extLst>
              <a:ext uri="{FF2B5EF4-FFF2-40B4-BE49-F238E27FC236}">
                <a16:creationId xmlns:a16="http://schemas.microsoft.com/office/drawing/2014/main" id="{B7E4A740-3A69-42A5-8AC0-3905D518F41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08012" y="609600"/>
            <a:ext cx="10972800" cy="5638800"/>
          </a:xfrm>
          <a:prstGeom prst="rect">
            <a:avLst/>
          </a:prstGeom>
          <a:noFill/>
          <a:ln w="15875" cap="flat">
            <a:solidFill>
              <a:schemeClr val="bg1"/>
            </a:solidFill>
            <a:miter lim="800000"/>
          </a:ln>
        </p:spPr>
        <p:style>
          <a:lnRef idx="1">
            <a:schemeClr val="accent1"/>
          </a:lnRef>
          <a:fillRef idx="3">
            <a:schemeClr val="accent1"/>
          </a:fillRef>
          <a:effectRef idx="2">
            <a:schemeClr val="accent1"/>
          </a:effectRef>
          <a:fontRef idx="minor">
            <a:schemeClr val="lt1"/>
          </a:fontRef>
        </p:style>
        <p:txBody>
          <a:bodyPr/>
          <a:lstStyle/>
          <a:p>
            <a:endParaRPr lang="en-GB"/>
          </a:p>
        </p:txBody>
      </p:sp>
      <p:grpSp>
        <p:nvGrpSpPr>
          <p:cNvPr id="12" name="Group 11">
            <a:extLst>
              <a:ext uri="{FF2B5EF4-FFF2-40B4-BE49-F238E27FC236}">
                <a16:creationId xmlns:a16="http://schemas.microsoft.com/office/drawing/2014/main" id="{8283C010-53D7-404B-9300-DB1BAE1EAE91}"/>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3128956"/>
            <a:ext cx="12234672" cy="658368"/>
            <a:chOff x="-18288" y="3128956"/>
            <a:chExt cx="12234672" cy="658368"/>
          </a:xfrm>
        </p:grpSpPr>
        <p:sp useBgFill="1">
          <p:nvSpPr>
            <p:cNvPr id="13" name="Rounded Rectangle 21">
              <a:extLst>
                <a:ext uri="{FF2B5EF4-FFF2-40B4-BE49-F238E27FC236}">
                  <a16:creationId xmlns:a16="http://schemas.microsoft.com/office/drawing/2014/main" id="{DFC03671-D6D3-4BA9-AD3E-6ADE11D07CE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732303" y="3128956"/>
              <a:ext cx="45720" cy="658368"/>
            </a:xfrm>
            <a:prstGeom prst="roundRect">
              <a:avLst>
                <a:gd name="adj" fmla="val 50000"/>
              </a:avLst>
            </a:prstGeom>
            <a:ln w="9525">
              <a:noFill/>
            </a:ln>
            <a:effectLst>
              <a:innerShdw blurRad="114300">
                <a:prstClr val="black">
                  <a:alpha val="86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Garamond" panose="02020404030301010803"/>
                <a:ea typeface="+mn-ea"/>
                <a:cs typeface="+mn-cs"/>
              </a:endParaRPr>
            </a:p>
          </p:txBody>
        </p:sp>
        <p:pic>
          <p:nvPicPr>
            <p:cNvPr id="14" name="Picture 13">
              <a:extLst>
                <a:ext uri="{FF2B5EF4-FFF2-40B4-BE49-F238E27FC236}">
                  <a16:creationId xmlns:a16="http://schemas.microsoft.com/office/drawing/2014/main" id="{DFD51935-8C23-4BCB-987B-F5AC9E3D94CA}"/>
                </a:ext>
                <a:ext uri="{C183D7F6-B498-43B3-948B-1728B52AA6E4}">
                  <adec:decorative xmlns:adec="http://schemas.microsoft.com/office/drawing/2017/decorative" val="1"/>
                </a:ext>
              </a:extLst>
            </p:cNvPr>
            <p:cNvPicPr>
              <a:picLocks noChangeAspect="1"/>
            </p:cNvPicPr>
            <p:nvPr>
              <p:extLst>
                <p:ext uri="{386F3935-93C4-4BCD-93E2-E3B085C9AB24}">
                  <p16:designElem xmlns:p16="http://schemas.microsoft.com/office/powerpoint/2015/main" val="1"/>
                </p:ext>
              </p:extLst>
            </p:nvPr>
          </p:nvPicPr>
          <p:blipFill rotWithShape="1">
            <a:blip r:embed="rId4">
              <a:extLst>
                <a:ext uri="{28A0092B-C50C-407E-A947-70E740481C1C}">
                  <a14:useLocalDpi xmlns:a14="http://schemas.microsoft.com/office/drawing/2010/main" val="0"/>
                </a:ext>
              </a:extLst>
            </a:blip>
            <a:srcRect/>
            <a:stretch/>
          </p:blipFill>
          <p:spPr>
            <a:xfrm>
              <a:off x="-18288" y="3154680"/>
              <a:ext cx="777240" cy="606425"/>
            </a:xfrm>
            <a:prstGeom prst="rect">
              <a:avLst/>
            </a:prstGeom>
          </p:spPr>
        </p:pic>
        <p:sp useBgFill="1">
          <p:nvSpPr>
            <p:cNvPr id="15" name="Rounded Rectangle 27">
              <a:extLst>
                <a:ext uri="{FF2B5EF4-FFF2-40B4-BE49-F238E27FC236}">
                  <a16:creationId xmlns:a16="http://schemas.microsoft.com/office/drawing/2014/main" id="{72D5A197-23EF-4751-9E72-FEB79910EF1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1414377" y="3128956"/>
              <a:ext cx="45720" cy="658368"/>
            </a:xfrm>
            <a:prstGeom prst="roundRect">
              <a:avLst>
                <a:gd name="adj" fmla="val 50000"/>
              </a:avLst>
            </a:prstGeom>
            <a:ln w="9525">
              <a:noFill/>
            </a:ln>
            <a:effectLst>
              <a:innerShdw blurRad="114300">
                <a:prstClr val="black">
                  <a:alpha val="86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Garamond" panose="02020404030301010803"/>
                <a:ea typeface="+mn-ea"/>
                <a:cs typeface="+mn-cs"/>
              </a:endParaRPr>
            </a:p>
          </p:txBody>
        </p:sp>
        <p:pic>
          <p:nvPicPr>
            <p:cNvPr id="16" name="Picture 15">
              <a:extLst>
                <a:ext uri="{FF2B5EF4-FFF2-40B4-BE49-F238E27FC236}">
                  <a16:creationId xmlns:a16="http://schemas.microsoft.com/office/drawing/2014/main" id="{5DD7E4D1-EC3E-4109-9647-9E6652A92D34}"/>
                </a:ext>
                <a:ext uri="{C183D7F6-B498-43B3-948B-1728B52AA6E4}">
                  <adec:decorative xmlns:adec="http://schemas.microsoft.com/office/drawing/2017/decorative" val="1"/>
                </a:ext>
              </a:extLst>
            </p:cNvPr>
            <p:cNvPicPr>
              <a:picLocks noChangeAspect="1"/>
            </p:cNvPicPr>
            <p:nvPr>
              <p:extLst>
                <p:ext uri="{386F3935-93C4-4BCD-93E2-E3B085C9AB24}">
                  <p16:designElem xmlns:p16="http://schemas.microsoft.com/office/powerpoint/2015/main" val="1"/>
                </p:ext>
              </p:extLst>
            </p:nvPr>
          </p:nvPicPr>
          <p:blipFill rotWithShape="1">
            <a:blip r:embed="rId4">
              <a:extLst>
                <a:ext uri="{28A0092B-C50C-407E-A947-70E740481C1C}">
                  <a14:useLocalDpi xmlns:a14="http://schemas.microsoft.com/office/drawing/2010/main" val="0"/>
                </a:ext>
              </a:extLst>
            </a:blip>
            <a:srcRect/>
            <a:stretch/>
          </p:blipFill>
          <p:spPr>
            <a:xfrm flipH="1">
              <a:off x="11439144" y="3154680"/>
              <a:ext cx="777240" cy="606425"/>
            </a:xfrm>
            <a:prstGeom prst="rect">
              <a:avLst/>
            </a:prstGeom>
          </p:spPr>
        </p:pic>
      </p:grpSp>
    </p:spTree>
    <p:extLst>
      <p:ext uri="{BB962C8B-B14F-4D97-AF65-F5344CB8AC3E}">
        <p14:creationId xmlns:p14="http://schemas.microsoft.com/office/powerpoint/2010/main" val="218290306"/>
      </p:ext>
    </p:extLst>
  </p:cSld>
  <p:clrMapOvr>
    <a:masterClrMapping/>
  </p:clrMapOvr>
  <mc:AlternateContent xmlns:mc="http://schemas.openxmlformats.org/markup-compatibility/2006">
    <mc:Choice xmlns:p14="http://schemas.microsoft.com/office/powerpoint/2010/main" Requires="p14">
      <p:transition spd="slow" p14:dur="2000" advTm="16040"/>
    </mc:Choice>
    <mc:Fallback>
      <p:transition spd="slow" advTm="16040"/>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bg>
      <p:bgPr>
        <a:blipFill>
          <a:blip r:embed="rId2"/>
          <a:stretch/>
        </a:blipFill>
        <a:effectLst/>
      </p:bgPr>
    </p:bg>
    <p:spTree>
      <p:nvGrpSpPr>
        <p:cNvPr id="1" name=""/>
        <p:cNvGrpSpPr/>
        <p:nvPr/>
      </p:nvGrpSpPr>
      <p:grpSpPr>
        <a:xfrm>
          <a:off x="0" y="0"/>
          <a:ext cx="0" cy="0"/>
          <a:chOff x="0" y="0"/>
          <a:chExt cx="0" cy="0"/>
        </a:xfrm>
      </p:grpSpPr>
      <p:sp>
        <p:nvSpPr>
          <p:cNvPr id="3079" name="Rectangle 3078">
            <a:extLst>
              <a:ext uri="{FF2B5EF4-FFF2-40B4-BE49-F238E27FC236}">
                <a16:creationId xmlns:a16="http://schemas.microsoft.com/office/drawing/2014/main" id="{23E3CED3-8830-45C9-8D6C-F4ECADD4F11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rgbClr val="3C6F3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074" name="Picture 2" descr="St P's promise.jpg"/>
          <p:cNvPicPr>
            <a:picLocks noChangeAspect="1" noChangeArrowheads="1"/>
          </p:cNvPicPr>
          <p:nvPr/>
        </p:nvPicPr>
        <p:blipFill>
          <a:blip r:embed="rId3">
            <a:extLst>
              <a:ext uri="{28A0092B-C50C-407E-A947-70E740481C1C}">
                <a14:useLocalDpi xmlns:a14="http://schemas.microsoft.com/office/drawing/2010/main" val="0"/>
              </a:ext>
            </a:extLst>
          </a:blip>
          <a:stretch>
            <a:fillRect/>
          </a:stretch>
        </p:blipFill>
        <p:spPr bwMode="auto">
          <a:xfrm>
            <a:off x="4190079" y="666795"/>
            <a:ext cx="3811843" cy="5524411"/>
          </a:xfrm>
          <a:prstGeom prst="rect">
            <a:avLst/>
          </a:prstGeom>
          <a:noFill/>
          <a:extLst>
            <a:ext uri="{909E8E84-426E-40DD-AFC4-6F175D3DCCD1}">
              <a14:hiddenFill xmlns:a14="http://schemas.microsoft.com/office/drawing/2010/main">
                <a:solidFill>
                  <a:srgbClr val="FFFFFF"/>
                </a:solidFill>
              </a14:hiddenFill>
            </a:ext>
          </a:extLst>
        </p:spPr>
      </p:pic>
      <p:sp>
        <p:nvSpPr>
          <p:cNvPr id="3081" name="Rectangle 3080">
            <a:extLst>
              <a:ext uri="{FF2B5EF4-FFF2-40B4-BE49-F238E27FC236}">
                <a16:creationId xmlns:a16="http://schemas.microsoft.com/office/drawing/2014/main" id="{66F2D62A-C66C-42DF-8C05-99B0B1A8BED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24611" y="350556"/>
            <a:ext cx="11542779" cy="6156888"/>
          </a:xfrm>
          <a:prstGeom prst="rect">
            <a:avLst/>
          </a:prstGeom>
          <a:noFill/>
          <a:ln w="25400" cap="flat">
            <a:solidFill>
              <a:srgbClr val="B9BF0C"/>
            </a:solidFill>
            <a:miter lim="800000"/>
          </a:ln>
        </p:spPr>
        <p:style>
          <a:lnRef idx="1">
            <a:schemeClr val="accent1"/>
          </a:lnRef>
          <a:fillRef idx="3">
            <a:schemeClr val="accent1"/>
          </a:fillRef>
          <a:effectRef idx="2">
            <a:schemeClr val="accent1"/>
          </a:effectRef>
          <a:fontRef idx="minor">
            <a:schemeClr val="lt1"/>
          </a:fontRef>
        </p:style>
        <p:txBody>
          <a:bodyPr/>
          <a:lstStyle/>
          <a:p>
            <a:endParaRPr lang="en-GB"/>
          </a:p>
        </p:txBody>
      </p:sp>
    </p:spTree>
    <p:extLst>
      <p:ext uri="{BB962C8B-B14F-4D97-AF65-F5344CB8AC3E}">
        <p14:creationId xmlns:p14="http://schemas.microsoft.com/office/powerpoint/2010/main" val="2027263116"/>
      </p:ext>
    </p:extLst>
  </p:cSld>
  <p:clrMapOvr>
    <a:masterClrMapping/>
  </p:clrMapOvr>
  <mc:AlternateContent xmlns:mc="http://schemas.openxmlformats.org/markup-compatibility/2006">
    <mc:Choice xmlns:p14="http://schemas.microsoft.com/office/powerpoint/2010/main" Requires="p14">
      <p:transition spd="slow" p14:dur="2000" advTm="11047"/>
    </mc:Choice>
    <mc:Fallback>
      <p:transition spd="slow" advTm="11047"/>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100" name="Picture 4" descr="Restorative Practise.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12192000" cy="685800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744429475"/>
      </p:ext>
    </p:extLst>
  </p:cSld>
  <p:clrMapOvr>
    <a:masterClrMapping/>
  </p:clrMapOvr>
  <mc:AlternateContent xmlns:mc="http://schemas.openxmlformats.org/markup-compatibility/2006">
    <mc:Choice xmlns:p14="http://schemas.microsoft.com/office/powerpoint/2010/main" Requires="p14">
      <p:transition spd="slow" p14:dur="2000" advTm="10152"/>
    </mc:Choice>
    <mc:Fallback>
      <p:transition spd="slow" advTm="10152"/>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914400" y="1023035"/>
            <a:ext cx="4254500" cy="4678204"/>
          </a:xfrm>
          <a:prstGeom prst="rect">
            <a:avLst/>
          </a:prstGeom>
        </p:spPr>
        <p:txBody>
          <a:bodyPr wrap="square">
            <a:spAutoFit/>
          </a:bodyPr>
          <a:lstStyle/>
          <a:p>
            <a:r>
              <a:rPr lang="en-US" sz="2000" dirty="0">
                <a:solidFill>
                  <a:srgbClr val="000000"/>
                </a:solidFill>
                <a:latin typeface="SassoonPrimaryInfant" pitchFamily="2" charset="0"/>
              </a:rPr>
              <a:t>We continue to use a Restorative Practice approach when resolving any conflicts among children.</a:t>
            </a:r>
          </a:p>
          <a:p>
            <a:endParaRPr lang="en-US" sz="2000" dirty="0">
              <a:solidFill>
                <a:srgbClr val="000000"/>
              </a:solidFill>
              <a:latin typeface="SassoonPrimaryInfant" pitchFamily="2" charset="0"/>
            </a:endParaRPr>
          </a:p>
          <a:p>
            <a:r>
              <a:rPr lang="en-US" sz="2000" b="1" dirty="0">
                <a:latin typeface="SassoonPrimaryInfant" pitchFamily="2" charset="0"/>
              </a:rPr>
              <a:t>Positive </a:t>
            </a:r>
            <a:r>
              <a:rPr lang="en-US" sz="2000" b="1" dirty="0" err="1">
                <a:latin typeface="SassoonPrimaryInfant" pitchFamily="2" charset="0"/>
              </a:rPr>
              <a:t>Behaviour</a:t>
            </a:r>
            <a:endParaRPr lang="en-US" sz="2000" dirty="0">
              <a:latin typeface="SassoonPrimaryInfant" pitchFamily="2" charset="0"/>
            </a:endParaRPr>
          </a:p>
          <a:p>
            <a:r>
              <a:rPr lang="en-US" sz="2000" dirty="0">
                <a:latin typeface="SassoonPrimaryInfant" pitchFamily="2" charset="0"/>
              </a:rPr>
              <a:t>Positive </a:t>
            </a:r>
            <a:r>
              <a:rPr lang="en-US" sz="2000" dirty="0" err="1">
                <a:latin typeface="SassoonPrimaryInfant" pitchFamily="2" charset="0"/>
              </a:rPr>
              <a:t>behaviour</a:t>
            </a:r>
            <a:r>
              <a:rPr lang="en-US" sz="2000" dirty="0">
                <a:latin typeface="SassoonPrimaryInfant" pitchFamily="2" charset="0"/>
              </a:rPr>
              <a:t> is </a:t>
            </a:r>
            <a:r>
              <a:rPr lang="en-US" sz="2000" dirty="0" err="1">
                <a:latin typeface="SassoonPrimaryInfant" pitchFamily="2" charset="0"/>
              </a:rPr>
              <a:t>recognised</a:t>
            </a:r>
            <a:r>
              <a:rPr lang="en-US" sz="2000" dirty="0">
                <a:latin typeface="SassoonPrimaryInfant" pitchFamily="2" charset="0"/>
              </a:rPr>
              <a:t> and celebrated throughout each day. Pupils are rewarded for demonstrating positive </a:t>
            </a:r>
            <a:r>
              <a:rPr lang="en-US" sz="2000" dirty="0" err="1">
                <a:latin typeface="SassoonPrimaryInfant" pitchFamily="2" charset="0"/>
              </a:rPr>
              <a:t>behaviours</a:t>
            </a:r>
            <a:r>
              <a:rPr lang="en-US" sz="2000" dirty="0">
                <a:latin typeface="SassoonPrimaryInfant" pitchFamily="2" charset="0"/>
              </a:rPr>
              <a:t> such as effort, kindness, respect and for displaying the Gospel Values.</a:t>
            </a:r>
          </a:p>
          <a:p>
            <a:r>
              <a:rPr lang="en-US" sz="2000" dirty="0">
                <a:latin typeface="SassoonPrimaryInfant" pitchFamily="2" charset="0"/>
              </a:rPr>
              <a:t>We use our Recognition Boards to highlight the Gospel Values, positive </a:t>
            </a:r>
            <a:r>
              <a:rPr lang="en-US" sz="2000" dirty="0" err="1">
                <a:latin typeface="SassoonPrimaryInfant" pitchFamily="2" charset="0"/>
              </a:rPr>
              <a:t>behaviour</a:t>
            </a:r>
            <a:r>
              <a:rPr lang="en-US" sz="2000" dirty="0">
                <a:latin typeface="SassoonPrimaryInfant" pitchFamily="2" charset="0"/>
              </a:rPr>
              <a:t> and focused learning.</a:t>
            </a:r>
          </a:p>
          <a:p>
            <a:endParaRPr lang="en-GB" dirty="0"/>
          </a:p>
        </p:txBody>
      </p:sp>
      <p:pic>
        <p:nvPicPr>
          <p:cNvPr id="7170" name="Picture 2" descr="spotlight photo.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499100" y="431800"/>
            <a:ext cx="5740400" cy="59436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012181439"/>
      </p:ext>
    </p:extLst>
  </p:cSld>
  <p:clrMapOvr>
    <a:masterClrMapping/>
  </p:clrMapOvr>
  <mc:AlternateContent xmlns:mc="http://schemas.openxmlformats.org/markup-compatibility/2006">
    <mc:Choice xmlns:p14="http://schemas.microsoft.com/office/powerpoint/2010/main" Requires="p14">
      <p:transition spd="slow" p14:dur="2000" advTm="20671"/>
    </mc:Choice>
    <mc:Fallback>
      <p:transition spd="slow" advTm="20671"/>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30DFB3C-DDA4-850A-FBDF-2395D931BFC7}"/>
              </a:ext>
            </a:extLst>
          </p:cNvPr>
          <p:cNvSpPr>
            <a:spLocks noGrp="1"/>
          </p:cNvSpPr>
          <p:nvPr>
            <p:ph type="title"/>
          </p:nvPr>
        </p:nvSpPr>
        <p:spPr/>
        <p:txBody>
          <a:bodyPr/>
          <a:lstStyle/>
          <a:p>
            <a:r>
              <a:rPr lang="en-GB" dirty="0">
                <a:latin typeface="SassoonPrimaryInfant" pitchFamily="2" charset="0"/>
              </a:rPr>
              <a:t>Class Charter</a:t>
            </a:r>
          </a:p>
        </p:txBody>
      </p:sp>
      <p:pic>
        <p:nvPicPr>
          <p:cNvPr id="4" name="Picture 3">
            <a:extLst>
              <a:ext uri="{FF2B5EF4-FFF2-40B4-BE49-F238E27FC236}">
                <a16:creationId xmlns:a16="http://schemas.microsoft.com/office/drawing/2014/main" id="{B15F3D67-54C1-9939-95EF-6EDEA52C087E}"/>
              </a:ext>
            </a:extLst>
          </p:cNvPr>
          <p:cNvPicPr>
            <a:picLocks noChangeAspect="1"/>
          </p:cNvPicPr>
          <p:nvPr/>
        </p:nvPicPr>
        <p:blipFill>
          <a:blip r:embed="rId2"/>
          <a:srcRect l="8128" t="4891" r="5664" b="21658"/>
          <a:stretch>
            <a:fillRect/>
          </a:stretch>
        </p:blipFill>
        <p:spPr>
          <a:xfrm>
            <a:off x="4478481" y="2462644"/>
            <a:ext cx="3235037" cy="3683693"/>
          </a:xfrm>
          <a:prstGeom prst="rect">
            <a:avLst/>
          </a:prstGeom>
        </p:spPr>
      </p:pic>
    </p:spTree>
    <p:extLst>
      <p:ext uri="{BB962C8B-B14F-4D97-AF65-F5344CB8AC3E}">
        <p14:creationId xmlns:p14="http://schemas.microsoft.com/office/powerpoint/2010/main" val="3979446977"/>
      </p:ext>
    </p:extLst>
  </p:cSld>
  <p:clrMapOvr>
    <a:masterClrMapping/>
  </p:clrMapOvr>
  <mc:AlternateContent xmlns:mc="http://schemas.openxmlformats.org/markup-compatibility/2006">
    <mc:Choice xmlns:p14="http://schemas.microsoft.com/office/powerpoint/2010/main" Requires="p14">
      <p:transition spd="slow" p14:dur="2000" advTm="10983"/>
    </mc:Choice>
    <mc:Fallback>
      <p:transition spd="slow" advTm="10983"/>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194" name="Picture 2" descr="https://eus-www.sway-cdn.com/s/rcWHaa4SbcgvYMcr/images/caG75zmk8sQ0Ay?quality=671&amp;allowAnimation=true"/>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79475" y="1054100"/>
            <a:ext cx="6391275" cy="4524375"/>
          </a:xfrm>
          <a:prstGeom prst="rect">
            <a:avLst/>
          </a:prstGeom>
          <a:noFill/>
          <a:extLst>
            <a:ext uri="{909E8E84-426E-40DD-AFC4-6F175D3DCCD1}">
              <a14:hiddenFill xmlns:a14="http://schemas.microsoft.com/office/drawing/2010/main">
                <a:solidFill>
                  <a:srgbClr val="FFFFFF"/>
                </a:solidFill>
              </a14:hiddenFill>
            </a:ext>
          </a:extLst>
        </p:spPr>
      </p:pic>
      <p:sp>
        <p:nvSpPr>
          <p:cNvPr id="2" name="TextBox 1"/>
          <p:cNvSpPr txBox="1"/>
          <p:nvPr/>
        </p:nvSpPr>
        <p:spPr>
          <a:xfrm>
            <a:off x="7962900" y="1333500"/>
            <a:ext cx="3289300" cy="3785652"/>
          </a:xfrm>
          <a:prstGeom prst="rect">
            <a:avLst/>
          </a:prstGeom>
          <a:noFill/>
        </p:spPr>
        <p:txBody>
          <a:bodyPr wrap="square" rtlCol="0">
            <a:spAutoFit/>
          </a:bodyPr>
          <a:lstStyle/>
          <a:p>
            <a:r>
              <a:rPr lang="en-GB" sz="2400" dirty="0">
                <a:latin typeface="SassoonPrimaryInfant" pitchFamily="2" charset="0"/>
              </a:rPr>
              <a:t>Head teacher awards will be given out on a monthly basis to children who demonstrate a positive attitude to learning and school life.</a:t>
            </a:r>
          </a:p>
          <a:p>
            <a:endParaRPr lang="en-GB" sz="2400" dirty="0">
              <a:latin typeface="SassoonPrimaryInfant" pitchFamily="2" charset="0"/>
            </a:endParaRPr>
          </a:p>
          <a:p>
            <a:r>
              <a:rPr lang="en-GB" sz="2400" dirty="0">
                <a:latin typeface="SassoonPrimaryInfant" pitchFamily="2" charset="0"/>
              </a:rPr>
              <a:t>One child from each class will be nominated for this each month. </a:t>
            </a:r>
          </a:p>
        </p:txBody>
      </p:sp>
    </p:spTree>
    <p:extLst>
      <p:ext uri="{BB962C8B-B14F-4D97-AF65-F5344CB8AC3E}">
        <p14:creationId xmlns:p14="http://schemas.microsoft.com/office/powerpoint/2010/main" val="1643336621"/>
      </p:ext>
    </p:extLst>
  </p:cSld>
  <p:clrMapOvr>
    <a:masterClrMapping/>
  </p:clrMapOvr>
  <mc:AlternateContent xmlns:mc="http://schemas.openxmlformats.org/markup-compatibility/2006">
    <mc:Choice xmlns:p14="http://schemas.microsoft.com/office/powerpoint/2010/main" Requires="p14">
      <p:transition spd="slow" p14:dur="2000" advTm="16271"/>
    </mc:Choice>
    <mc:Fallback>
      <p:transition spd="slow" advTm="16271"/>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3219241" y="2355334"/>
            <a:ext cx="5907579" cy="1569660"/>
          </a:xfrm>
          <a:prstGeom prst="rect">
            <a:avLst/>
          </a:prstGeom>
        </p:spPr>
        <p:txBody>
          <a:bodyPr wrap="none">
            <a:spAutoFit/>
          </a:bodyPr>
          <a:lstStyle/>
          <a:p>
            <a:pPr algn="ctr"/>
            <a:r>
              <a:rPr lang="en-GB" sz="9600" b="1" dirty="0">
                <a:solidFill>
                  <a:srgbClr val="595607"/>
                </a:solidFill>
                <a:latin typeface="ModernMT-Bold"/>
              </a:rPr>
              <a:t>Timetable</a:t>
            </a:r>
            <a:endParaRPr lang="en-GB" sz="9600" dirty="0"/>
          </a:p>
        </p:txBody>
      </p:sp>
    </p:spTree>
    <p:extLst>
      <p:ext uri="{BB962C8B-B14F-4D97-AF65-F5344CB8AC3E}">
        <p14:creationId xmlns:p14="http://schemas.microsoft.com/office/powerpoint/2010/main" val="2840500291"/>
      </p:ext>
    </p:extLst>
  </p:cSld>
  <p:clrMapOvr>
    <a:masterClrMapping/>
  </p:clrMapOvr>
  <mc:AlternateContent xmlns:mc="http://schemas.openxmlformats.org/markup-compatibility/2006">
    <mc:Choice xmlns:p14="http://schemas.microsoft.com/office/powerpoint/2010/main" Requires="p14">
      <p:transition spd="slow" p14:dur="2000" advTm="2664"/>
    </mc:Choice>
    <mc:Fallback>
      <p:transition spd="slow" advTm="2664"/>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5F711416-935E-9216-F619-549979BD72A2}"/>
              </a:ext>
            </a:extLst>
          </p:cNvPr>
          <p:cNvPicPr>
            <a:picLocks noChangeAspect="1"/>
          </p:cNvPicPr>
          <p:nvPr/>
        </p:nvPicPr>
        <p:blipFill>
          <a:blip r:embed="rId2"/>
          <a:stretch>
            <a:fillRect/>
          </a:stretch>
        </p:blipFill>
        <p:spPr>
          <a:xfrm>
            <a:off x="600635" y="569320"/>
            <a:ext cx="10877934" cy="5569799"/>
          </a:xfrm>
          <a:prstGeom prst="rect">
            <a:avLst/>
          </a:prstGeom>
        </p:spPr>
      </p:pic>
    </p:spTree>
    <p:extLst>
      <p:ext uri="{BB962C8B-B14F-4D97-AF65-F5344CB8AC3E}">
        <p14:creationId xmlns:p14="http://schemas.microsoft.com/office/powerpoint/2010/main" val="1420033118"/>
      </p:ext>
    </p:extLst>
  </p:cSld>
  <p:clrMapOvr>
    <a:masterClrMapping/>
  </p:clrMapOvr>
  <mc:AlternateContent xmlns:mc="http://schemas.openxmlformats.org/markup-compatibility/2006">
    <mc:Choice xmlns:p14="http://schemas.microsoft.com/office/powerpoint/2010/main" Requires="p14">
      <p:transition spd="slow" p14:dur="2000" advTm="16414"/>
    </mc:Choice>
    <mc:Fallback>
      <p:transition spd="slow" advTm="16414"/>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FC7B170-E1B7-54E8-84FC-ED415AD54971}"/>
              </a:ext>
            </a:extLst>
          </p:cNvPr>
          <p:cNvSpPr>
            <a:spLocks noGrp="1"/>
          </p:cNvSpPr>
          <p:nvPr>
            <p:ph type="title"/>
          </p:nvPr>
        </p:nvSpPr>
        <p:spPr/>
        <p:txBody>
          <a:bodyPr>
            <a:normAutofit fontScale="90000"/>
          </a:bodyPr>
          <a:lstStyle/>
          <a:p>
            <a:br>
              <a:rPr lang="en-GB" dirty="0"/>
            </a:br>
            <a:br>
              <a:rPr lang="en-GB" dirty="0"/>
            </a:br>
            <a:r>
              <a:rPr lang="en-GB" dirty="0">
                <a:latin typeface="SassoonPrimaryInfant" pitchFamily="2" charset="0"/>
              </a:rPr>
              <a:t>Classroom Routines/Expectations</a:t>
            </a:r>
            <a:br>
              <a:rPr lang="en-GB" dirty="0"/>
            </a:br>
            <a:br>
              <a:rPr lang="en-GB" dirty="0"/>
            </a:br>
            <a:endParaRPr lang="en-GB" dirty="0"/>
          </a:p>
        </p:txBody>
      </p:sp>
      <p:sp>
        <p:nvSpPr>
          <p:cNvPr id="3" name="Content Placeholder 2">
            <a:extLst>
              <a:ext uri="{FF2B5EF4-FFF2-40B4-BE49-F238E27FC236}">
                <a16:creationId xmlns:a16="http://schemas.microsoft.com/office/drawing/2014/main" id="{547F881C-CE8D-0704-F781-51281CE3E98A}"/>
              </a:ext>
            </a:extLst>
          </p:cNvPr>
          <p:cNvSpPr>
            <a:spLocks noGrp="1"/>
          </p:cNvSpPr>
          <p:nvPr>
            <p:ph idx="1"/>
          </p:nvPr>
        </p:nvSpPr>
        <p:spPr/>
        <p:txBody>
          <a:bodyPr/>
          <a:lstStyle/>
          <a:p>
            <a:r>
              <a:rPr lang="en-GB" dirty="0">
                <a:latin typeface="SassoonPrimaryInfant" pitchFamily="2" charset="0"/>
              </a:rPr>
              <a:t>Daily water for class – filled at home and can be refilled in school</a:t>
            </a:r>
          </a:p>
          <a:p>
            <a:r>
              <a:rPr lang="en-GB" dirty="0">
                <a:latin typeface="SassoonPrimaryInfant" pitchFamily="2" charset="0"/>
              </a:rPr>
              <a:t>Where possible a change of indoor shoes – especially for winter weather</a:t>
            </a:r>
          </a:p>
          <a:p>
            <a:r>
              <a:rPr lang="en-GB" dirty="0">
                <a:latin typeface="SassoonPrimaryInfant" pitchFamily="2" charset="0"/>
              </a:rPr>
              <a:t>Full school uniform except on PE days – uniform bank within Community Hub</a:t>
            </a:r>
          </a:p>
          <a:p>
            <a:endParaRPr lang="en-GB" dirty="0"/>
          </a:p>
        </p:txBody>
      </p:sp>
    </p:spTree>
    <p:extLst>
      <p:ext uri="{BB962C8B-B14F-4D97-AF65-F5344CB8AC3E}">
        <p14:creationId xmlns:p14="http://schemas.microsoft.com/office/powerpoint/2010/main" val="172190254"/>
      </p:ext>
    </p:extLst>
  </p:cSld>
  <p:clrMapOvr>
    <a:masterClrMapping/>
  </p:clrMapOvr>
  <mc:AlternateContent xmlns:mc="http://schemas.openxmlformats.org/markup-compatibility/2006">
    <mc:Choice xmlns:p14="http://schemas.microsoft.com/office/powerpoint/2010/main" Requires="p14">
      <p:transition spd="slow" p14:dur="2000" advTm="20673"/>
    </mc:Choice>
    <mc:Fallback>
      <p:transition spd="slow" advTm="20673"/>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727200" y="1284238"/>
            <a:ext cx="8483600" cy="4524315"/>
          </a:xfrm>
          <a:prstGeom prst="rect">
            <a:avLst/>
          </a:prstGeom>
        </p:spPr>
        <p:txBody>
          <a:bodyPr wrap="square">
            <a:spAutoFit/>
          </a:bodyPr>
          <a:lstStyle/>
          <a:p>
            <a:r>
              <a:rPr lang="en-US" sz="2400" dirty="0" err="1">
                <a:solidFill>
                  <a:srgbClr val="000000"/>
                </a:solidFill>
                <a:latin typeface="SassoonPrimaryInfant" pitchFamily="2" charset="0"/>
              </a:rPr>
              <a:t>Mr</a:t>
            </a:r>
            <a:r>
              <a:rPr lang="en-US" sz="2400" dirty="0">
                <a:solidFill>
                  <a:srgbClr val="000000"/>
                </a:solidFill>
                <a:latin typeface="SassoonPrimaryInfant" pitchFamily="2" charset="0"/>
              </a:rPr>
              <a:t> MacDonald will be taking our class for P.E. on a</a:t>
            </a:r>
            <a:r>
              <a:rPr lang="en-US" sz="2400" b="1" dirty="0">
                <a:solidFill>
                  <a:srgbClr val="595607"/>
                </a:solidFill>
                <a:latin typeface="SassoonPrimaryInfant" pitchFamily="2" charset="0"/>
              </a:rPr>
              <a:t> Thursday </a:t>
            </a:r>
            <a:r>
              <a:rPr lang="en-US" sz="2400" dirty="0">
                <a:solidFill>
                  <a:srgbClr val="000000"/>
                </a:solidFill>
                <a:latin typeface="SassoonPrimaryInfant" pitchFamily="2" charset="0"/>
              </a:rPr>
              <a:t>and children will participate with the class teacher on a </a:t>
            </a:r>
            <a:r>
              <a:rPr lang="en-US" sz="2400" b="1" dirty="0">
                <a:solidFill>
                  <a:srgbClr val="595607"/>
                </a:solidFill>
                <a:latin typeface="SassoonPrimaryInfant" pitchFamily="2" charset="0"/>
              </a:rPr>
              <a:t>Monday. </a:t>
            </a:r>
          </a:p>
          <a:p>
            <a:endParaRPr lang="en-US" sz="2400" b="1" dirty="0">
              <a:solidFill>
                <a:srgbClr val="595607"/>
              </a:solidFill>
              <a:latin typeface="SassoonPrimaryInfant" pitchFamily="2" charset="0"/>
            </a:endParaRPr>
          </a:p>
          <a:p>
            <a:r>
              <a:rPr lang="en-US" sz="2400" dirty="0">
                <a:solidFill>
                  <a:srgbClr val="000000"/>
                </a:solidFill>
                <a:latin typeface="SassoonPrimaryInfant" pitchFamily="2" charset="0"/>
              </a:rPr>
              <a:t>On both days where children have P.E. they should come to school dressed in their P.E kit - dark trousers, white top and school jumper/hoodie. P.E may take place outdoors therefore, children should come appropriately dressed for all weathers. </a:t>
            </a:r>
          </a:p>
          <a:p>
            <a:endParaRPr lang="en-US" sz="2400" dirty="0">
              <a:solidFill>
                <a:srgbClr val="000000"/>
              </a:solidFill>
              <a:latin typeface="SassoonPrimaryInfant" pitchFamily="2" charset="0"/>
            </a:endParaRPr>
          </a:p>
          <a:p>
            <a:r>
              <a:rPr lang="en-US" sz="2400" dirty="0">
                <a:solidFill>
                  <a:srgbClr val="000000"/>
                </a:solidFill>
                <a:latin typeface="SassoonPrimaryInfant" pitchFamily="2" charset="0"/>
              </a:rPr>
              <a:t>In order to be able to allow pupils to access our playing fields at playtimes could we also ask that children bring an indoor pair of shoes to change into when returning into the building.</a:t>
            </a:r>
          </a:p>
          <a:p>
            <a:endParaRPr lang="en-US" sz="2400" dirty="0">
              <a:solidFill>
                <a:srgbClr val="000000"/>
              </a:solidFill>
              <a:latin typeface="SassoonPrimaryInfant" pitchFamily="2" charset="0"/>
            </a:endParaRPr>
          </a:p>
        </p:txBody>
      </p:sp>
    </p:spTree>
    <p:extLst>
      <p:ext uri="{BB962C8B-B14F-4D97-AF65-F5344CB8AC3E}">
        <p14:creationId xmlns:p14="http://schemas.microsoft.com/office/powerpoint/2010/main" val="1891753674"/>
      </p:ext>
    </p:extLst>
  </p:cSld>
  <p:clrMapOvr>
    <a:masterClrMapping/>
  </p:clrMapOvr>
  <mc:AlternateContent xmlns:mc="http://schemas.openxmlformats.org/markup-compatibility/2006">
    <mc:Choice xmlns:p14="http://schemas.microsoft.com/office/powerpoint/2010/main" Requires="p14">
      <p:transition spd="slow" p14:dur="2000" advTm="27015"/>
    </mc:Choice>
    <mc:Fallback>
      <p:transition spd="slow" advTm="27015"/>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511300" y="1244600"/>
            <a:ext cx="9245600" cy="4031873"/>
          </a:xfrm>
          <a:prstGeom prst="rect">
            <a:avLst/>
          </a:prstGeom>
          <a:noFill/>
        </p:spPr>
        <p:txBody>
          <a:bodyPr wrap="square" rtlCol="0">
            <a:spAutoFit/>
          </a:bodyPr>
          <a:lstStyle/>
          <a:p>
            <a:r>
              <a:rPr lang="en-GB" sz="3200" dirty="0">
                <a:latin typeface="SassoonPrimaryInfant" pitchFamily="2" charset="0"/>
              </a:rPr>
              <a:t>Please ensure children adhere to our uniform policy especially during P.E. days. </a:t>
            </a:r>
          </a:p>
          <a:p>
            <a:r>
              <a:rPr lang="en-GB" sz="3200" dirty="0">
                <a:latin typeface="SassoonPrimaryInfant" pitchFamily="2" charset="0"/>
              </a:rPr>
              <a:t>Plain T-shirt's preferably white, dark bottoms and green jumper.</a:t>
            </a:r>
          </a:p>
          <a:p>
            <a:r>
              <a:rPr lang="en-GB" sz="3200" dirty="0">
                <a:latin typeface="SassoonPrimaryInfant" pitchFamily="2" charset="0"/>
              </a:rPr>
              <a:t>Outdoor learning will take place throughout the week at anytime reflecting a true interdisciplinary learning approach. Please ensure appropriate clothing is always available as we will be out in all weathers. </a:t>
            </a:r>
          </a:p>
        </p:txBody>
      </p:sp>
    </p:spTree>
    <p:extLst>
      <p:ext uri="{BB962C8B-B14F-4D97-AF65-F5344CB8AC3E}">
        <p14:creationId xmlns:p14="http://schemas.microsoft.com/office/powerpoint/2010/main" val="3241918614"/>
      </p:ext>
    </p:extLst>
  </p:cSld>
  <p:clrMapOvr>
    <a:masterClrMapping/>
  </p:clrMapOvr>
  <mc:AlternateContent xmlns:mc="http://schemas.openxmlformats.org/markup-compatibility/2006">
    <mc:Choice xmlns:p14="http://schemas.microsoft.com/office/powerpoint/2010/main" Requires="p14">
      <p:transition spd="slow" p14:dur="2000" advTm="21480"/>
    </mc:Choice>
    <mc:Fallback>
      <p:transition spd="slow" advTm="21480"/>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83009685-3DAE-F9AE-DA35-1A9C77E7CB67}"/>
              </a:ext>
            </a:extLst>
          </p:cNvPr>
          <p:cNvPicPr>
            <a:picLocks noChangeAspect="1"/>
          </p:cNvPicPr>
          <p:nvPr/>
        </p:nvPicPr>
        <p:blipFill>
          <a:blip r:embed="rId2"/>
          <a:stretch>
            <a:fillRect/>
          </a:stretch>
        </p:blipFill>
        <p:spPr>
          <a:xfrm>
            <a:off x="1101795" y="697229"/>
            <a:ext cx="9850685" cy="5541011"/>
          </a:xfrm>
          <a:prstGeom prst="rect">
            <a:avLst/>
          </a:prstGeom>
        </p:spPr>
      </p:pic>
    </p:spTree>
    <p:extLst>
      <p:ext uri="{BB962C8B-B14F-4D97-AF65-F5344CB8AC3E}">
        <p14:creationId xmlns:p14="http://schemas.microsoft.com/office/powerpoint/2010/main" val="980412478"/>
      </p:ext>
    </p:extLst>
  </p:cSld>
  <p:clrMapOvr>
    <a:masterClrMapping/>
  </p:clrMapOvr>
  <mc:AlternateContent xmlns:mc="http://schemas.openxmlformats.org/markup-compatibility/2006">
    <mc:Choice xmlns:p14="http://schemas.microsoft.com/office/powerpoint/2010/main" Requires="p14">
      <p:transition spd="slow" p14:dur="2000" advTm="16247"/>
    </mc:Choice>
    <mc:Fallback>
      <p:transition spd="slow" advTm="16247"/>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4C4CC72-473D-C60B-963B-38FDFB80B6D2}"/>
              </a:ext>
            </a:extLst>
          </p:cNvPr>
          <p:cNvSpPr>
            <a:spLocks noGrp="1"/>
          </p:cNvSpPr>
          <p:nvPr>
            <p:ph type="title"/>
          </p:nvPr>
        </p:nvSpPr>
        <p:spPr>
          <a:xfrm>
            <a:off x="1390936" y="886597"/>
            <a:ext cx="9601196" cy="1303867"/>
          </a:xfrm>
        </p:spPr>
        <p:txBody>
          <a:bodyPr>
            <a:normAutofit fontScale="90000"/>
          </a:bodyPr>
          <a:lstStyle/>
          <a:p>
            <a:br>
              <a:rPr lang="en-GB" dirty="0"/>
            </a:br>
            <a:r>
              <a:rPr lang="en-GB" dirty="0">
                <a:latin typeface="SassoonPrimaryInfant" pitchFamily="2" charset="0"/>
              </a:rPr>
              <a:t>Environmental Changes – Session 2026 27</a:t>
            </a:r>
            <a:br>
              <a:rPr lang="en-GB" dirty="0"/>
            </a:br>
            <a:endParaRPr lang="en-GB" dirty="0"/>
          </a:p>
        </p:txBody>
      </p:sp>
      <p:sp>
        <p:nvSpPr>
          <p:cNvPr id="3" name="Content Placeholder 2">
            <a:extLst>
              <a:ext uri="{FF2B5EF4-FFF2-40B4-BE49-F238E27FC236}">
                <a16:creationId xmlns:a16="http://schemas.microsoft.com/office/drawing/2014/main" id="{752CAAE8-31A0-F813-6508-EBCA1FF05308}"/>
              </a:ext>
            </a:extLst>
          </p:cNvPr>
          <p:cNvSpPr>
            <a:spLocks noGrp="1"/>
          </p:cNvSpPr>
          <p:nvPr>
            <p:ph idx="1"/>
          </p:nvPr>
        </p:nvSpPr>
        <p:spPr/>
        <p:txBody>
          <a:bodyPr/>
          <a:lstStyle/>
          <a:p>
            <a:r>
              <a:rPr lang="en-GB" dirty="0">
                <a:latin typeface="SassoonPrimaryInfant" pitchFamily="2" charset="0"/>
              </a:rPr>
              <a:t>Our class in located in the old senior area, the area now holds P5-P7 pupils. We will be using this area as an expansion of our classrooms and will be used for work , play and skill-based learning. The area also includes a calm/quiet space and a small library. </a:t>
            </a:r>
          </a:p>
          <a:p>
            <a:r>
              <a:rPr lang="en-GB" dirty="0">
                <a:latin typeface="SassoonPrimaryInfant" pitchFamily="2" charset="0"/>
              </a:rPr>
              <a:t>In the afternoon, the space will be used for meta-skills/inquiry-based learning and will have themed stations for the children to explore. Each class within the area is timetables for 1 afternoon per week. </a:t>
            </a:r>
          </a:p>
          <a:p>
            <a:r>
              <a:rPr lang="en-GB" dirty="0">
                <a:latin typeface="SassoonPrimaryInfant" pitchFamily="2" charset="0"/>
              </a:rPr>
              <a:t>We will be seeking pupil ideas to name the 3 learning spaces.</a:t>
            </a:r>
          </a:p>
        </p:txBody>
      </p:sp>
    </p:spTree>
    <p:extLst>
      <p:ext uri="{BB962C8B-B14F-4D97-AF65-F5344CB8AC3E}">
        <p14:creationId xmlns:p14="http://schemas.microsoft.com/office/powerpoint/2010/main" val="3307399338"/>
      </p:ext>
    </p:extLst>
  </p:cSld>
  <p:clrMapOvr>
    <a:masterClrMapping/>
  </p:clrMapOvr>
  <mc:AlternateContent xmlns:mc="http://schemas.openxmlformats.org/markup-compatibility/2006">
    <mc:Choice xmlns:p14="http://schemas.microsoft.com/office/powerpoint/2010/main" Requires="p14">
      <p:transition spd="slow" p14:dur="2000" advTm="27344"/>
    </mc:Choice>
    <mc:Fallback>
      <p:transition spd="slow" advTm="27344"/>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6635731-6945-19E2-B4BD-E4309C8AA5E4}"/>
              </a:ext>
            </a:extLst>
          </p:cNvPr>
          <p:cNvSpPr>
            <a:spLocks noGrp="1"/>
          </p:cNvSpPr>
          <p:nvPr>
            <p:ph type="title"/>
          </p:nvPr>
        </p:nvSpPr>
        <p:spPr/>
        <p:txBody>
          <a:bodyPr>
            <a:normAutofit fontScale="90000"/>
          </a:bodyPr>
          <a:lstStyle/>
          <a:p>
            <a:br>
              <a:rPr lang="en-GB" dirty="0"/>
            </a:br>
            <a:r>
              <a:rPr lang="en-GB" dirty="0">
                <a:latin typeface="SassoonPrimaryInfant" pitchFamily="2" charset="0"/>
              </a:rPr>
              <a:t>Community Hub – Breakfast Club</a:t>
            </a:r>
            <a:br>
              <a:rPr lang="en-GB" dirty="0"/>
            </a:br>
            <a:endParaRPr lang="en-GB" dirty="0"/>
          </a:p>
        </p:txBody>
      </p:sp>
      <p:sp>
        <p:nvSpPr>
          <p:cNvPr id="3" name="Content Placeholder 2">
            <a:extLst>
              <a:ext uri="{FF2B5EF4-FFF2-40B4-BE49-F238E27FC236}">
                <a16:creationId xmlns:a16="http://schemas.microsoft.com/office/drawing/2014/main" id="{F7B0E0EA-0B2A-B4A8-7C7D-3EA37654CDC4}"/>
              </a:ext>
            </a:extLst>
          </p:cNvPr>
          <p:cNvSpPr>
            <a:spLocks noGrp="1"/>
          </p:cNvSpPr>
          <p:nvPr>
            <p:ph idx="1"/>
          </p:nvPr>
        </p:nvSpPr>
        <p:spPr>
          <a:xfrm>
            <a:off x="1024216" y="4034117"/>
            <a:ext cx="10143563" cy="1983767"/>
          </a:xfrm>
        </p:spPr>
        <p:txBody>
          <a:bodyPr>
            <a:normAutofit fontScale="92500" lnSpcReduction="10000"/>
          </a:bodyPr>
          <a:lstStyle/>
          <a:p>
            <a:r>
              <a:rPr lang="en-GB" sz="1800" dirty="0">
                <a:latin typeface="SassoonPrimaryInfant" pitchFamily="2" charset="0"/>
              </a:rPr>
              <a:t>We are delighted to be partnering with the  ‘Magic Breakfast’ to ensure every primary school student starts the day with a breakfast, boosting concentration, energy, and readiness to learn. This initiative creates a supportive foundation that improves overall attendance and helps all children reach their full academic potential. We welcome any child to access the bagel station for a grab and go breakfast snack on route to their class in the morning. In addition, cereals will be available as well as fruit baskets in every class – available to all. </a:t>
            </a:r>
          </a:p>
          <a:p>
            <a:r>
              <a:rPr lang="en-GB" sz="1800" dirty="0">
                <a:latin typeface="SassoonPrimaryInfant" pitchFamily="2" charset="0"/>
              </a:rPr>
              <a:t>We are almost ready to launch our Breakfast Club so look out for more information via email soon. </a:t>
            </a:r>
          </a:p>
        </p:txBody>
      </p:sp>
      <p:pic>
        <p:nvPicPr>
          <p:cNvPr id="5" name="Picture 4">
            <a:extLst>
              <a:ext uri="{FF2B5EF4-FFF2-40B4-BE49-F238E27FC236}">
                <a16:creationId xmlns:a16="http://schemas.microsoft.com/office/drawing/2014/main" id="{BFFAB1EE-086D-E650-B93C-2BC96598EA0F}"/>
              </a:ext>
            </a:extLst>
          </p:cNvPr>
          <p:cNvPicPr>
            <a:picLocks noChangeAspect="1"/>
          </p:cNvPicPr>
          <p:nvPr/>
        </p:nvPicPr>
        <p:blipFill>
          <a:blip r:embed="rId2"/>
          <a:stretch>
            <a:fillRect/>
          </a:stretch>
        </p:blipFill>
        <p:spPr>
          <a:xfrm>
            <a:off x="3351834" y="2008019"/>
            <a:ext cx="5488329" cy="1817790"/>
          </a:xfrm>
          <a:prstGeom prst="rect">
            <a:avLst/>
          </a:prstGeom>
        </p:spPr>
      </p:pic>
    </p:spTree>
    <p:extLst>
      <p:ext uri="{BB962C8B-B14F-4D97-AF65-F5344CB8AC3E}">
        <p14:creationId xmlns:p14="http://schemas.microsoft.com/office/powerpoint/2010/main" val="1196898514"/>
      </p:ext>
    </p:extLst>
  </p:cSld>
  <p:clrMapOvr>
    <a:masterClrMapping/>
  </p:clrMapOvr>
  <mc:AlternateContent xmlns:mc="http://schemas.openxmlformats.org/markup-compatibility/2006">
    <mc:Choice xmlns:p14="http://schemas.microsoft.com/office/powerpoint/2010/main" Requires="p14">
      <p:transition spd="slow" p14:dur="2000" advTm="31230"/>
    </mc:Choice>
    <mc:Fallback>
      <p:transition spd="slow" advTm="31230"/>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descr="The Spirit with Sevenfold Gifts | The seven gifts of the ..."/>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171575" y="838200"/>
            <a:ext cx="9753600" cy="507841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791961167"/>
      </p:ext>
    </p:extLst>
  </p:cSld>
  <p:clrMapOvr>
    <a:masterClrMapping/>
  </p:clrMapOvr>
  <mc:AlternateContent xmlns:mc="http://schemas.openxmlformats.org/markup-compatibility/2006">
    <mc:Choice xmlns:p14="http://schemas.microsoft.com/office/powerpoint/2010/main" Requires="p14">
      <p:transition spd="slow" p14:dur="2000" advTm="6152"/>
    </mc:Choice>
    <mc:Fallback>
      <p:transition spd="slow" advTm="6152"/>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2669169" y="859950"/>
            <a:ext cx="6853662" cy="5509200"/>
          </a:xfrm>
          <a:prstGeom prst="rect">
            <a:avLst/>
          </a:prstGeom>
        </p:spPr>
        <p:txBody>
          <a:bodyPr wrap="square">
            <a:spAutoFit/>
          </a:bodyPr>
          <a:lstStyle/>
          <a:p>
            <a:r>
              <a:rPr lang="en-GB" sz="3600" b="1" dirty="0">
                <a:solidFill>
                  <a:srgbClr val="595607"/>
                </a:solidFill>
                <a:latin typeface="SassoonPrimaryInfant" pitchFamily="2" charset="0"/>
              </a:rPr>
              <a:t>Sacramental Preparation/GLP</a:t>
            </a:r>
          </a:p>
          <a:p>
            <a:r>
              <a:rPr lang="en-US" sz="2800" dirty="0">
                <a:latin typeface="SassoonPrimaryInfant" pitchFamily="2" charset="0"/>
              </a:rPr>
              <a:t>P7 Sacramental preparation for </a:t>
            </a:r>
            <a:r>
              <a:rPr lang="en-US" sz="2800" b="1" dirty="0">
                <a:latin typeface="SassoonPrimaryInfant" pitchFamily="2" charset="0"/>
              </a:rPr>
              <a:t>Sacrament of Confirmation</a:t>
            </a:r>
            <a:r>
              <a:rPr lang="en-US" sz="2800" dirty="0">
                <a:latin typeface="SassoonPrimaryInfant" pitchFamily="2" charset="0"/>
              </a:rPr>
              <a:t> will begin in the New Year.</a:t>
            </a:r>
          </a:p>
          <a:p>
            <a:r>
              <a:rPr lang="en-US" sz="2800" dirty="0">
                <a:latin typeface="SassoonPrimaryInfant" pitchFamily="2" charset="0"/>
              </a:rPr>
              <a:t>Preparation for this sacrament will involve input and support through discussion and home learning activities, these will be shared as we begin our Sacramental journey in class.</a:t>
            </a:r>
          </a:p>
          <a:p>
            <a:endParaRPr lang="en-US" sz="2800" dirty="0">
              <a:latin typeface="SassoonPrimaryInfant" pitchFamily="2" charset="0"/>
            </a:endParaRPr>
          </a:p>
          <a:p>
            <a:r>
              <a:rPr lang="en-US" sz="2800" dirty="0">
                <a:latin typeface="SassoonPrimaryInfant" pitchFamily="2" charset="0"/>
              </a:rPr>
              <a:t>The children will also be receiving input in June 2027 following the Gods Loving plan program. </a:t>
            </a:r>
          </a:p>
          <a:p>
            <a:endParaRPr lang="en-GB" sz="3600" dirty="0"/>
          </a:p>
        </p:txBody>
      </p:sp>
    </p:spTree>
    <p:extLst>
      <p:ext uri="{BB962C8B-B14F-4D97-AF65-F5344CB8AC3E}">
        <p14:creationId xmlns:p14="http://schemas.microsoft.com/office/powerpoint/2010/main" val="2622717467"/>
      </p:ext>
    </p:extLst>
  </p:cSld>
  <p:clrMapOvr>
    <a:masterClrMapping/>
  </p:clrMapOvr>
  <mc:AlternateContent xmlns:mc="http://schemas.openxmlformats.org/markup-compatibility/2006">
    <mc:Choice xmlns:p14="http://schemas.microsoft.com/office/powerpoint/2010/main" Requires="p14">
      <p:transition spd="slow" p14:dur="2000" advTm="20759"/>
    </mc:Choice>
    <mc:Fallback>
      <p:transition spd="slow" advTm="20759"/>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3071069" y="2648366"/>
            <a:ext cx="6851363" cy="1107996"/>
          </a:xfrm>
          <a:prstGeom prst="rect">
            <a:avLst/>
          </a:prstGeom>
        </p:spPr>
        <p:txBody>
          <a:bodyPr wrap="none">
            <a:spAutoFit/>
          </a:bodyPr>
          <a:lstStyle/>
          <a:p>
            <a:r>
              <a:rPr lang="en-GB" sz="6600" b="1" dirty="0">
                <a:solidFill>
                  <a:srgbClr val="595607"/>
                </a:solidFill>
                <a:latin typeface="ModernMT-Bold"/>
              </a:rPr>
              <a:t>Primary 7/6 Events</a:t>
            </a:r>
            <a:endParaRPr lang="en-GB" sz="6600" dirty="0"/>
          </a:p>
        </p:txBody>
      </p:sp>
    </p:spTree>
    <p:extLst>
      <p:ext uri="{BB962C8B-B14F-4D97-AF65-F5344CB8AC3E}">
        <p14:creationId xmlns:p14="http://schemas.microsoft.com/office/powerpoint/2010/main" val="1591795709"/>
      </p:ext>
    </p:extLst>
  </p:cSld>
  <p:clrMapOvr>
    <a:masterClrMapping/>
  </p:clrMapOvr>
  <mc:AlternateContent xmlns:mc="http://schemas.openxmlformats.org/markup-compatibility/2006">
    <mc:Choice xmlns:p14="http://schemas.microsoft.com/office/powerpoint/2010/main" Requires="p14">
      <p:transition spd="slow" p14:dur="2000" advTm="6712"/>
    </mc:Choice>
    <mc:Fallback>
      <p:transition spd="slow" advTm="6712"/>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066801" y="974183"/>
            <a:ext cx="4437529" cy="5201424"/>
          </a:xfrm>
          <a:prstGeom prst="rect">
            <a:avLst/>
          </a:prstGeom>
        </p:spPr>
        <p:txBody>
          <a:bodyPr wrap="square">
            <a:spAutoFit/>
          </a:bodyPr>
          <a:lstStyle/>
          <a:p>
            <a:r>
              <a:rPr lang="en-GB" sz="3200" b="1" dirty="0">
                <a:solidFill>
                  <a:srgbClr val="595607"/>
                </a:solidFill>
                <a:latin typeface="SassoonPrimaryInfant" pitchFamily="2" charset="0"/>
              </a:rPr>
              <a:t>P7</a:t>
            </a:r>
          </a:p>
          <a:p>
            <a:r>
              <a:rPr lang="en-GB" sz="3200" dirty="0">
                <a:solidFill>
                  <a:srgbClr val="595607"/>
                </a:solidFill>
                <a:latin typeface="SassoonPrimaryInfant" pitchFamily="2" charset="0"/>
              </a:rPr>
              <a:t>Visit to St Modan’s     </a:t>
            </a:r>
            <a:r>
              <a:rPr lang="en-GB" sz="2000" i="1" dirty="0">
                <a:solidFill>
                  <a:srgbClr val="595607"/>
                </a:solidFill>
                <a:latin typeface="SassoonPrimaryInfant" pitchFamily="2" charset="0"/>
              </a:rPr>
              <a:t>(5/11, 12/11, 19/11)</a:t>
            </a:r>
          </a:p>
          <a:p>
            <a:r>
              <a:rPr lang="en-GB" sz="3200" dirty="0">
                <a:solidFill>
                  <a:srgbClr val="595607"/>
                </a:solidFill>
                <a:latin typeface="SassoonPrimaryInfant" pitchFamily="2" charset="0"/>
              </a:rPr>
              <a:t>Confirmation </a:t>
            </a:r>
            <a:r>
              <a:rPr lang="en-GB" sz="2400" i="1" dirty="0">
                <a:solidFill>
                  <a:srgbClr val="595607"/>
                </a:solidFill>
                <a:latin typeface="SassoonPrimaryInfant" pitchFamily="2" charset="0"/>
              </a:rPr>
              <a:t>3</a:t>
            </a:r>
            <a:r>
              <a:rPr lang="en-GB" sz="2400" i="1" baseline="30000" dirty="0">
                <a:solidFill>
                  <a:srgbClr val="595607"/>
                </a:solidFill>
                <a:latin typeface="SassoonPrimaryInfant" pitchFamily="2" charset="0"/>
              </a:rPr>
              <a:t>rd</a:t>
            </a:r>
            <a:r>
              <a:rPr lang="en-GB" sz="2400" i="1" dirty="0">
                <a:solidFill>
                  <a:srgbClr val="595607"/>
                </a:solidFill>
                <a:latin typeface="SassoonPrimaryInfant" pitchFamily="2" charset="0"/>
              </a:rPr>
              <a:t> June</a:t>
            </a:r>
          </a:p>
          <a:p>
            <a:r>
              <a:rPr lang="en-GB" sz="3200" dirty="0">
                <a:solidFill>
                  <a:srgbClr val="595607"/>
                </a:solidFill>
                <a:latin typeface="SassoonPrimaryInfant" pitchFamily="2" charset="0"/>
              </a:rPr>
              <a:t>Residential </a:t>
            </a:r>
            <a:r>
              <a:rPr lang="en-GB" sz="2400" i="1" dirty="0">
                <a:solidFill>
                  <a:srgbClr val="595607"/>
                </a:solidFill>
                <a:latin typeface="SassoonPrimaryInfant" pitchFamily="2" charset="0"/>
              </a:rPr>
              <a:t>4</a:t>
            </a:r>
            <a:r>
              <a:rPr lang="en-GB" sz="2400" i="1" baseline="30000" dirty="0">
                <a:solidFill>
                  <a:srgbClr val="595607"/>
                </a:solidFill>
                <a:latin typeface="SassoonPrimaryInfant" pitchFamily="2" charset="0"/>
              </a:rPr>
              <a:t>th</a:t>
            </a:r>
            <a:r>
              <a:rPr lang="en-GB" sz="2400" i="1" dirty="0">
                <a:solidFill>
                  <a:srgbClr val="595607"/>
                </a:solidFill>
                <a:latin typeface="SassoonPrimaryInfant" pitchFamily="2" charset="0"/>
              </a:rPr>
              <a:t> May</a:t>
            </a:r>
          </a:p>
          <a:p>
            <a:r>
              <a:rPr lang="en-GB" sz="3200" dirty="0">
                <a:solidFill>
                  <a:srgbClr val="595607"/>
                </a:solidFill>
                <a:latin typeface="SassoonPrimaryInfant" pitchFamily="2" charset="0"/>
              </a:rPr>
              <a:t>Prom</a:t>
            </a:r>
          </a:p>
          <a:p>
            <a:r>
              <a:rPr lang="en-GB" sz="3200" dirty="0" err="1">
                <a:solidFill>
                  <a:srgbClr val="595607"/>
                </a:solidFill>
                <a:latin typeface="SassoonPrimaryInfant" pitchFamily="2" charset="0"/>
              </a:rPr>
              <a:t>Bikeability</a:t>
            </a:r>
            <a:endParaRPr lang="en-GB" sz="3200" dirty="0">
              <a:solidFill>
                <a:srgbClr val="595607"/>
              </a:solidFill>
              <a:latin typeface="SassoonPrimaryInfant" pitchFamily="2" charset="0"/>
            </a:endParaRPr>
          </a:p>
          <a:p>
            <a:r>
              <a:rPr lang="en-GB" sz="3200" dirty="0">
                <a:solidFill>
                  <a:srgbClr val="595607"/>
                </a:solidFill>
                <a:latin typeface="SassoonPrimaryInfant" pitchFamily="2" charset="0"/>
              </a:rPr>
              <a:t>Leaver’s Mass and Lunch</a:t>
            </a:r>
          </a:p>
          <a:p>
            <a:r>
              <a:rPr lang="en-GB" sz="3200" dirty="0">
                <a:solidFill>
                  <a:srgbClr val="595607"/>
                </a:solidFill>
                <a:latin typeface="SassoonPrimaryInfant" pitchFamily="2" charset="0"/>
              </a:rPr>
              <a:t>Award ceremony </a:t>
            </a:r>
          </a:p>
          <a:p>
            <a:r>
              <a:rPr lang="en-GB" sz="3200" dirty="0">
                <a:solidFill>
                  <a:srgbClr val="595607"/>
                </a:solidFill>
                <a:latin typeface="SassoonPrimaryInfant" pitchFamily="2" charset="0"/>
              </a:rPr>
              <a:t>Transition to St Modan’s </a:t>
            </a:r>
            <a:r>
              <a:rPr lang="en-GB" sz="2000" i="1" dirty="0">
                <a:solidFill>
                  <a:srgbClr val="595607"/>
                </a:solidFill>
                <a:latin typeface="SassoonPrimaryInfant" pitchFamily="2" charset="0"/>
              </a:rPr>
              <a:t>(24</a:t>
            </a:r>
            <a:r>
              <a:rPr lang="en-GB" sz="2000" i="1" baseline="30000" dirty="0">
                <a:solidFill>
                  <a:srgbClr val="595607"/>
                </a:solidFill>
                <a:latin typeface="SassoonPrimaryInfant" pitchFamily="2" charset="0"/>
              </a:rPr>
              <a:t>th</a:t>
            </a:r>
            <a:r>
              <a:rPr lang="en-GB" sz="2000" i="1" dirty="0">
                <a:solidFill>
                  <a:srgbClr val="595607"/>
                </a:solidFill>
                <a:latin typeface="SassoonPrimaryInfant" pitchFamily="2" charset="0"/>
              </a:rPr>
              <a:t> &amp; 25</a:t>
            </a:r>
            <a:r>
              <a:rPr lang="en-GB" sz="2000" i="1" baseline="30000" dirty="0">
                <a:solidFill>
                  <a:srgbClr val="595607"/>
                </a:solidFill>
                <a:latin typeface="SassoonPrimaryInfant" pitchFamily="2" charset="0"/>
              </a:rPr>
              <a:t>th</a:t>
            </a:r>
            <a:r>
              <a:rPr lang="en-GB" sz="2000" i="1" dirty="0">
                <a:solidFill>
                  <a:srgbClr val="595607"/>
                </a:solidFill>
                <a:latin typeface="SassoonPrimaryInfant" pitchFamily="2" charset="0"/>
              </a:rPr>
              <a:t> May)</a:t>
            </a:r>
            <a:endParaRPr lang="en-GB" sz="3200" i="1" dirty="0">
              <a:solidFill>
                <a:srgbClr val="595607"/>
              </a:solidFill>
              <a:latin typeface="SassoonPrimaryInfant" pitchFamily="2" charset="0"/>
            </a:endParaRPr>
          </a:p>
        </p:txBody>
      </p:sp>
      <p:sp>
        <p:nvSpPr>
          <p:cNvPr id="4" name="Rectangle 3">
            <a:extLst>
              <a:ext uri="{FF2B5EF4-FFF2-40B4-BE49-F238E27FC236}">
                <a16:creationId xmlns:a16="http://schemas.microsoft.com/office/drawing/2014/main" id="{4AEC848E-0BC7-B3E7-DFE1-C3BD09253C25}"/>
              </a:ext>
            </a:extLst>
          </p:cNvPr>
          <p:cNvSpPr/>
          <p:nvPr/>
        </p:nvSpPr>
        <p:spPr>
          <a:xfrm>
            <a:off x="6687671" y="1058067"/>
            <a:ext cx="4338917" cy="2739211"/>
          </a:xfrm>
          <a:prstGeom prst="rect">
            <a:avLst/>
          </a:prstGeom>
        </p:spPr>
        <p:txBody>
          <a:bodyPr wrap="square">
            <a:spAutoFit/>
          </a:bodyPr>
          <a:lstStyle/>
          <a:p>
            <a:r>
              <a:rPr lang="en-GB" sz="3600" b="1" dirty="0">
                <a:solidFill>
                  <a:srgbClr val="595607"/>
                </a:solidFill>
                <a:latin typeface="SassoonPrimaryInfant" pitchFamily="2" charset="0"/>
              </a:rPr>
              <a:t>P6</a:t>
            </a:r>
          </a:p>
          <a:p>
            <a:r>
              <a:rPr lang="en-GB" sz="3600" dirty="0">
                <a:solidFill>
                  <a:srgbClr val="595607"/>
                </a:solidFill>
                <a:latin typeface="SassoonPrimaryInfant" pitchFamily="2" charset="0"/>
              </a:rPr>
              <a:t>Visit to St Modan’s </a:t>
            </a:r>
            <a:r>
              <a:rPr lang="en-GB" sz="2400" i="1" dirty="0">
                <a:solidFill>
                  <a:srgbClr val="595607"/>
                </a:solidFill>
                <a:latin typeface="SassoonPrimaryInfant" pitchFamily="2" charset="0"/>
              </a:rPr>
              <a:t>(5/11, 12/11, 19/11</a:t>
            </a:r>
            <a:r>
              <a:rPr lang="en-GB" sz="2800" i="1" dirty="0">
                <a:solidFill>
                  <a:srgbClr val="595607"/>
                </a:solidFill>
                <a:latin typeface="SassoonPrimaryInfant" pitchFamily="2" charset="0"/>
              </a:rPr>
              <a:t>)</a:t>
            </a:r>
          </a:p>
          <a:p>
            <a:r>
              <a:rPr lang="en-GB" sz="3600" dirty="0">
                <a:solidFill>
                  <a:srgbClr val="595607"/>
                </a:solidFill>
                <a:latin typeface="SassoonPrimaryInfant" pitchFamily="2" charset="0"/>
              </a:rPr>
              <a:t>iPad allocation</a:t>
            </a:r>
          </a:p>
          <a:p>
            <a:r>
              <a:rPr lang="en-GB" sz="3600" dirty="0">
                <a:solidFill>
                  <a:srgbClr val="595607"/>
                </a:solidFill>
                <a:latin typeface="SassoonPrimaryInfant" pitchFamily="2" charset="0"/>
              </a:rPr>
              <a:t>Athletics*</a:t>
            </a:r>
          </a:p>
        </p:txBody>
      </p:sp>
    </p:spTree>
    <p:extLst>
      <p:ext uri="{BB962C8B-B14F-4D97-AF65-F5344CB8AC3E}">
        <p14:creationId xmlns:p14="http://schemas.microsoft.com/office/powerpoint/2010/main" val="2392756406"/>
      </p:ext>
    </p:extLst>
  </p:cSld>
  <p:clrMapOvr>
    <a:masterClrMapping/>
  </p:clrMapOvr>
  <mc:AlternateContent xmlns:mc="http://schemas.openxmlformats.org/markup-compatibility/2006">
    <mc:Choice xmlns:p14="http://schemas.microsoft.com/office/powerpoint/2010/main" Requires="p14">
      <p:transition spd="slow" p14:dur="2000" advTm="30360"/>
    </mc:Choice>
    <mc:Fallback>
      <p:transition spd="slow" advTm="30360"/>
    </mc:Fallback>
  </mc:AlternateContent>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9A4C1345-1830-1130-0C0F-22AD8D43169D}"/>
              </a:ext>
            </a:extLst>
          </p:cNvPr>
          <p:cNvSpPr txBox="1"/>
          <p:nvPr/>
        </p:nvSpPr>
        <p:spPr>
          <a:xfrm>
            <a:off x="5481516" y="1551907"/>
            <a:ext cx="5437495" cy="3600986"/>
          </a:xfrm>
          <a:prstGeom prst="rect">
            <a:avLst/>
          </a:prstGeom>
          <a:noFill/>
        </p:spPr>
        <p:txBody>
          <a:bodyPr wrap="square">
            <a:spAutoFit/>
          </a:bodyPr>
          <a:lstStyle/>
          <a:p>
            <a:r>
              <a:rPr lang="en-GB" sz="2400" b="1" dirty="0">
                <a:latin typeface="SassoonPrimaryInfant" pitchFamily="2" charset="0"/>
              </a:rPr>
              <a:t>Silver Reading Schools Accreditation Awarded June 2026</a:t>
            </a:r>
          </a:p>
          <a:p>
            <a:endParaRPr lang="en-GB" sz="2000" dirty="0">
              <a:latin typeface="SassoonPrimaryInfant" pitchFamily="2" charset="0"/>
            </a:endParaRPr>
          </a:p>
          <a:p>
            <a:r>
              <a:rPr lang="en-GB" sz="2000" dirty="0">
                <a:latin typeface="SassoonPrimaryInfant" pitchFamily="2" charset="0"/>
              </a:rPr>
              <a:t>We have been on our Reading Schools journey in recent years and were delighted to receive this accreditation in recognition for the hard work that has gone in to building and sustaining a reading culture across our whole school community.</a:t>
            </a:r>
          </a:p>
          <a:p>
            <a:r>
              <a:rPr lang="en-GB" sz="2000" dirty="0">
                <a:latin typeface="SassoonPrimaryInfant" pitchFamily="2" charset="0"/>
              </a:rPr>
              <a:t>Next steps will be to continue this journey as we aim for our Gold Reading Schools Accreditation.</a:t>
            </a:r>
          </a:p>
          <a:p>
            <a:r>
              <a:rPr lang="en-GB" sz="2000" dirty="0">
                <a:latin typeface="SassoonPrimaryInfant" pitchFamily="2" charset="0"/>
              </a:rPr>
              <a:t>Thank you for your continued support!</a:t>
            </a:r>
          </a:p>
        </p:txBody>
      </p:sp>
      <p:pic>
        <p:nvPicPr>
          <p:cNvPr id="5" name="Picture 4">
            <a:extLst>
              <a:ext uri="{FF2B5EF4-FFF2-40B4-BE49-F238E27FC236}">
                <a16:creationId xmlns:a16="http://schemas.microsoft.com/office/drawing/2014/main" id="{BA20D7FA-F1E9-6630-2ED4-19836C4F3677}"/>
              </a:ext>
            </a:extLst>
          </p:cNvPr>
          <p:cNvPicPr>
            <a:picLocks noChangeAspect="1"/>
          </p:cNvPicPr>
          <p:nvPr/>
        </p:nvPicPr>
        <p:blipFill>
          <a:blip r:embed="rId2"/>
          <a:stretch>
            <a:fillRect/>
          </a:stretch>
        </p:blipFill>
        <p:spPr>
          <a:xfrm>
            <a:off x="1753001" y="1035765"/>
            <a:ext cx="3145809" cy="4517528"/>
          </a:xfrm>
          <a:prstGeom prst="rect">
            <a:avLst/>
          </a:prstGeom>
        </p:spPr>
      </p:pic>
    </p:spTree>
    <p:extLst>
      <p:ext uri="{BB962C8B-B14F-4D97-AF65-F5344CB8AC3E}">
        <p14:creationId xmlns:p14="http://schemas.microsoft.com/office/powerpoint/2010/main" val="862195219"/>
      </p:ext>
    </p:extLst>
  </p:cSld>
  <p:clrMapOvr>
    <a:masterClrMapping/>
  </p:clrMapOvr>
  <mc:AlternateContent xmlns:mc="http://schemas.openxmlformats.org/markup-compatibility/2006">
    <mc:Choice xmlns:p14="http://schemas.microsoft.com/office/powerpoint/2010/main" Requires="p14">
      <p:transition spd="slow" p14:dur="2000" advTm="19599"/>
    </mc:Choice>
    <mc:Fallback>
      <p:transition spd="slow" advTm="19599"/>
    </mc:Fallback>
  </mc:AlternateContent>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532B0407-E879-5CF3-1D03-48F449CC2F38}"/>
              </a:ext>
            </a:extLst>
          </p:cNvPr>
          <p:cNvSpPr txBox="1"/>
          <p:nvPr/>
        </p:nvSpPr>
        <p:spPr>
          <a:xfrm>
            <a:off x="1349774" y="899279"/>
            <a:ext cx="9492451" cy="4154984"/>
          </a:xfrm>
          <a:prstGeom prst="rect">
            <a:avLst/>
          </a:prstGeom>
          <a:noFill/>
        </p:spPr>
        <p:txBody>
          <a:bodyPr wrap="square">
            <a:spAutoFit/>
          </a:bodyPr>
          <a:lstStyle/>
          <a:p>
            <a:r>
              <a:rPr lang="en-GB" sz="2400" b="1" dirty="0">
                <a:latin typeface="SassoonPrimaryInfant" pitchFamily="2" charset="0"/>
              </a:rPr>
              <a:t>Reading Eggs Programme</a:t>
            </a:r>
          </a:p>
          <a:p>
            <a:endParaRPr lang="en-GB" sz="2000" dirty="0">
              <a:latin typeface="SassoonPrimaryInfant" pitchFamily="2" charset="0"/>
            </a:endParaRPr>
          </a:p>
          <a:p>
            <a:r>
              <a:rPr lang="en-GB" sz="2000" dirty="0">
                <a:latin typeface="SassoonPrimaryInfant" pitchFamily="2" charset="0"/>
              </a:rPr>
              <a:t>We have access to the Digital Reading Eggs Programme within our Primary 2, 3, 4 and Primary 6 and 7 stages for class and home use.</a:t>
            </a:r>
          </a:p>
          <a:p>
            <a:r>
              <a:rPr lang="en-GB" sz="2000" dirty="0">
                <a:latin typeface="SassoonPrimaryInfant" pitchFamily="2" charset="0"/>
              </a:rPr>
              <a:t>This is a progressive programme that supports and challenges pupils at their own level.</a:t>
            </a:r>
          </a:p>
          <a:p>
            <a:r>
              <a:rPr lang="en-GB" sz="2000" dirty="0">
                <a:latin typeface="SassoonPrimaryInfant" pitchFamily="2" charset="0"/>
              </a:rPr>
              <a:t> </a:t>
            </a:r>
          </a:p>
          <a:p>
            <a:r>
              <a:rPr lang="en-GB" sz="2000" dirty="0">
                <a:latin typeface="SassoonPrimaryInfant" pitchFamily="2" charset="0"/>
              </a:rPr>
              <a:t>It has a focus on Reading’s five pillars of literacy:</a:t>
            </a:r>
          </a:p>
          <a:p>
            <a:r>
              <a:rPr lang="en-GB" sz="2000" dirty="0">
                <a:latin typeface="SassoonPrimaryInfant" pitchFamily="2" charset="0"/>
              </a:rPr>
              <a:t>phonemic awareness</a:t>
            </a:r>
          </a:p>
          <a:p>
            <a:r>
              <a:rPr lang="en-GB" sz="2000" dirty="0">
                <a:latin typeface="SassoonPrimaryInfant" pitchFamily="2" charset="0"/>
              </a:rPr>
              <a:t>phonics</a:t>
            </a:r>
          </a:p>
          <a:p>
            <a:r>
              <a:rPr lang="en-GB" sz="2000" dirty="0">
                <a:latin typeface="SassoonPrimaryInfant" pitchFamily="2" charset="0"/>
              </a:rPr>
              <a:t>vocabulary</a:t>
            </a:r>
          </a:p>
          <a:p>
            <a:r>
              <a:rPr lang="en-GB" sz="2000" dirty="0">
                <a:latin typeface="SassoonPrimaryInfant" pitchFamily="2" charset="0"/>
              </a:rPr>
              <a:t>fluency </a:t>
            </a:r>
          </a:p>
          <a:p>
            <a:r>
              <a:rPr lang="en-GB" sz="2000" dirty="0">
                <a:latin typeface="SassoonPrimaryInfant" pitchFamily="2" charset="0"/>
              </a:rPr>
              <a:t>Comprehension</a:t>
            </a:r>
          </a:p>
          <a:p>
            <a:endParaRPr lang="en-GB" sz="2000" dirty="0">
              <a:latin typeface="SassoonPrimaryInfant" pitchFamily="2" charset="0"/>
            </a:endParaRPr>
          </a:p>
        </p:txBody>
      </p:sp>
      <p:sp>
        <p:nvSpPr>
          <p:cNvPr id="7" name="TextBox 6">
            <a:extLst>
              <a:ext uri="{FF2B5EF4-FFF2-40B4-BE49-F238E27FC236}">
                <a16:creationId xmlns:a16="http://schemas.microsoft.com/office/drawing/2014/main" id="{6ED51107-B5D6-E5B3-5189-B3FCE5EDC405}"/>
              </a:ext>
            </a:extLst>
          </p:cNvPr>
          <p:cNvSpPr txBox="1"/>
          <p:nvPr/>
        </p:nvSpPr>
        <p:spPr>
          <a:xfrm>
            <a:off x="8668871" y="4272735"/>
            <a:ext cx="3397623" cy="1754326"/>
          </a:xfrm>
          <a:prstGeom prst="rect">
            <a:avLst/>
          </a:prstGeom>
          <a:noFill/>
        </p:spPr>
        <p:txBody>
          <a:bodyPr wrap="square">
            <a:spAutoFit/>
          </a:bodyPr>
          <a:lstStyle/>
          <a:p>
            <a:r>
              <a:rPr lang="en-GB" dirty="0">
                <a:latin typeface="SassoonPrimaryInfant" pitchFamily="2" charset="0"/>
              </a:rPr>
              <a:t>Reading Eggs Programme:</a:t>
            </a:r>
          </a:p>
          <a:p>
            <a:r>
              <a:rPr lang="en-GB" dirty="0">
                <a:latin typeface="SassoonPrimaryInfant" pitchFamily="2" charset="0"/>
              </a:rPr>
              <a:t>Fast Phonics</a:t>
            </a:r>
          </a:p>
          <a:p>
            <a:endParaRPr lang="en-GB" dirty="0">
              <a:latin typeface="SassoonPrimaryInfant" pitchFamily="2" charset="0"/>
            </a:endParaRPr>
          </a:p>
          <a:p>
            <a:r>
              <a:rPr lang="en-GB" dirty="0">
                <a:latin typeface="SassoonPrimaryInfant" pitchFamily="2" charset="0"/>
              </a:rPr>
              <a:t>Reading Eggs  </a:t>
            </a:r>
          </a:p>
          <a:p>
            <a:endParaRPr lang="en-GB" dirty="0">
              <a:latin typeface="SassoonPrimaryInfant" pitchFamily="2" charset="0"/>
            </a:endParaRPr>
          </a:p>
          <a:p>
            <a:r>
              <a:rPr lang="en-GB" dirty="0">
                <a:latin typeface="SassoonPrimaryInfant" pitchFamily="2" charset="0"/>
              </a:rPr>
              <a:t>Reading </a:t>
            </a:r>
            <a:r>
              <a:rPr lang="en-GB" dirty="0" err="1">
                <a:latin typeface="SassoonPrimaryInfant" pitchFamily="2" charset="0"/>
              </a:rPr>
              <a:t>Eggspress</a:t>
            </a:r>
            <a:r>
              <a:rPr lang="en-GB" dirty="0">
                <a:latin typeface="SassoonPrimaryInfant" pitchFamily="2" charset="0"/>
              </a:rPr>
              <a:t>  </a:t>
            </a:r>
          </a:p>
        </p:txBody>
      </p:sp>
      <p:pic>
        <p:nvPicPr>
          <p:cNvPr id="9" name="Picture 8">
            <a:extLst>
              <a:ext uri="{FF2B5EF4-FFF2-40B4-BE49-F238E27FC236}">
                <a16:creationId xmlns:a16="http://schemas.microsoft.com/office/drawing/2014/main" id="{8636DC75-DF00-7458-80BA-8A85C5F0E30B}"/>
              </a:ext>
            </a:extLst>
          </p:cNvPr>
          <p:cNvPicPr>
            <a:picLocks noChangeAspect="1"/>
          </p:cNvPicPr>
          <p:nvPr/>
        </p:nvPicPr>
        <p:blipFill>
          <a:blip r:embed="rId2"/>
          <a:stretch>
            <a:fillRect/>
          </a:stretch>
        </p:blipFill>
        <p:spPr>
          <a:xfrm>
            <a:off x="3613217" y="4934665"/>
            <a:ext cx="1396105" cy="792549"/>
          </a:xfrm>
          <a:prstGeom prst="rect">
            <a:avLst/>
          </a:prstGeom>
        </p:spPr>
      </p:pic>
      <p:pic>
        <p:nvPicPr>
          <p:cNvPr id="11" name="Picture 10">
            <a:extLst>
              <a:ext uri="{FF2B5EF4-FFF2-40B4-BE49-F238E27FC236}">
                <a16:creationId xmlns:a16="http://schemas.microsoft.com/office/drawing/2014/main" id="{BEF4FFB3-9621-6A66-EE07-83D134277C10}"/>
              </a:ext>
            </a:extLst>
          </p:cNvPr>
          <p:cNvPicPr>
            <a:picLocks noChangeAspect="1"/>
          </p:cNvPicPr>
          <p:nvPr/>
        </p:nvPicPr>
        <p:blipFill>
          <a:blip r:embed="rId3"/>
          <a:stretch>
            <a:fillRect/>
          </a:stretch>
        </p:blipFill>
        <p:spPr>
          <a:xfrm>
            <a:off x="5291121" y="5013921"/>
            <a:ext cx="1024217" cy="634039"/>
          </a:xfrm>
          <a:prstGeom prst="rect">
            <a:avLst/>
          </a:prstGeom>
        </p:spPr>
      </p:pic>
      <p:pic>
        <p:nvPicPr>
          <p:cNvPr id="13" name="Picture 12">
            <a:extLst>
              <a:ext uri="{FF2B5EF4-FFF2-40B4-BE49-F238E27FC236}">
                <a16:creationId xmlns:a16="http://schemas.microsoft.com/office/drawing/2014/main" id="{1EE1DFBB-D2E9-43B0-BFD1-3EF5B22B5593}"/>
              </a:ext>
            </a:extLst>
          </p:cNvPr>
          <p:cNvPicPr>
            <a:picLocks noChangeAspect="1"/>
          </p:cNvPicPr>
          <p:nvPr/>
        </p:nvPicPr>
        <p:blipFill>
          <a:blip r:embed="rId4"/>
          <a:stretch>
            <a:fillRect/>
          </a:stretch>
        </p:blipFill>
        <p:spPr>
          <a:xfrm>
            <a:off x="6794052" y="4544325"/>
            <a:ext cx="1396105" cy="1414395"/>
          </a:xfrm>
          <a:prstGeom prst="rect">
            <a:avLst/>
          </a:prstGeom>
        </p:spPr>
      </p:pic>
    </p:spTree>
    <p:extLst>
      <p:ext uri="{BB962C8B-B14F-4D97-AF65-F5344CB8AC3E}">
        <p14:creationId xmlns:p14="http://schemas.microsoft.com/office/powerpoint/2010/main" val="1658570799"/>
      </p:ext>
    </p:extLst>
  </p:cSld>
  <p:clrMapOvr>
    <a:masterClrMapping/>
  </p:clrMapOvr>
  <mc:AlternateContent xmlns:mc="http://schemas.openxmlformats.org/markup-compatibility/2006">
    <mc:Choice xmlns:p14="http://schemas.microsoft.com/office/powerpoint/2010/main" Requires="p14">
      <p:transition spd="slow" p14:dur="2000" advTm="21064"/>
    </mc:Choice>
    <mc:Fallback>
      <p:transition spd="slow" advTm="21064"/>
    </mc:Fallback>
  </mc:AlternateContent>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632B4DEA-8F09-980B-04F2-DDAA180E4CD6}"/>
              </a:ext>
            </a:extLst>
          </p:cNvPr>
          <p:cNvSpPr txBox="1"/>
          <p:nvPr/>
        </p:nvSpPr>
        <p:spPr>
          <a:xfrm>
            <a:off x="2886636" y="1213008"/>
            <a:ext cx="6113928" cy="4493538"/>
          </a:xfrm>
          <a:prstGeom prst="rect">
            <a:avLst/>
          </a:prstGeom>
          <a:noFill/>
        </p:spPr>
        <p:txBody>
          <a:bodyPr wrap="square">
            <a:spAutoFit/>
          </a:bodyPr>
          <a:lstStyle/>
          <a:p>
            <a:r>
              <a:rPr lang="en-GB" sz="2800" b="1" dirty="0">
                <a:latin typeface="SassoonPrimaryInfant" pitchFamily="2" charset="0"/>
              </a:rPr>
              <a:t>Reading Home Learning</a:t>
            </a:r>
          </a:p>
          <a:p>
            <a:endParaRPr lang="en-GB" sz="2400" b="1" dirty="0">
              <a:latin typeface="SassoonPrimaryInfant" pitchFamily="2" charset="0"/>
            </a:endParaRPr>
          </a:p>
          <a:p>
            <a:r>
              <a:rPr lang="en-GB" dirty="0">
                <a:latin typeface="SassoonPrimaryInfant" pitchFamily="2" charset="0"/>
              </a:rPr>
              <a:t>Following a trial within our Infant Department and considering pupil, parent and staff feedback we will soon be moving forward with a new online reading resource Oxford Reading Buddy. This can be used in class and at home to support, challenge and extend our teaching and learning of reading.</a:t>
            </a:r>
          </a:p>
          <a:p>
            <a:endParaRPr lang="en-GB" dirty="0">
              <a:latin typeface="SassoonPrimaryInfant" pitchFamily="2" charset="0"/>
            </a:endParaRPr>
          </a:p>
          <a:p>
            <a:r>
              <a:rPr lang="en-GB" dirty="0">
                <a:latin typeface="SassoonPrimaryInfant" pitchFamily="2" charset="0"/>
              </a:rPr>
              <a:t>Provides a personalised E-Book Library that pupils can access at their reading level. This will be set by Class Teachers and monitored as they progress. </a:t>
            </a:r>
          </a:p>
          <a:p>
            <a:endParaRPr lang="en-GB" dirty="0">
              <a:latin typeface="SassoonPrimaryInfant" pitchFamily="2" charset="0"/>
            </a:endParaRPr>
          </a:p>
          <a:p>
            <a:r>
              <a:rPr lang="en-GB" dirty="0">
                <a:latin typeface="SassoonPrimaryInfant" pitchFamily="2" charset="0"/>
              </a:rPr>
              <a:t>We have close links with Denny Library and would encourage pupils and parents to use this wonderful resource to explore and support them on their reading journey.</a:t>
            </a:r>
          </a:p>
        </p:txBody>
      </p:sp>
      <p:pic>
        <p:nvPicPr>
          <p:cNvPr id="5" name="Picture 4">
            <a:extLst>
              <a:ext uri="{FF2B5EF4-FFF2-40B4-BE49-F238E27FC236}">
                <a16:creationId xmlns:a16="http://schemas.microsoft.com/office/drawing/2014/main" id="{926FE888-11B1-F8B8-613E-AA57984BC08A}"/>
              </a:ext>
            </a:extLst>
          </p:cNvPr>
          <p:cNvPicPr>
            <a:picLocks noChangeAspect="1"/>
          </p:cNvPicPr>
          <p:nvPr/>
        </p:nvPicPr>
        <p:blipFill>
          <a:blip r:embed="rId2"/>
          <a:stretch>
            <a:fillRect/>
          </a:stretch>
        </p:blipFill>
        <p:spPr>
          <a:xfrm>
            <a:off x="9208383" y="4567160"/>
            <a:ext cx="2221024" cy="1504311"/>
          </a:xfrm>
          <a:prstGeom prst="rect">
            <a:avLst/>
          </a:prstGeom>
        </p:spPr>
      </p:pic>
    </p:spTree>
    <p:extLst>
      <p:ext uri="{BB962C8B-B14F-4D97-AF65-F5344CB8AC3E}">
        <p14:creationId xmlns:p14="http://schemas.microsoft.com/office/powerpoint/2010/main" val="1107662386"/>
      </p:ext>
    </p:extLst>
  </p:cSld>
  <p:clrMapOvr>
    <a:masterClrMapping/>
  </p:clrMapOvr>
  <mc:AlternateContent xmlns:mc="http://schemas.openxmlformats.org/markup-compatibility/2006">
    <mc:Choice xmlns:p14="http://schemas.microsoft.com/office/powerpoint/2010/main" Requires="p14">
      <p:transition spd="slow" p14:dur="2000" advTm="37151"/>
    </mc:Choice>
    <mc:Fallback>
      <p:transition spd="slow" advTm="37151"/>
    </mc:Fallback>
  </mc:AlternateContent>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Teaching Students with Learning Difficulties: Healthy Eating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43000" y="673100"/>
            <a:ext cx="4927600" cy="5232399"/>
          </a:xfrm>
          <a:prstGeom prst="rect">
            <a:avLst/>
          </a:prstGeom>
        </p:spPr>
      </p:pic>
      <p:sp>
        <p:nvSpPr>
          <p:cNvPr id="3" name="TextBox 2"/>
          <p:cNvSpPr txBox="1"/>
          <p:nvPr/>
        </p:nvSpPr>
        <p:spPr>
          <a:xfrm>
            <a:off x="6286500" y="1168400"/>
            <a:ext cx="4965700" cy="5416868"/>
          </a:xfrm>
          <a:prstGeom prst="rect">
            <a:avLst/>
          </a:prstGeom>
          <a:noFill/>
        </p:spPr>
        <p:txBody>
          <a:bodyPr wrap="square" rtlCol="0">
            <a:spAutoFit/>
          </a:bodyPr>
          <a:lstStyle/>
          <a:p>
            <a:r>
              <a:rPr lang="en-GB" sz="2000" b="1" dirty="0">
                <a:latin typeface="SassoonPrimaryInfant" pitchFamily="2" charset="0"/>
              </a:rPr>
              <a:t>Health Promoting Schools</a:t>
            </a:r>
          </a:p>
          <a:p>
            <a:endParaRPr lang="en-GB" sz="2000" b="1" dirty="0">
              <a:latin typeface="SassoonPrimaryInfant" pitchFamily="2" charset="0"/>
            </a:endParaRPr>
          </a:p>
          <a:p>
            <a:r>
              <a:rPr lang="en-US" b="1" dirty="0">
                <a:latin typeface="SassoonPrimaryInfant" pitchFamily="2" charset="0"/>
              </a:rPr>
              <a:t>Healthy Snacks</a:t>
            </a:r>
            <a:r>
              <a:rPr lang="en-US" dirty="0">
                <a:latin typeface="SassoonPrimaryInfant" pitchFamily="2" charset="0"/>
              </a:rPr>
              <a:t> Please encourage your child to bring a healthy snack to school. Please be aware we are a </a:t>
            </a:r>
            <a:r>
              <a:rPr lang="en-US" b="1" u="sng" dirty="0">
                <a:latin typeface="SassoonPrimaryInfant" pitchFamily="2" charset="0"/>
              </a:rPr>
              <a:t>nut free </a:t>
            </a:r>
            <a:r>
              <a:rPr lang="en-US" dirty="0">
                <a:latin typeface="SassoonPrimaryInfant" pitchFamily="2" charset="0"/>
              </a:rPr>
              <a:t> and in addition, our lunch hall is </a:t>
            </a:r>
            <a:r>
              <a:rPr lang="en-US" b="1" u="sng" dirty="0">
                <a:latin typeface="SassoonPrimaryInfant" pitchFamily="2" charset="0"/>
              </a:rPr>
              <a:t>egg free . </a:t>
            </a:r>
            <a:r>
              <a:rPr lang="en-US" dirty="0">
                <a:latin typeface="SassoonPrimaryInfant" pitchFamily="2" charset="0"/>
              </a:rPr>
              <a:t>We kindly ask that all families adhere to this when selecting your child’s snack/packed lunch. </a:t>
            </a:r>
          </a:p>
          <a:p>
            <a:r>
              <a:rPr lang="en-US" dirty="0">
                <a:latin typeface="SassoonPrimaryInfant" pitchFamily="2" charset="0"/>
              </a:rPr>
              <a:t>As snack time is very brief, please provide your child with only 1 item. </a:t>
            </a:r>
          </a:p>
          <a:p>
            <a:endParaRPr lang="en-US" dirty="0">
              <a:latin typeface="SassoonPrimaryInfant" pitchFamily="2" charset="0"/>
            </a:endParaRPr>
          </a:p>
          <a:p>
            <a:r>
              <a:rPr lang="en-US" b="1" dirty="0">
                <a:latin typeface="SassoonPrimaryInfant" pitchFamily="2" charset="0"/>
              </a:rPr>
              <a:t>Water Bottles</a:t>
            </a:r>
            <a:endParaRPr lang="en-US" dirty="0">
              <a:latin typeface="SassoonPrimaryInfant" pitchFamily="2" charset="0"/>
            </a:endParaRPr>
          </a:p>
          <a:p>
            <a:r>
              <a:rPr lang="en-US" dirty="0">
                <a:latin typeface="SassoonPrimaryInfant" pitchFamily="2" charset="0"/>
              </a:rPr>
              <a:t>Your child will be able to access water throughout the day from their water bottles. Please provide water each morning and bottles can be refilled at various times throughout day.</a:t>
            </a:r>
          </a:p>
          <a:p>
            <a:r>
              <a:rPr lang="en-US" b="1" u="sng" dirty="0">
                <a:latin typeface="SassoonPrimaryInfant" pitchFamily="2" charset="0"/>
              </a:rPr>
              <a:t>Juice may be brought for snack/lunchtime only.</a:t>
            </a:r>
          </a:p>
          <a:p>
            <a:endParaRPr lang="en-GB" dirty="0"/>
          </a:p>
        </p:txBody>
      </p:sp>
    </p:spTree>
    <p:extLst>
      <p:ext uri="{BB962C8B-B14F-4D97-AF65-F5344CB8AC3E}">
        <p14:creationId xmlns:p14="http://schemas.microsoft.com/office/powerpoint/2010/main" val="3063362839"/>
      </p:ext>
    </p:extLst>
  </p:cSld>
  <p:clrMapOvr>
    <a:masterClrMapping/>
  </p:clrMapOvr>
  <mc:AlternateContent xmlns:mc="http://schemas.openxmlformats.org/markup-compatibility/2006">
    <mc:Choice xmlns:p14="http://schemas.microsoft.com/office/powerpoint/2010/main" Requires="p14">
      <p:transition spd="slow" p14:dur="2000" advTm="30854"/>
    </mc:Choice>
    <mc:Fallback>
      <p:transition spd="slow" advTm="30854"/>
    </mc:Fallback>
  </mc:AlternateContent>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2171918" y="1636565"/>
            <a:ext cx="8097357" cy="4031873"/>
          </a:xfrm>
          <a:prstGeom prst="rect">
            <a:avLst/>
          </a:prstGeom>
          <a:noFill/>
        </p:spPr>
        <p:txBody>
          <a:bodyPr wrap="square" rtlCol="0">
            <a:spAutoFit/>
          </a:bodyPr>
          <a:lstStyle/>
          <a:p>
            <a:r>
              <a:rPr lang="en-GB" sz="3200" dirty="0">
                <a:latin typeface="SassoonPrimaryInfant" pitchFamily="2" charset="0"/>
              </a:rPr>
              <a:t>As the number of children and staff who have moderate to severe nut allergies are increasing can we as our families to  please be mindful of the food items sent to school - some snacks do not obviously contain nuts or traces of nuts such as Kinder Bueno or hippo bars. </a:t>
            </a:r>
          </a:p>
          <a:p>
            <a:r>
              <a:rPr lang="en-GB" sz="3200" dirty="0">
                <a:latin typeface="SassoonPrimaryInfant" pitchFamily="2" charset="0"/>
              </a:rPr>
              <a:t>We are now also egg free. (egg in items like cake etc. are acceptable) </a:t>
            </a:r>
          </a:p>
        </p:txBody>
      </p:sp>
    </p:spTree>
    <p:extLst>
      <p:ext uri="{BB962C8B-B14F-4D97-AF65-F5344CB8AC3E}">
        <p14:creationId xmlns:p14="http://schemas.microsoft.com/office/powerpoint/2010/main" val="1689387047"/>
      </p:ext>
    </p:extLst>
  </p:cSld>
  <p:clrMapOvr>
    <a:masterClrMapping/>
  </p:clrMapOvr>
  <mc:AlternateContent xmlns:mc="http://schemas.openxmlformats.org/markup-compatibility/2006">
    <mc:Choice xmlns:p14="http://schemas.microsoft.com/office/powerpoint/2010/main" Requires="p14">
      <p:transition spd="slow" p14:dur="2000" advTm="21024"/>
    </mc:Choice>
    <mc:Fallback>
      <p:transition spd="slow" advTm="21024"/>
    </mc:Fallback>
  </mc:AlternateContent>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AA8CC3C-8516-407D-9D38-58D8921ACEB9}"/>
              </a:ext>
            </a:extLst>
          </p:cNvPr>
          <p:cNvSpPr>
            <a:spLocks noGrp="1"/>
          </p:cNvSpPr>
          <p:nvPr>
            <p:ph type="title"/>
          </p:nvPr>
        </p:nvSpPr>
        <p:spPr/>
        <p:txBody>
          <a:bodyPr/>
          <a:lstStyle/>
          <a:p>
            <a:r>
              <a:rPr lang="en-GB" dirty="0"/>
              <a:t>Communication</a:t>
            </a:r>
          </a:p>
        </p:txBody>
      </p:sp>
      <p:sp>
        <p:nvSpPr>
          <p:cNvPr id="3" name="Content Placeholder 2">
            <a:extLst>
              <a:ext uri="{FF2B5EF4-FFF2-40B4-BE49-F238E27FC236}">
                <a16:creationId xmlns:a16="http://schemas.microsoft.com/office/drawing/2014/main" id="{AB3C2206-17D9-478C-9CE0-E0DED60EE7D0}"/>
              </a:ext>
            </a:extLst>
          </p:cNvPr>
          <p:cNvSpPr>
            <a:spLocks noGrp="1"/>
          </p:cNvSpPr>
          <p:nvPr>
            <p:ph idx="1"/>
          </p:nvPr>
        </p:nvSpPr>
        <p:spPr/>
        <p:txBody>
          <a:bodyPr>
            <a:normAutofit fontScale="92500" lnSpcReduction="10000"/>
          </a:bodyPr>
          <a:lstStyle/>
          <a:p>
            <a:r>
              <a:rPr lang="en-GB" dirty="0"/>
              <a:t>School email address – </a:t>
            </a:r>
            <a:r>
              <a:rPr lang="en-GB" dirty="0">
                <a:hlinkClick r:id="rId2"/>
              </a:rPr>
              <a:t>stpatricksprimaryschool@education.falkirk.sch.uk</a:t>
            </a:r>
            <a:r>
              <a:rPr lang="en-GB" dirty="0"/>
              <a:t> </a:t>
            </a:r>
          </a:p>
          <a:p>
            <a:r>
              <a:rPr lang="en-GB" dirty="0"/>
              <a:t>School main office phone number – 01324 508840</a:t>
            </a:r>
          </a:p>
          <a:p>
            <a:r>
              <a:rPr lang="en-GB" dirty="0"/>
              <a:t>Website - </a:t>
            </a:r>
            <a:r>
              <a:rPr lang="en-GB" dirty="0">
                <a:hlinkClick r:id="rId3"/>
              </a:rPr>
              <a:t>https://www.st-patricks.falkirk.sch.uk/</a:t>
            </a:r>
            <a:r>
              <a:rPr lang="en-GB" dirty="0"/>
              <a:t> </a:t>
            </a:r>
          </a:p>
          <a:p>
            <a:r>
              <a:rPr lang="en-GB" dirty="0"/>
              <a:t>Our Parent Communication Policy is available on our website</a:t>
            </a:r>
          </a:p>
          <a:p>
            <a:r>
              <a:rPr lang="en-GB" dirty="0"/>
              <a:t>If you feel your family requires a greater level of support in order to improve your child(</a:t>
            </a:r>
            <a:r>
              <a:rPr lang="en-GB" dirty="0" err="1"/>
              <a:t>rens</a:t>
            </a:r>
            <a:r>
              <a:rPr lang="en-GB" dirty="0"/>
              <a:t>) attendance please contact the school on 01324 508840 / stpartricksprimaryschool@education.Falkirk.sch.uk and Ms Flaherty will get back to you as soon as possible.</a:t>
            </a:r>
          </a:p>
          <a:p>
            <a:endParaRPr lang="en-GB" dirty="0"/>
          </a:p>
        </p:txBody>
      </p:sp>
    </p:spTree>
    <p:extLst>
      <p:ext uri="{BB962C8B-B14F-4D97-AF65-F5344CB8AC3E}">
        <p14:creationId xmlns:p14="http://schemas.microsoft.com/office/powerpoint/2010/main" val="3276103000"/>
      </p:ext>
    </p:extLst>
  </p:cSld>
  <p:clrMapOvr>
    <a:masterClrMapping/>
  </p:clrMapOvr>
  <mc:AlternateContent xmlns:mc="http://schemas.openxmlformats.org/markup-compatibility/2006">
    <mc:Choice xmlns:p14="http://schemas.microsoft.com/office/powerpoint/2010/main" Requires="p14">
      <p:transition spd="slow" p14:dur="2000" advTm="21168"/>
    </mc:Choice>
    <mc:Fallback>
      <p:transition spd="slow" advTm="21168"/>
    </mc:Fallback>
  </mc:AlternateContent>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2743199" y="1452343"/>
            <a:ext cx="6459523" cy="1915974"/>
          </a:xfrm>
          <a:prstGeom prst="rect">
            <a:avLst/>
          </a:prstGeom>
        </p:spPr>
        <p:txBody>
          <a:bodyPr wrap="square">
            <a:spAutoFit/>
          </a:bodyPr>
          <a:lstStyle/>
          <a:p>
            <a:pPr>
              <a:lnSpc>
                <a:spcPct val="107000"/>
              </a:lnSpc>
            </a:pPr>
            <a:r>
              <a:rPr lang="en-GB" sz="2800" kern="100" dirty="0">
                <a:latin typeface="SassoonPrimaryInfant" pitchFamily="2" charset="0"/>
                <a:ea typeface="Calibri" panose="020F0502020204030204" pitchFamily="34" charset="0"/>
                <a:cs typeface="Times New Roman" panose="02020603050405020304" pitchFamily="18" charset="0"/>
              </a:rPr>
              <a:t>Follow your child's class on Bluesky - </a:t>
            </a:r>
            <a:r>
              <a:rPr lang="en-GB" sz="2800" dirty="0">
                <a:latin typeface="SassoonPrimaryInfant" pitchFamily="2" charset="0"/>
              </a:rPr>
              <a:t>our school social media platform.</a:t>
            </a:r>
          </a:p>
          <a:p>
            <a:pPr lvl="0">
              <a:lnSpc>
                <a:spcPct val="107000"/>
              </a:lnSpc>
              <a:spcAft>
                <a:spcPts val="0"/>
              </a:spcAft>
            </a:pPr>
            <a:r>
              <a:rPr lang="en-GB" sz="2800" kern="100" dirty="0">
                <a:latin typeface="SassoonPrimaryInfant" pitchFamily="2" charset="0"/>
                <a:ea typeface="Calibri" panose="020F0502020204030204" pitchFamily="34" charset="0"/>
                <a:cs typeface="Times New Roman" panose="02020603050405020304" pitchFamily="18" charset="0"/>
              </a:rPr>
              <a:t> </a:t>
            </a:r>
          </a:p>
          <a:p>
            <a:pPr marL="342900" lvl="0" indent="-342900">
              <a:lnSpc>
                <a:spcPct val="107000"/>
              </a:lnSpc>
              <a:spcAft>
                <a:spcPts val="0"/>
              </a:spcAft>
              <a:buFont typeface="Symbol" panose="05050102010706020507" pitchFamily="18" charset="2"/>
              <a:buChar char=""/>
            </a:pPr>
            <a:endParaRPr lang="en-GB" sz="2800" kern="100" dirty="0">
              <a:latin typeface="SassoonPrimaryInfant" pitchFamily="2" charset="0"/>
              <a:ea typeface="Calibri" panose="020F0502020204030204" pitchFamily="34" charset="0"/>
              <a:cs typeface="Times New Roman" panose="02020603050405020304" pitchFamily="18" charset="0"/>
            </a:endParaRPr>
          </a:p>
        </p:txBody>
      </p:sp>
      <p:pic>
        <p:nvPicPr>
          <p:cNvPr id="4" name="Picture 3">
            <a:extLst>
              <a:ext uri="{FF2B5EF4-FFF2-40B4-BE49-F238E27FC236}">
                <a16:creationId xmlns:a16="http://schemas.microsoft.com/office/drawing/2014/main" id="{914B2BD9-4EEA-471F-924A-C684E5CDA7A9}"/>
              </a:ext>
            </a:extLst>
          </p:cNvPr>
          <p:cNvPicPr>
            <a:picLocks noChangeAspect="1"/>
          </p:cNvPicPr>
          <p:nvPr/>
        </p:nvPicPr>
        <p:blipFill>
          <a:blip r:embed="rId2"/>
          <a:stretch>
            <a:fillRect/>
          </a:stretch>
        </p:blipFill>
        <p:spPr>
          <a:xfrm>
            <a:off x="4353886" y="2590937"/>
            <a:ext cx="2697274" cy="2697274"/>
          </a:xfrm>
          <a:prstGeom prst="rect">
            <a:avLst/>
          </a:prstGeom>
        </p:spPr>
      </p:pic>
      <p:sp>
        <p:nvSpPr>
          <p:cNvPr id="5" name="TextBox 4">
            <a:extLst>
              <a:ext uri="{FF2B5EF4-FFF2-40B4-BE49-F238E27FC236}">
                <a16:creationId xmlns:a16="http://schemas.microsoft.com/office/drawing/2014/main" id="{3B370DE1-A527-DDA4-CC26-9875DC630289}"/>
              </a:ext>
            </a:extLst>
          </p:cNvPr>
          <p:cNvSpPr txBox="1"/>
          <p:nvPr/>
        </p:nvSpPr>
        <p:spPr>
          <a:xfrm>
            <a:off x="3744286" y="5288211"/>
            <a:ext cx="4234302" cy="584775"/>
          </a:xfrm>
          <a:prstGeom prst="rect">
            <a:avLst/>
          </a:prstGeom>
          <a:noFill/>
        </p:spPr>
        <p:txBody>
          <a:bodyPr wrap="square" rtlCol="0">
            <a:spAutoFit/>
          </a:bodyPr>
          <a:lstStyle/>
          <a:p>
            <a:r>
              <a:rPr lang="en-GB" sz="3200" dirty="0"/>
              <a:t>@missm-stp.bsky.social</a:t>
            </a:r>
          </a:p>
        </p:txBody>
      </p:sp>
    </p:spTree>
    <p:extLst>
      <p:ext uri="{BB962C8B-B14F-4D97-AF65-F5344CB8AC3E}">
        <p14:creationId xmlns:p14="http://schemas.microsoft.com/office/powerpoint/2010/main" val="2287986044"/>
      </p:ext>
    </p:extLst>
  </p:cSld>
  <p:clrMapOvr>
    <a:masterClrMapping/>
  </p:clrMapOvr>
  <mc:AlternateContent xmlns:mc="http://schemas.openxmlformats.org/markup-compatibility/2006">
    <mc:Choice xmlns:p14="http://schemas.microsoft.com/office/powerpoint/2010/main" Requires="p14">
      <p:transition spd="slow" p14:dur="2000" advTm="14039"/>
    </mc:Choice>
    <mc:Fallback>
      <p:transition spd="slow" advTm="14039"/>
    </mc:Fallback>
  </mc:AlternateContent>
</p:sld>
</file>

<file path=ppt/theme/_rels/them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theme1.xml><?xml version="1.0" encoding="utf-8"?>
<a:theme xmlns:a="http://schemas.openxmlformats.org/drawingml/2006/main" name="Organic">
  <a:themeElements>
    <a:clrScheme name="Organic">
      <a:dk1>
        <a:sysClr val="windowText" lastClr="000000"/>
      </a:dk1>
      <a:lt1>
        <a:sysClr val="window" lastClr="FFFFFF"/>
      </a:lt1>
      <a:dk2>
        <a:srgbClr val="212121"/>
      </a:dk2>
      <a:lt2>
        <a:srgbClr val="DADADA"/>
      </a:lt2>
      <a:accent1>
        <a:srgbClr val="83992A"/>
      </a:accent1>
      <a:accent2>
        <a:srgbClr val="3C9770"/>
      </a:accent2>
      <a:accent3>
        <a:srgbClr val="44709D"/>
      </a:accent3>
      <a:accent4>
        <a:srgbClr val="A23C33"/>
      </a:accent4>
      <a:accent5>
        <a:srgbClr val="D97828"/>
      </a:accent5>
      <a:accent6>
        <a:srgbClr val="DEB340"/>
      </a:accent6>
      <a:hlink>
        <a:srgbClr val="A8BF4D"/>
      </a:hlink>
      <a:folHlink>
        <a:srgbClr val="B4CA80"/>
      </a:folHlink>
    </a:clrScheme>
    <a:fontScheme name="Organic">
      <a:majorFont>
        <a:latin typeface="Garamond" panose="02020404030301010803"/>
        <a:ea typeface=""/>
        <a:cs typeface=""/>
        <a:font script="Jpan" typeface="ＭＳ Ｐゴシック"/>
        <a:font script="Hang" typeface="돋움"/>
        <a:font script="Hans" typeface="方正舒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Garamond" panose="02020404030301010803"/>
        <a:ea typeface=""/>
        <a:cs typeface=""/>
        <a:font script="Jpan" typeface="ＭＳ Ｐ明朝"/>
        <a:font script="Hang" typeface="바탕"/>
        <a:font script="Hans" typeface="方正舒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Organic">
      <a:fillStyleLst>
        <a:solidFill>
          <a:schemeClr val="phClr"/>
        </a:solidFill>
        <a:gradFill rotWithShape="1">
          <a:gsLst>
            <a:gs pos="0">
              <a:schemeClr val="phClr">
                <a:tint val="60000"/>
                <a:lumMod val="110000"/>
              </a:schemeClr>
            </a:gs>
            <a:gs pos="100000">
              <a:schemeClr val="phClr">
                <a:tint val="82000"/>
              </a:schemeClr>
            </a:gs>
          </a:gsLst>
          <a:lin ang="5400000" scaled="0"/>
        </a:gradFill>
        <a:blipFill>
          <a:blip xmlns:r="http://schemas.openxmlformats.org/officeDocument/2006/relationships" r:embed="rId1">
            <a:duotone>
              <a:schemeClr val="phClr">
                <a:shade val="74000"/>
                <a:satMod val="130000"/>
                <a:lumMod val="90000"/>
              </a:schemeClr>
              <a:schemeClr val="phClr">
                <a:tint val="94000"/>
                <a:satMod val="120000"/>
                <a:lumMod val="104000"/>
              </a:schemeClr>
            </a:duotone>
          </a:blip>
          <a:tile tx="0" ty="0" sx="100000" sy="100000" flip="none" algn="tl"/>
        </a:blipFill>
      </a:fillStyleLst>
      <a:lnStyleLst>
        <a:ln w="9525" cap="flat" cmpd="sng" algn="ctr">
          <a:solidFill>
            <a:schemeClr val="phClr"/>
          </a:solidFill>
          <a:prstDash val="solid"/>
        </a:ln>
        <a:ln w="15875" cap="flat" cmpd="sng" algn="ctr">
          <a:solidFill>
            <a:schemeClr val="phClr"/>
          </a:solidFill>
          <a:prstDash val="solid"/>
        </a:ln>
        <a:ln w="25400" cap="flat" cmpd="sng" algn="ctr">
          <a:solidFill>
            <a:schemeClr val="phClr"/>
          </a:solidFill>
          <a:prstDash val="solid"/>
        </a:ln>
      </a:lnStyleLst>
      <a:effectStyleLst>
        <a:effectStyle>
          <a:effectLst/>
        </a:effectStyle>
        <a:effectStyle>
          <a:effectLst>
            <a:innerShdw blurRad="25400" dist="12700" dir="13500000">
              <a:srgbClr val="000000">
                <a:alpha val="45000"/>
              </a:srgbClr>
            </a:innerShdw>
          </a:effectLst>
        </a:effectStyle>
        <a:effectStyle>
          <a:effectLst>
            <a:outerShdw blurRad="38100" dist="25400" dir="5400000" rotWithShape="0">
              <a:srgbClr val="000000">
                <a:alpha val="60000"/>
              </a:srgbClr>
            </a:outerShdw>
          </a:effectLst>
        </a:effectStyle>
      </a:effectStyleLst>
      <a:bgFillStyleLst>
        <a:solidFill>
          <a:schemeClr val="phClr"/>
        </a:solidFill>
        <a:gradFill rotWithShape="1">
          <a:gsLst>
            <a:gs pos="0">
              <a:schemeClr val="phClr">
                <a:tint val="90000"/>
                <a:lumMod val="110000"/>
              </a:schemeClr>
            </a:gs>
            <a:gs pos="100000">
              <a:schemeClr val="phClr">
                <a:shade val="88000"/>
                <a:lumMod val="98000"/>
              </a:schemeClr>
            </a:gs>
          </a:gsLst>
          <a:lin ang="5400000" scaled="0"/>
        </a:gradFill>
        <a:blipFill>
          <a:blip xmlns:r="http://schemas.openxmlformats.org/officeDocument/2006/relationships" r:embed="rId2"/>
          <a:stretch/>
        </a:blipFill>
      </a:bgFillStyleLst>
    </a:fmtScheme>
  </a:themeElements>
  <a:objectDefaults/>
  <a:extraClrSchemeLst/>
  <a:extLst>
    <a:ext uri="{05A4C25C-085E-4340-85A3-A5531E510DB2}">
      <thm15:themeFamily xmlns:thm15="http://schemas.microsoft.com/office/thememl/2012/main" name="Organic" id="{28CDC826-8792-45C0-861B-85EB3ADEDA33}" vid="{7DAC20F1-423D-49E2-BD0B-50532748BAD0}"/>
    </a:ext>
  </a:extLst>
</a:theme>
</file>

<file path=docProps/app.xml><?xml version="1.0" encoding="utf-8"?>
<Properties xmlns="http://schemas.openxmlformats.org/officeDocument/2006/extended-properties" xmlns:vt="http://schemas.openxmlformats.org/officeDocument/2006/docPropsVTypes">
  <Template>Organic</Template>
  <TotalTime>2363</TotalTime>
  <Words>1734</Words>
  <Application>Microsoft Office PowerPoint</Application>
  <PresentationFormat>Widescreen</PresentationFormat>
  <Paragraphs>142</Paragraphs>
  <Slides>33</Slides>
  <Notes>0</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33</vt:i4>
      </vt:variant>
    </vt:vector>
  </HeadingPairs>
  <TitlesOfParts>
    <vt:vector size="39" baseType="lpstr">
      <vt:lpstr>Arial</vt:lpstr>
      <vt:lpstr>Garamond</vt:lpstr>
      <vt:lpstr>ModernMT-Bold</vt:lpstr>
      <vt:lpstr>SassoonPrimaryInfant</vt:lpstr>
      <vt:lpstr>Symbol</vt:lpstr>
      <vt:lpstr>Organic</vt:lpstr>
      <vt:lpstr>PowerPoint Presentation</vt:lpstr>
      <vt:lpstr>PowerPoint Presentation</vt:lpstr>
      <vt:lpstr>PowerPoint Presentation</vt:lpstr>
      <vt:lpstr>Class Teacher</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Class Charter</vt:lpstr>
      <vt:lpstr>PowerPoint Presentation</vt:lpstr>
      <vt:lpstr>PowerPoint Presentation</vt:lpstr>
      <vt:lpstr>PowerPoint Presentation</vt:lpstr>
      <vt:lpstr>  Classroom Routines/Expectations  </vt:lpstr>
      <vt:lpstr>PowerPoint Presentation</vt:lpstr>
      <vt:lpstr>PowerPoint Presentation</vt:lpstr>
      <vt:lpstr>PowerPoint Presentation</vt:lpstr>
      <vt:lpstr> Environmental Changes – Session 2026 27 </vt:lpstr>
      <vt:lpstr> Community Hub – Breakfast Club </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Communication</vt:lpstr>
      <vt:lpstr>PowerPoint Presentation</vt:lpstr>
    </vt:vector>
  </TitlesOfParts>
  <Company>Falkirk Council</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Carolyn Edgar</dc:creator>
  <cp:lastModifiedBy>Miss Morrissey</cp:lastModifiedBy>
  <cp:revision>40</cp:revision>
  <dcterms:created xsi:type="dcterms:W3CDTF">2023-08-23T14:29:30Z</dcterms:created>
  <dcterms:modified xsi:type="dcterms:W3CDTF">2026-09-03T07:21:56Z</dcterms:modified>
</cp:coreProperties>
</file>