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99" r:id="rId5"/>
    <p:sldId id="303" r:id="rId6"/>
    <p:sldId id="258" r:id="rId7"/>
    <p:sldId id="261" r:id="rId8"/>
    <p:sldId id="262" r:id="rId9"/>
    <p:sldId id="294" r:id="rId10"/>
    <p:sldId id="263" r:id="rId11"/>
    <p:sldId id="264" r:id="rId12"/>
    <p:sldId id="266" r:id="rId13"/>
    <p:sldId id="302" r:id="rId14"/>
    <p:sldId id="268" r:id="rId15"/>
    <p:sldId id="270" r:id="rId16"/>
    <p:sldId id="271" r:id="rId17"/>
    <p:sldId id="296" r:id="rId18"/>
    <p:sldId id="281" r:id="rId19"/>
    <p:sldId id="282" r:id="rId20"/>
    <p:sldId id="304" r:id="rId21"/>
    <p:sldId id="297" r:id="rId22"/>
    <p:sldId id="308" r:id="rId23"/>
    <p:sldId id="276" r:id="rId24"/>
    <p:sldId id="277" r:id="rId25"/>
    <p:sldId id="279" r:id="rId26"/>
    <p:sldId id="305" r:id="rId27"/>
    <p:sldId id="306" r:id="rId28"/>
    <p:sldId id="307" r:id="rId29"/>
    <p:sldId id="280" r:id="rId30"/>
    <p:sldId id="288" r:id="rId31"/>
    <p:sldId id="293" r:id="rId32"/>
    <p:sldId id="2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06" autoAdjust="0"/>
    <p:restoredTop sz="94660"/>
  </p:normalViewPr>
  <p:slideViewPr>
    <p:cSldViewPr snapToGrid="0">
      <p:cViewPr varScale="1">
        <p:scale>
          <a:sx n="111" d="100"/>
          <a:sy n="111" d="100"/>
        </p:scale>
        <p:origin x="3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03/09/2026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f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www.st-patricks.falkirk.sch.uk/" TargetMode="External"/><Relationship Id="rId2" Type="http://schemas.openxmlformats.org/officeDocument/2006/relationships/hyperlink" Target="mailto:stpatricksprimaryschool@education.falkirk.sch.uk"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Pats bad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41400" y="1918205"/>
            <a:ext cx="9169401" cy="3046988"/>
          </a:xfrm>
          <a:prstGeom prst="rect">
            <a:avLst/>
          </a:prstGeom>
        </p:spPr>
        <p:txBody>
          <a:bodyPr wrap="square">
            <a:spAutoFit/>
          </a:bodyPr>
          <a:lstStyle/>
          <a:p>
            <a:pPr algn="ctr"/>
            <a:r>
              <a:rPr lang="en-GB" sz="9600" b="1" i="0" dirty="0">
                <a:solidFill>
                  <a:srgbClr val="7030A0"/>
                </a:solidFill>
                <a:effectLst/>
                <a:latin typeface="SassoonPrimaryInfant" pitchFamily="2" charset="0"/>
              </a:rPr>
              <a:t>P</a:t>
            </a:r>
            <a:r>
              <a:rPr lang="en-GB" sz="9600" b="1" dirty="0">
                <a:solidFill>
                  <a:srgbClr val="7030A0"/>
                </a:solidFill>
                <a:latin typeface="SassoonPrimaryInfant" pitchFamily="2" charset="0"/>
              </a:rPr>
              <a:t>6</a:t>
            </a:r>
            <a:r>
              <a:rPr lang="en-GB" sz="9600" b="1" i="0" dirty="0">
                <a:solidFill>
                  <a:srgbClr val="7030A0"/>
                </a:solidFill>
                <a:effectLst/>
                <a:latin typeface="SassoonPrimaryInfant" pitchFamily="2" charset="0"/>
              </a:rPr>
              <a:t> Meet the Teacher</a:t>
            </a:r>
            <a:endParaRPr lang="en-GB" sz="9600" b="1" dirty="0">
              <a:solidFill>
                <a:srgbClr val="7030A0"/>
              </a:solidFill>
              <a:latin typeface="SassoonPrimaryInfant" pitchFamily="2" charset="0"/>
            </a:endParaRPr>
          </a:p>
        </p:txBody>
      </p:sp>
    </p:spTree>
    <p:extLst>
      <p:ext uri="{BB962C8B-B14F-4D97-AF65-F5344CB8AC3E}">
        <p14:creationId xmlns:p14="http://schemas.microsoft.com/office/powerpoint/2010/main" val="3317280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lcome | Welcome | Bob Duran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1600"/>
            <a:ext cx="12192000" cy="662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73400" y="4978400"/>
            <a:ext cx="5638800" cy="1323439"/>
          </a:xfrm>
          <a:prstGeom prst="rect">
            <a:avLst/>
          </a:prstGeom>
          <a:noFill/>
        </p:spPr>
        <p:txBody>
          <a:bodyPr wrap="square" rtlCol="0">
            <a:spAutoFit/>
          </a:bodyPr>
          <a:lstStyle/>
          <a:p>
            <a:pPr algn="ctr"/>
            <a:r>
              <a:rPr lang="en-GB" sz="8000" dirty="0">
                <a:latin typeface="SassoonPrimaryInfant" pitchFamily="2" charset="0"/>
              </a:rPr>
              <a:t>BACK!!</a:t>
            </a:r>
          </a:p>
        </p:txBody>
      </p:sp>
    </p:spTree>
    <p:extLst>
      <p:ext uri="{BB962C8B-B14F-4D97-AF65-F5344CB8AC3E}">
        <p14:creationId xmlns:p14="http://schemas.microsoft.com/office/powerpoint/2010/main" val="136669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576" y="649214"/>
            <a:ext cx="8559138" cy="6201698"/>
          </a:xfrm>
          <a:prstGeom prst="rect">
            <a:avLst/>
          </a:prstGeom>
        </p:spPr>
        <p:txBody>
          <a:bodyPr wrap="none">
            <a:spAutoFit/>
          </a:bodyPr>
          <a:lstStyle/>
          <a:p>
            <a:r>
              <a:rPr lang="en-GB" sz="3200" b="1" dirty="0">
                <a:solidFill>
                  <a:srgbClr val="595607"/>
                </a:solidFill>
                <a:latin typeface="SassoonPrimaryInfant" pitchFamily="2" charset="0"/>
              </a:rPr>
              <a:t>Information </a:t>
            </a:r>
            <a:r>
              <a:rPr lang="en-GB" sz="3200" b="1" dirty="0" err="1">
                <a:solidFill>
                  <a:srgbClr val="595607"/>
                </a:solidFill>
                <a:latin typeface="SassoonPrimaryInfant" pitchFamily="2" charset="0"/>
              </a:rPr>
              <a:t>Powerpoint</a:t>
            </a:r>
            <a:r>
              <a:rPr lang="en-GB" sz="3200" b="1" dirty="0">
                <a:solidFill>
                  <a:srgbClr val="595607"/>
                </a:solidFill>
                <a:latin typeface="SassoonPrimaryInfant" pitchFamily="2" charset="0"/>
              </a:rPr>
              <a:t> Agenda</a:t>
            </a:r>
          </a:p>
          <a:p>
            <a:endParaRPr lang="en-US" sz="100" dirty="0">
              <a:latin typeface="SassoonPrimaryInfant" pitchFamily="2" charset="0"/>
            </a:endParaRPr>
          </a:p>
          <a:p>
            <a:pPr marL="457200" indent="-457200">
              <a:buFont typeface="Arial" panose="020B0604020202020204" pitchFamily="34" charset="0"/>
              <a:buChar char="•"/>
            </a:pPr>
            <a:r>
              <a:rPr lang="en-US" sz="2400" dirty="0">
                <a:latin typeface="SassoonPrimaryInfant" pitchFamily="2" charset="0"/>
              </a:rPr>
              <a:t>Teacher &amp; Senior Leadership Team Introduction</a:t>
            </a:r>
          </a:p>
          <a:p>
            <a:pPr marL="457200" indent="-457200">
              <a:buFont typeface="Arial" panose="020B0604020202020204" pitchFamily="34" charset="0"/>
              <a:buChar char="•"/>
            </a:pPr>
            <a:r>
              <a:rPr lang="en-US" sz="2400" dirty="0">
                <a:latin typeface="SassoonPrimaryInfant" pitchFamily="2" charset="0"/>
              </a:rPr>
              <a:t>School Vision </a:t>
            </a:r>
          </a:p>
          <a:p>
            <a:pPr marL="457200" indent="-457200">
              <a:buFont typeface="Arial" panose="020B0604020202020204" pitchFamily="34" charset="0"/>
              <a:buChar char="•"/>
            </a:pPr>
            <a:r>
              <a:rPr lang="en-US" sz="2400" dirty="0">
                <a:latin typeface="SassoonPrimaryInfant" pitchFamily="2" charset="0"/>
              </a:rPr>
              <a:t>Health &amp; Wellbeing</a:t>
            </a:r>
          </a:p>
          <a:p>
            <a:pPr marL="457200" indent="-457200">
              <a:buFont typeface="Arial" panose="020B0604020202020204" pitchFamily="34" charset="0"/>
              <a:buChar char="•"/>
            </a:pPr>
            <a:r>
              <a:rPr lang="en-US" sz="2400" dirty="0" err="1">
                <a:latin typeface="SassoonPrimaryInfant" pitchFamily="2" charset="0"/>
              </a:rPr>
              <a:t>Behaviour</a:t>
            </a:r>
            <a:r>
              <a:rPr lang="en-US" sz="2400" dirty="0">
                <a:latin typeface="SassoonPrimaryInfant" pitchFamily="2" charset="0"/>
              </a:rPr>
              <a:t> and Positive Relationships</a:t>
            </a:r>
          </a:p>
          <a:p>
            <a:pPr marL="457200" indent="-457200">
              <a:buFont typeface="Arial" panose="020B0604020202020204" pitchFamily="34" charset="0"/>
              <a:buChar char="•"/>
            </a:pPr>
            <a:r>
              <a:rPr lang="en-US" sz="2400" dirty="0">
                <a:latin typeface="SassoonPrimaryInfant" pitchFamily="2" charset="0"/>
              </a:rPr>
              <a:t>Timetables</a:t>
            </a:r>
          </a:p>
          <a:p>
            <a:pPr marL="457200" indent="-457200">
              <a:buFont typeface="Arial" panose="020B0604020202020204" pitchFamily="34" charset="0"/>
              <a:buChar char="•"/>
            </a:pPr>
            <a:r>
              <a:rPr lang="en-US" sz="2400" dirty="0">
                <a:latin typeface="SassoonPrimaryInfant" pitchFamily="2" charset="0"/>
              </a:rPr>
              <a:t>Classroom Routines/Expectations</a:t>
            </a:r>
          </a:p>
          <a:p>
            <a:pPr marL="457200" indent="-457200">
              <a:buFont typeface="Arial" panose="020B0604020202020204" pitchFamily="34" charset="0"/>
              <a:buChar char="•"/>
            </a:pPr>
            <a:r>
              <a:rPr lang="en-US" sz="2400" dirty="0">
                <a:latin typeface="SassoonPrimaryInfant" pitchFamily="2" charset="0"/>
              </a:rPr>
              <a:t>Four Context for Learning </a:t>
            </a:r>
          </a:p>
          <a:p>
            <a:pPr marL="457200" indent="-457200">
              <a:buFont typeface="Arial" panose="020B0604020202020204" pitchFamily="34" charset="0"/>
              <a:buChar char="•"/>
            </a:pPr>
            <a:r>
              <a:rPr lang="en-US" sz="2400" dirty="0">
                <a:latin typeface="SassoonPrimaryInfant" pitchFamily="2" charset="0"/>
              </a:rPr>
              <a:t>Environmental Changes – Pupil’s Voice (Name of learning areas)</a:t>
            </a:r>
          </a:p>
          <a:p>
            <a:pPr marL="457200" indent="-457200">
              <a:buFont typeface="Arial" panose="020B0604020202020204" pitchFamily="34" charset="0"/>
              <a:buChar char="•"/>
            </a:pPr>
            <a:r>
              <a:rPr lang="en-US" sz="2400" dirty="0">
                <a:latin typeface="SassoonPrimaryInfant" pitchFamily="2" charset="0"/>
              </a:rPr>
              <a:t>Community Hub – Breakfast Club</a:t>
            </a:r>
          </a:p>
          <a:p>
            <a:pPr marL="457200" indent="-457200">
              <a:buFont typeface="Arial" panose="020B0604020202020204" pitchFamily="34" charset="0"/>
              <a:buChar char="•"/>
            </a:pPr>
            <a:r>
              <a:rPr lang="en-US" sz="2400" dirty="0">
                <a:latin typeface="SassoonPrimaryInfant" pitchFamily="2" charset="0"/>
              </a:rPr>
              <a:t>Sacramental Preparation/God’s Loving Plan</a:t>
            </a:r>
          </a:p>
          <a:p>
            <a:pPr marL="457200" indent="-457200">
              <a:buFont typeface="Arial" panose="020B0604020202020204" pitchFamily="34" charset="0"/>
              <a:buChar char="•"/>
            </a:pPr>
            <a:r>
              <a:rPr lang="en-US" sz="2400" dirty="0">
                <a:latin typeface="SassoonPrimaryInfant" pitchFamily="2" charset="0"/>
              </a:rPr>
              <a:t>Primary 6 Events this Session</a:t>
            </a:r>
          </a:p>
          <a:p>
            <a:pPr marL="457200" indent="-457200">
              <a:buFont typeface="Arial" panose="020B0604020202020204" pitchFamily="34" charset="0"/>
              <a:buChar char="•"/>
            </a:pPr>
            <a:r>
              <a:rPr lang="en-US" sz="2400" dirty="0">
                <a:latin typeface="SassoonPrimaryInfant" pitchFamily="2" charset="0"/>
              </a:rPr>
              <a:t>Health Promoting Schools</a:t>
            </a:r>
          </a:p>
          <a:p>
            <a:pPr marL="457200" indent="-457200">
              <a:buFont typeface="Arial" panose="020B0604020202020204" pitchFamily="34" charset="0"/>
              <a:buChar char="•"/>
            </a:pPr>
            <a:r>
              <a:rPr lang="en-US" sz="2400" dirty="0">
                <a:latin typeface="SassoonPrimaryInfant" pitchFamily="2" charset="0"/>
              </a:rPr>
              <a:t>Home Learning/Sharing the Learning</a:t>
            </a:r>
          </a:p>
          <a:p>
            <a:pPr marL="457200" indent="-457200">
              <a:buFont typeface="Arial" panose="020B0604020202020204" pitchFamily="34" charset="0"/>
              <a:buChar char="•"/>
            </a:pPr>
            <a:r>
              <a:rPr lang="en-US" sz="2400" dirty="0">
                <a:latin typeface="SassoonPrimaryInfant" pitchFamily="2" charset="0"/>
              </a:rPr>
              <a:t>Communication and </a:t>
            </a:r>
            <a:r>
              <a:rPr lang="en-US" sz="2400" dirty="0" err="1">
                <a:latin typeface="SassoonPrimaryInfant" pitchFamily="2" charset="0"/>
              </a:rPr>
              <a:t>Bluesky</a:t>
            </a:r>
            <a:endParaRPr lang="en-US" sz="2400" dirty="0">
              <a:latin typeface="SassoonPrimaryInfant" pitchFamily="2" charset="0"/>
            </a:endParaRPr>
          </a:p>
          <a:p>
            <a:endParaRPr lang="en-GB" dirty="0"/>
          </a:p>
        </p:txBody>
      </p:sp>
    </p:spTree>
    <p:extLst>
      <p:ext uri="{BB962C8B-B14F-4D97-AF65-F5344CB8AC3E}">
        <p14:creationId xmlns:p14="http://schemas.microsoft.com/office/powerpoint/2010/main" val="352703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CC513-3F76-EB33-C00F-475558D93ABF}"/>
              </a:ext>
            </a:extLst>
          </p:cNvPr>
          <p:cNvSpPr>
            <a:spLocks noGrp="1"/>
          </p:cNvSpPr>
          <p:nvPr>
            <p:ph type="title"/>
          </p:nvPr>
        </p:nvSpPr>
        <p:spPr/>
        <p:txBody>
          <a:bodyPr/>
          <a:lstStyle/>
          <a:p>
            <a:r>
              <a:rPr lang="en-GB" dirty="0">
                <a:latin typeface="SassoonPrimaryInfant" pitchFamily="2" charset="0"/>
              </a:rPr>
              <a:t>Class Teacher</a:t>
            </a:r>
          </a:p>
        </p:txBody>
      </p:sp>
      <p:sp>
        <p:nvSpPr>
          <p:cNvPr id="5" name="TextBox 4">
            <a:extLst>
              <a:ext uri="{FF2B5EF4-FFF2-40B4-BE49-F238E27FC236}">
                <a16:creationId xmlns:a16="http://schemas.microsoft.com/office/drawing/2014/main" id="{52B06371-3BAF-26F3-EEAE-0077051230A3}"/>
              </a:ext>
            </a:extLst>
          </p:cNvPr>
          <p:cNvSpPr txBox="1"/>
          <p:nvPr/>
        </p:nvSpPr>
        <p:spPr>
          <a:xfrm>
            <a:off x="3761509" y="2732809"/>
            <a:ext cx="5254334" cy="1200329"/>
          </a:xfrm>
          <a:prstGeom prst="rect">
            <a:avLst/>
          </a:prstGeom>
          <a:noFill/>
        </p:spPr>
        <p:txBody>
          <a:bodyPr wrap="square" rtlCol="0">
            <a:spAutoFit/>
          </a:bodyPr>
          <a:lstStyle/>
          <a:p>
            <a:r>
              <a:rPr lang="en-GB" dirty="0">
                <a:latin typeface="SassoonPrimaryInfant" pitchFamily="2" charset="0"/>
              </a:rPr>
              <a:t>Miss Carroll</a:t>
            </a:r>
          </a:p>
          <a:p>
            <a:r>
              <a:rPr lang="en-GB" dirty="0">
                <a:latin typeface="SassoonPrimaryInfant" pitchFamily="2" charset="0"/>
              </a:rPr>
              <a:t>I am very excited to be teaching P6 this year. I am looking forward to new challenges and a new area for the pupils and the exciting times ahead this year.</a:t>
            </a:r>
          </a:p>
        </p:txBody>
      </p:sp>
      <p:pic>
        <p:nvPicPr>
          <p:cNvPr id="7" name="Picture 6">
            <a:extLst>
              <a:ext uri="{FF2B5EF4-FFF2-40B4-BE49-F238E27FC236}">
                <a16:creationId xmlns:a16="http://schemas.microsoft.com/office/drawing/2014/main" id="{EEBEF9A5-0CB3-76A9-FFAA-39FBD1B84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2" y="2104366"/>
            <a:ext cx="2159000" cy="4064000"/>
          </a:xfrm>
          <a:prstGeom prst="rect">
            <a:avLst/>
          </a:prstGeom>
        </p:spPr>
      </p:pic>
    </p:spTree>
    <p:extLst>
      <p:ext uri="{BB962C8B-B14F-4D97-AF65-F5344CB8AC3E}">
        <p14:creationId xmlns:p14="http://schemas.microsoft.com/office/powerpoint/2010/main" val="3876147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3"/>
          <a:stretch>
            <a:fillRect/>
          </a:stretch>
        </p:blipFill>
        <p:spPr>
          <a:xfrm>
            <a:off x="1997946" y="683727"/>
            <a:ext cx="7928374" cy="5490544"/>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1074509"/>
            <a:ext cx="8496300" cy="4708981"/>
          </a:xfrm>
          <a:prstGeom prst="rect">
            <a:avLst/>
          </a:prstGeom>
        </p:spPr>
        <p:txBody>
          <a:bodyPr wrap="square">
            <a:spAutoFit/>
          </a:bodyPr>
          <a:lstStyle/>
          <a:p>
            <a:r>
              <a:rPr lang="en-US" sz="2000" b="1" i="1" dirty="0">
                <a:solidFill>
                  <a:srgbClr val="595607"/>
                </a:solidFill>
                <a:latin typeface="SassoonPrimaryInfant" pitchFamily="2" charset="0"/>
              </a:rPr>
              <a:t>ONE BIG FAMILY, ONE GREAT SCHOOL</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Our Vision</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St Patrick’s Primary School and Early Learning Centre is a community of faith and a family of learners.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8600" y="1206838"/>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7672" y="790956"/>
            <a:ext cx="5705856" cy="527608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611" y="894834"/>
            <a:ext cx="10194290" cy="4431983"/>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sz="1600" b="1" dirty="0">
                <a:latin typeface="SassoonPrimaryInfant" pitchFamily="2" charset="0"/>
              </a:rPr>
              <a:t>Early Intervention Policy</a:t>
            </a:r>
            <a:endParaRPr lang="en-US" sz="1600" dirty="0">
              <a:latin typeface="SassoonPrimaryInfant" pitchFamily="2" charset="0"/>
            </a:endParaRPr>
          </a:p>
          <a:p>
            <a:r>
              <a:rPr lang="en-US" sz="1600" dirty="0">
                <a:latin typeface="SassoonPrimaryInfant" pitchFamily="2" charset="0"/>
              </a:rPr>
              <a:t>Children have had a settling in period at the beginning of this session. If necessary, we will contact you for your support if we have any concerns over your child's </a:t>
            </a:r>
            <a:r>
              <a:rPr lang="en-US" sz="1600" dirty="0" err="1">
                <a:latin typeface="SassoonPrimaryInfant" pitchFamily="2" charset="0"/>
              </a:rPr>
              <a:t>behaviour</a:t>
            </a:r>
            <a:r>
              <a:rPr lang="en-US" sz="1600" dirty="0">
                <a:latin typeface="SassoonPrimaryInfant" pitchFamily="2" charset="0"/>
              </a:rPr>
              <a:t> in school.</a:t>
            </a:r>
          </a:p>
          <a:p>
            <a:endParaRPr lang="en-US" sz="1600" dirty="0">
              <a:latin typeface="SassoonPrimaryInfant" pitchFamily="2" charset="0"/>
            </a:endParaRPr>
          </a:p>
          <a:p>
            <a:r>
              <a:rPr lang="en-US" sz="1600" b="1" dirty="0">
                <a:latin typeface="SassoonPrimaryInfant" pitchFamily="2" charset="0"/>
              </a:rPr>
              <a:t>Positive Relationships Policy</a:t>
            </a:r>
          </a:p>
          <a:p>
            <a:r>
              <a:rPr lang="en-US" sz="1600" dirty="0">
                <a:latin typeface="SassoonPrimaryInfant" pitchFamily="2" charset="0"/>
              </a:rPr>
              <a:t>At St. Patrick's, we are a welcoming Catholic community dedicated to nurturing every child's faith, wellbeing, and success through an inclusive, respectful, and supportive environment.</a:t>
            </a:r>
          </a:p>
          <a:p>
            <a:r>
              <a:rPr lang="en-GB" sz="1600"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sz="1600" dirty="0">
              <a:latin typeface="SassoonPrimaryInfant" pitchFamily="2" charset="0"/>
            </a:endParaRPr>
          </a:p>
          <a:p>
            <a:r>
              <a:rPr lang="en-US" sz="1600" b="1" dirty="0">
                <a:latin typeface="SassoonPrimaryInfant" pitchFamily="2" charset="0"/>
              </a:rPr>
              <a:t>St Patrick’s Promise</a:t>
            </a:r>
            <a:endParaRPr lang="en-US" sz="1600" dirty="0">
              <a:latin typeface="SassoonPrimaryInfant" pitchFamily="2" charset="0"/>
            </a:endParaRPr>
          </a:p>
          <a:p>
            <a:r>
              <a:rPr lang="en-US" sz="1600"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3"/>
          <a:srcRect t="3408" r="1" b="1"/>
          <a:stretch>
            <a:fillRect/>
          </a:stretch>
        </p:blipFill>
        <p:spPr>
          <a:xfrm>
            <a:off x="486138" y="488137"/>
            <a:ext cx="11227442" cy="5883295"/>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6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t P's promise.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0079" y="666795"/>
            <a:ext cx="3811843" cy="5524411"/>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B9BF0C"/>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027263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storative Pract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429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023035"/>
            <a:ext cx="4254500" cy="4678204"/>
          </a:xfrm>
          <a:prstGeom prst="rect">
            <a:avLst/>
          </a:prstGeom>
        </p:spPr>
        <p:txBody>
          <a:bodyPr wrap="square">
            <a:spAutoFit/>
          </a:bodyPr>
          <a:lstStyle/>
          <a:p>
            <a:r>
              <a:rPr lang="en-US" sz="2000" dirty="0">
                <a:solidFill>
                  <a:srgbClr val="000000"/>
                </a:solidFill>
                <a:latin typeface="SassoonPrimaryInfant" pitchFamily="2" charset="0"/>
              </a:rPr>
              <a:t>We continue to use a Restorative Practice approach when resolving any conflicts among children.</a:t>
            </a:r>
          </a:p>
          <a:p>
            <a:endParaRPr lang="en-US" sz="2000" dirty="0">
              <a:solidFill>
                <a:srgbClr val="000000"/>
              </a:solidFill>
              <a:latin typeface="SassoonPrimaryInfant" pitchFamily="2" charset="0"/>
            </a:endParaRPr>
          </a:p>
          <a:p>
            <a:r>
              <a:rPr lang="en-US" sz="2000" b="1" dirty="0">
                <a:latin typeface="SassoonPrimaryInfant" pitchFamily="2" charset="0"/>
              </a:rPr>
              <a:t>Positive </a:t>
            </a:r>
            <a:r>
              <a:rPr lang="en-US" sz="2000" b="1" dirty="0" err="1">
                <a:latin typeface="SassoonPrimaryInfant" pitchFamily="2" charset="0"/>
              </a:rPr>
              <a:t>Behaviour</a:t>
            </a:r>
            <a:endParaRPr lang="en-US" sz="2000" dirty="0">
              <a:latin typeface="SassoonPrimaryInfant" pitchFamily="2" charset="0"/>
            </a:endParaRPr>
          </a:p>
          <a:p>
            <a:r>
              <a:rPr lang="en-US" sz="2000" dirty="0">
                <a:latin typeface="SassoonPrimaryInfant" pitchFamily="2" charset="0"/>
              </a:rPr>
              <a:t>Positive </a:t>
            </a:r>
            <a:r>
              <a:rPr lang="en-US" sz="2000" dirty="0" err="1">
                <a:latin typeface="SassoonPrimaryInfant" pitchFamily="2" charset="0"/>
              </a:rPr>
              <a:t>behaviour</a:t>
            </a:r>
            <a:r>
              <a:rPr lang="en-US" sz="2000" dirty="0">
                <a:latin typeface="SassoonPrimaryInfant" pitchFamily="2" charset="0"/>
              </a:rPr>
              <a:t> is </a:t>
            </a:r>
            <a:r>
              <a:rPr lang="en-US" sz="2000" dirty="0" err="1">
                <a:latin typeface="SassoonPrimaryInfant" pitchFamily="2" charset="0"/>
              </a:rPr>
              <a:t>recognised</a:t>
            </a:r>
            <a:r>
              <a:rPr lang="en-US" sz="2000" dirty="0">
                <a:latin typeface="SassoonPrimaryInfant" pitchFamily="2" charset="0"/>
              </a:rPr>
              <a:t> and celebrated throughout each day. Pupils are rewarded for demonstrating positive </a:t>
            </a:r>
            <a:r>
              <a:rPr lang="en-US" sz="2000" dirty="0" err="1">
                <a:latin typeface="SassoonPrimaryInfant" pitchFamily="2" charset="0"/>
              </a:rPr>
              <a:t>behaviours</a:t>
            </a:r>
            <a:r>
              <a:rPr lang="en-US" sz="2000" dirty="0">
                <a:latin typeface="SassoonPrimaryInfant" pitchFamily="2" charset="0"/>
              </a:rPr>
              <a:t> such as effort, kindness, respect and for displaying the Gospel Values.</a:t>
            </a:r>
          </a:p>
          <a:p>
            <a:r>
              <a:rPr lang="en-US" sz="2000" dirty="0">
                <a:latin typeface="SassoonPrimaryInfant" pitchFamily="2" charset="0"/>
              </a:rPr>
              <a:t>We use our Recognition Boards to highlight the Gospel Values, positive </a:t>
            </a:r>
            <a:r>
              <a:rPr lang="en-US" sz="2000" dirty="0" err="1">
                <a:latin typeface="SassoonPrimaryInfant" pitchFamily="2" charset="0"/>
              </a:rPr>
              <a:t>behaviour</a:t>
            </a:r>
            <a:r>
              <a:rPr lang="en-US" sz="2000" dirty="0">
                <a:latin typeface="SassoonPrimaryInfant" pitchFamily="2" charset="0"/>
              </a:rPr>
              <a:t> and focused learning.</a:t>
            </a:r>
          </a:p>
          <a:p>
            <a:endParaRPr lang="en-GB" dirty="0"/>
          </a:p>
        </p:txBody>
      </p:sp>
      <p:pic>
        <p:nvPicPr>
          <p:cNvPr id="7170" name="Picture 2" descr="spotlight 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100" y="431800"/>
            <a:ext cx="57404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181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1" name="Picture 10">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19" name="Picture 18">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 name="Rectangle 19">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1" name="Picture 20">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2" name="Picture 21">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a:xfrm>
            <a:off x="997528" y="982132"/>
            <a:ext cx="4094017" cy="2823880"/>
          </a:xfrm>
        </p:spPr>
        <p:txBody>
          <a:bodyPr vert="horz" lIns="91440" tIns="45720" rIns="91440" bIns="45720" rtlCol="0" anchor="b">
            <a:normAutofit/>
          </a:bodyPr>
          <a:lstStyle/>
          <a:p>
            <a:r>
              <a:rPr lang="en-US" sz="4800">
                <a:solidFill>
                  <a:srgbClr val="262626"/>
                </a:solidFill>
              </a:rPr>
              <a:t>Class Charter</a:t>
            </a:r>
          </a:p>
        </p:txBody>
      </p:sp>
      <p:pic>
        <p:nvPicPr>
          <p:cNvPr id="3" name="Picture 2">
            <a:extLst>
              <a:ext uri="{FF2B5EF4-FFF2-40B4-BE49-F238E27FC236}">
                <a16:creationId xmlns:a16="http://schemas.microsoft.com/office/drawing/2014/main" id="{D90BC437-DDF5-E37C-80BA-8A3EAB9B5DE2}"/>
              </a:ext>
            </a:extLst>
          </p:cNvPr>
          <p:cNvPicPr>
            <a:picLocks noChangeAspect="1"/>
          </p:cNvPicPr>
          <p:nvPr/>
        </p:nvPicPr>
        <p:blipFill>
          <a:blip r:embed="rId7"/>
          <a:stretch>
            <a:fillRect/>
          </a:stretch>
        </p:blipFill>
        <p:spPr>
          <a:xfrm>
            <a:off x="6318250" y="982131"/>
            <a:ext cx="3670301" cy="4893735"/>
          </a:xfrm>
          <a:prstGeom prst="rect">
            <a:avLst/>
          </a:prstGeom>
          <a:ln w="57150" cmpd="thickThin">
            <a:solidFill>
              <a:srgbClr val="7F7F7F"/>
            </a:solidFill>
            <a:miter lim="800000"/>
          </a:ln>
        </p:spPr>
      </p:pic>
    </p:spTree>
    <p:extLst>
      <p:ext uri="{BB962C8B-B14F-4D97-AF65-F5344CB8AC3E}">
        <p14:creationId xmlns:p14="http://schemas.microsoft.com/office/powerpoint/2010/main" val="3979446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us-www.sway-cdn.com/s/rcWHaa4SbcgvYMcr/images/caG75zmk8sQ0Ay?quality=671&amp;allow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475" y="1054100"/>
            <a:ext cx="6391275" cy="4524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2900" y="1333500"/>
            <a:ext cx="3289300" cy="3785652"/>
          </a:xfrm>
          <a:prstGeom prst="rect">
            <a:avLst/>
          </a:prstGeom>
          <a:noFill/>
        </p:spPr>
        <p:txBody>
          <a:bodyPr wrap="square" rtlCol="0">
            <a:spAutoFit/>
          </a:bodyPr>
          <a:lstStyle/>
          <a:p>
            <a:r>
              <a:rPr lang="en-GB" sz="2400" dirty="0">
                <a:latin typeface="SassoonPrimaryInfant" pitchFamily="2" charset="0"/>
              </a:rPr>
              <a:t>Head teacher awards will be given out on a monthly basis to children who demonstrate a positive attitude to learning and school life.</a:t>
            </a:r>
          </a:p>
          <a:p>
            <a:endParaRPr lang="en-GB" sz="2400" dirty="0">
              <a:latin typeface="SassoonPrimaryInfant" pitchFamily="2" charset="0"/>
            </a:endParaRPr>
          </a:p>
          <a:p>
            <a:r>
              <a:rPr lang="en-GB" sz="2400" dirty="0">
                <a:latin typeface="SassoonPrimaryInfant" pitchFamily="2" charset="0"/>
              </a:rPr>
              <a:t>One child from each class will be nominated for this each month. </a:t>
            </a:r>
          </a:p>
        </p:txBody>
      </p:sp>
    </p:spTree>
    <p:extLst>
      <p:ext uri="{BB962C8B-B14F-4D97-AF65-F5344CB8AC3E}">
        <p14:creationId xmlns:p14="http://schemas.microsoft.com/office/powerpoint/2010/main" val="164333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9241" y="2355334"/>
            <a:ext cx="5907579" cy="1569660"/>
          </a:xfrm>
          <a:prstGeom prst="rect">
            <a:avLst/>
          </a:prstGeom>
        </p:spPr>
        <p:txBody>
          <a:bodyPr wrap="none">
            <a:spAutoFit/>
          </a:bodyPr>
          <a:lstStyle/>
          <a:p>
            <a:pPr algn="ctr"/>
            <a:r>
              <a:rPr lang="en-GB" sz="9600" b="1" dirty="0">
                <a:solidFill>
                  <a:srgbClr val="595607"/>
                </a:solidFill>
                <a:latin typeface="ModernMT-Bold"/>
              </a:rPr>
              <a:t>Timetable</a:t>
            </a:r>
            <a:endParaRPr lang="en-GB" sz="9600" dirty="0"/>
          </a:p>
        </p:txBody>
      </p:sp>
    </p:spTree>
    <p:extLst>
      <p:ext uri="{BB962C8B-B14F-4D97-AF65-F5344CB8AC3E}">
        <p14:creationId xmlns:p14="http://schemas.microsoft.com/office/powerpoint/2010/main" val="284050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B4B82D-A989-40D8-A457-F1D9C0345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E59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4E99EC7-4ECA-46FD-A4EE-C28A8AC673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5736" y="28937"/>
            <a:ext cx="12188825" cy="6856214"/>
          </a:xfrm>
          <a:prstGeom prst="rect">
            <a:avLst/>
          </a:prstGeom>
        </p:spPr>
      </p:pic>
      <p:pic>
        <p:nvPicPr>
          <p:cNvPr id="3" name="Picture 2">
            <a:extLst>
              <a:ext uri="{FF2B5EF4-FFF2-40B4-BE49-F238E27FC236}">
                <a16:creationId xmlns:a16="http://schemas.microsoft.com/office/drawing/2014/main" id="{8BA4F510-7002-73CE-8B7F-24E63EDE87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5254" y="1149305"/>
            <a:ext cx="6322579" cy="4615479"/>
          </a:xfrm>
          <a:prstGeom prst="rect">
            <a:avLst/>
          </a:prstGeom>
        </p:spPr>
      </p:pic>
      <p:grpSp>
        <p:nvGrpSpPr>
          <p:cNvPr id="12" name="Group 11">
            <a:extLst>
              <a:ext uri="{FF2B5EF4-FFF2-40B4-BE49-F238E27FC236}">
                <a16:creationId xmlns:a16="http://schemas.microsoft.com/office/drawing/2014/main" id="{67034349-EB95-4DEC-941A-A5BEB23CCC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4ED14EF1-39B3-426A-842A-CEA137A6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20BA46E3-54EA-491A-BDC2-C9A945118E5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BC6C1592-02CC-4EA4-9A0E-7BE7C1ED8B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srgbClr val="171717">
                  <a:alpha val="82745"/>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367E44A5-FAF8-4D81-90C9-CFD68F1A131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1420033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B170-E1B7-54E8-84FC-ED415AD54971}"/>
              </a:ext>
            </a:extLst>
          </p:cNvPr>
          <p:cNvSpPr>
            <a:spLocks noGrp="1"/>
          </p:cNvSpPr>
          <p:nvPr>
            <p:ph type="title"/>
          </p:nvPr>
        </p:nvSpPr>
        <p:spPr/>
        <p:txBody>
          <a:bodyPr>
            <a:normAutofit fontScale="90000"/>
          </a:bodyPr>
          <a:lstStyle/>
          <a:p>
            <a:br>
              <a:rPr lang="en-GB" dirty="0"/>
            </a:br>
            <a:br>
              <a:rPr lang="en-GB" dirty="0"/>
            </a:br>
            <a:r>
              <a:rPr lang="en-GB" dirty="0">
                <a:latin typeface="SassoonPrimaryInfant" pitchFamily="2" charset="0"/>
              </a:rPr>
              <a:t>Classroom Routines/Expectations</a:t>
            </a:r>
            <a:br>
              <a:rPr lang="en-GB" dirty="0"/>
            </a:br>
            <a:br>
              <a:rPr lang="en-GB" dirty="0"/>
            </a:br>
            <a:endParaRPr lang="en-GB" dirty="0"/>
          </a:p>
        </p:txBody>
      </p:sp>
      <p:sp>
        <p:nvSpPr>
          <p:cNvPr id="3" name="Content Placeholder 2">
            <a:extLst>
              <a:ext uri="{FF2B5EF4-FFF2-40B4-BE49-F238E27FC236}">
                <a16:creationId xmlns:a16="http://schemas.microsoft.com/office/drawing/2014/main" id="{547F881C-CE8D-0704-F781-51281CE3E98A}"/>
              </a:ext>
            </a:extLst>
          </p:cNvPr>
          <p:cNvSpPr>
            <a:spLocks noGrp="1"/>
          </p:cNvSpPr>
          <p:nvPr>
            <p:ph idx="1"/>
          </p:nvPr>
        </p:nvSpPr>
        <p:spPr/>
        <p:txBody>
          <a:bodyPr/>
          <a:lstStyle/>
          <a:p>
            <a:r>
              <a:rPr lang="en-GB" dirty="0">
                <a:latin typeface="SassoonPrimaryInfant" pitchFamily="2" charset="0"/>
              </a:rPr>
              <a:t>Daily water for class – filled at home and can be refilled in school</a:t>
            </a:r>
          </a:p>
          <a:p>
            <a:r>
              <a:rPr lang="en-GB" dirty="0">
                <a:latin typeface="SassoonPrimaryInfant" pitchFamily="2" charset="0"/>
              </a:rPr>
              <a:t>Where possible a change of indoor shoes – especially for winter weather</a:t>
            </a:r>
          </a:p>
          <a:p>
            <a:r>
              <a:rPr lang="en-GB" dirty="0">
                <a:latin typeface="SassoonPrimaryInfant" pitchFamily="2" charset="0"/>
              </a:rPr>
              <a:t>Full school uniform except on PE days – uniform bank within Community Hub</a:t>
            </a:r>
          </a:p>
          <a:p>
            <a:endParaRPr lang="en-GB" dirty="0"/>
          </a:p>
        </p:txBody>
      </p:sp>
    </p:spTree>
    <p:extLst>
      <p:ext uri="{BB962C8B-B14F-4D97-AF65-F5344CB8AC3E}">
        <p14:creationId xmlns:p14="http://schemas.microsoft.com/office/powerpoint/2010/main" val="172190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7200" y="1284238"/>
            <a:ext cx="8483600" cy="4524315"/>
          </a:xfrm>
          <a:prstGeom prst="rect">
            <a:avLst/>
          </a:prstGeom>
        </p:spPr>
        <p:txBody>
          <a:bodyPr wrap="square">
            <a:spAutoFit/>
          </a:bodyPr>
          <a:lstStyle/>
          <a:p>
            <a:r>
              <a:rPr lang="en-US" sz="2400" dirty="0" err="1">
                <a:solidFill>
                  <a:srgbClr val="000000"/>
                </a:solidFill>
                <a:latin typeface="SassoonPrimaryInfant" pitchFamily="2" charset="0"/>
              </a:rPr>
              <a:t>Mr</a:t>
            </a:r>
            <a:r>
              <a:rPr lang="en-US" sz="2400" dirty="0">
                <a:solidFill>
                  <a:srgbClr val="000000"/>
                </a:solidFill>
                <a:latin typeface="SassoonPrimaryInfant" pitchFamily="2" charset="0"/>
              </a:rPr>
              <a:t> MacDonald will be taking our class for P.E. on a</a:t>
            </a:r>
            <a:r>
              <a:rPr lang="en-US" sz="2400" b="1" dirty="0">
                <a:solidFill>
                  <a:srgbClr val="595607"/>
                </a:solidFill>
                <a:latin typeface="SassoonPrimaryInfant" pitchFamily="2" charset="0"/>
              </a:rPr>
              <a:t> Thursday </a:t>
            </a:r>
            <a:r>
              <a:rPr lang="en-US" sz="2400" dirty="0">
                <a:solidFill>
                  <a:srgbClr val="000000"/>
                </a:solidFill>
                <a:latin typeface="SassoonPrimaryInfant" pitchFamily="2" charset="0"/>
              </a:rPr>
              <a:t>and children will participate with the class teacher on </a:t>
            </a:r>
            <a:r>
              <a:rPr lang="en-US" sz="2400">
                <a:solidFill>
                  <a:srgbClr val="000000"/>
                </a:solidFill>
                <a:latin typeface="SassoonPrimaryInfant" pitchFamily="2" charset="0"/>
              </a:rPr>
              <a:t>a </a:t>
            </a:r>
            <a:r>
              <a:rPr lang="en-US" sz="2400" b="1">
                <a:solidFill>
                  <a:srgbClr val="595607"/>
                </a:solidFill>
                <a:latin typeface="SassoonPrimaryInfant" pitchFamily="2" charset="0"/>
              </a:rPr>
              <a:t>Tuesday</a:t>
            </a:r>
            <a:r>
              <a:rPr lang="en-US" sz="2400" b="1" dirty="0">
                <a:solidFill>
                  <a:srgbClr val="595607"/>
                </a:solidFill>
                <a:latin typeface="SassoonPrimaryInfant" pitchFamily="2" charset="0"/>
              </a:rPr>
              <a:t>. </a:t>
            </a:r>
          </a:p>
          <a:p>
            <a:endParaRPr lang="en-US" sz="2400" b="1" dirty="0">
              <a:solidFill>
                <a:srgbClr val="595607"/>
              </a:solidFill>
              <a:latin typeface="SassoonPrimaryInfant" pitchFamily="2" charset="0"/>
            </a:endParaRPr>
          </a:p>
          <a:p>
            <a:r>
              <a:rPr lang="en-US" sz="2400" dirty="0">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p>
          <a:p>
            <a:endParaRPr lang="en-US" sz="2400" dirty="0">
              <a:solidFill>
                <a:srgbClr val="000000"/>
              </a:solidFill>
              <a:latin typeface="SassoonPrimaryInfant" pitchFamily="2" charset="0"/>
            </a:endParaRPr>
          </a:p>
          <a:p>
            <a:r>
              <a:rPr lang="en-US" sz="2400"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a:p>
            <a:endParaRPr lang="en-US" sz="2400" dirty="0">
              <a:solidFill>
                <a:srgbClr val="000000"/>
              </a:solidFill>
              <a:latin typeface="SassoonPrimaryInfant" pitchFamily="2" charset="0"/>
            </a:endParaRPr>
          </a:p>
        </p:txBody>
      </p:sp>
    </p:spTree>
    <p:extLst>
      <p:ext uri="{BB962C8B-B14F-4D97-AF65-F5344CB8AC3E}">
        <p14:creationId xmlns:p14="http://schemas.microsoft.com/office/powerpoint/2010/main" val="1891753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1300" y="1244600"/>
            <a:ext cx="9245600" cy="4031873"/>
          </a:xfrm>
          <a:prstGeom prst="rect">
            <a:avLst/>
          </a:prstGeom>
          <a:noFill/>
        </p:spPr>
        <p:txBody>
          <a:bodyPr wrap="square" rtlCol="0">
            <a:spAutoFit/>
          </a:bodyPr>
          <a:lstStyle/>
          <a:p>
            <a:r>
              <a:rPr lang="en-GB" sz="3200" dirty="0">
                <a:latin typeface="SassoonPrimaryInfant" pitchFamily="2" charset="0"/>
              </a:rPr>
              <a:t>Please ensure children adhere to our uniform policy especially during P.E. days. </a:t>
            </a:r>
          </a:p>
          <a:p>
            <a:r>
              <a:rPr lang="en-GB" sz="3200" dirty="0">
                <a:latin typeface="SassoonPrimaryInfant" pitchFamily="2" charset="0"/>
              </a:rPr>
              <a:t>Plain T-shirt's preferably white, dark bottoms and green jumper.</a:t>
            </a:r>
          </a:p>
          <a:p>
            <a:r>
              <a:rPr lang="en-GB" sz="3200" dirty="0">
                <a:latin typeface="SassoonPrimaryInfant" pitchFamily="2" charset="0"/>
              </a:rPr>
              <a:t>Outdoor learning will take place throughout the week at anytime reflecting a true interdisciplinary learning approach. Please ensure appropriate clothing is always available as we will be out in all weathers. </a:t>
            </a:r>
          </a:p>
        </p:txBody>
      </p:sp>
    </p:spTree>
    <p:extLst>
      <p:ext uri="{BB962C8B-B14F-4D97-AF65-F5344CB8AC3E}">
        <p14:creationId xmlns:p14="http://schemas.microsoft.com/office/powerpoint/2010/main" val="3241918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2"/>
          <a:stretch>
            <a:fillRect/>
          </a:stretch>
        </p:blipFill>
        <p:spPr>
          <a:xfrm>
            <a:off x="1101795" y="697229"/>
            <a:ext cx="9850685" cy="5541011"/>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br>
            <a:r>
              <a:rPr lang="en-GB" dirty="0">
                <a:latin typeface="SassoonPrimaryInfant" pitchFamily="2" charset="0"/>
              </a:rPr>
              <a:t>Environmental Changes – Session 2026 27</a:t>
            </a:r>
            <a:br>
              <a:rPr lang="en-GB" dirty="0"/>
            </a:br>
            <a:endParaRPr lang="en-GB" dirty="0"/>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lstStyle/>
          <a:p>
            <a:r>
              <a:rPr lang="en-GB" dirty="0">
                <a:latin typeface="SassoonPrimaryInfant" pitchFamily="2" charset="0"/>
              </a:rPr>
              <a:t>Our class in located in the old senior area, the area now holds P5-P7 pupils. We will be using this area as an expansion of our classrooms and will be used for work , play and skill-based learning. The area also includes a calm/quiet space and a small library. </a:t>
            </a:r>
          </a:p>
          <a:p>
            <a:r>
              <a:rPr lang="en-GB" dirty="0">
                <a:latin typeface="SassoonPrimaryInfant" pitchFamily="2" charset="0"/>
              </a:rPr>
              <a:t>We will be seeking pupil ideas to name the 3 learning spaces.</a:t>
            </a:r>
          </a:p>
        </p:txBody>
      </p:sp>
    </p:spTree>
    <p:extLst>
      <p:ext uri="{BB962C8B-B14F-4D97-AF65-F5344CB8AC3E}">
        <p14:creationId xmlns:p14="http://schemas.microsoft.com/office/powerpoint/2010/main" val="3307399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t>Community Hub – Breakfast Club</a:t>
            </a:r>
            <a:br>
              <a:rPr lang="en-GB" dirty="0"/>
            </a:br>
            <a:endParaRPr lang="en-GB" dirty="0"/>
          </a:p>
        </p:txBody>
      </p:sp>
      <p:pic>
        <p:nvPicPr>
          <p:cNvPr id="5" name="Content Placeholder 4">
            <a:extLst>
              <a:ext uri="{FF2B5EF4-FFF2-40B4-BE49-F238E27FC236}">
                <a16:creationId xmlns:a16="http://schemas.microsoft.com/office/drawing/2014/main" id="{CE210507-2BC9-FE74-36C2-3B26F8BDC111}"/>
              </a:ext>
            </a:extLst>
          </p:cNvPr>
          <p:cNvPicPr>
            <a:picLocks noGrp="1" noChangeAspect="1"/>
          </p:cNvPicPr>
          <p:nvPr>
            <p:ph idx="1"/>
          </p:nvPr>
        </p:nvPicPr>
        <p:blipFill>
          <a:blip r:embed="rId2"/>
          <a:stretch>
            <a:fillRect/>
          </a:stretch>
        </p:blipFill>
        <p:spPr>
          <a:xfrm>
            <a:off x="2907101" y="2285999"/>
            <a:ext cx="6698501" cy="2217219"/>
          </a:xfrm>
          <a:prstGeom prst="rect">
            <a:avLst/>
          </a:prstGeom>
        </p:spPr>
      </p:pic>
      <p:sp>
        <p:nvSpPr>
          <p:cNvPr id="4" name="TextBox 3">
            <a:extLst>
              <a:ext uri="{FF2B5EF4-FFF2-40B4-BE49-F238E27FC236}">
                <a16:creationId xmlns:a16="http://schemas.microsoft.com/office/drawing/2014/main" id="{DE12010C-AFDD-5B2D-6572-01A9886739A6}"/>
              </a:ext>
            </a:extLst>
          </p:cNvPr>
          <p:cNvSpPr txBox="1"/>
          <p:nvPr/>
        </p:nvSpPr>
        <p:spPr>
          <a:xfrm>
            <a:off x="3258673" y="4440951"/>
            <a:ext cx="6116128" cy="1754326"/>
          </a:xfrm>
          <a:prstGeom prst="rect">
            <a:avLst/>
          </a:prstGeom>
          <a:noFill/>
        </p:spPr>
        <p:txBody>
          <a:bodyPr wrap="square">
            <a:spAutoFit/>
          </a:bodyPr>
          <a:lstStyle/>
          <a:p>
            <a:pPr>
              <a:buNone/>
            </a:pPr>
            <a:r>
              <a:rPr lang="en-GB" sz="1200" dirty="0">
                <a:effectLst/>
                <a:latin typeface="Aptos" panose="020B0004020202020204" pitchFamily="34" charset="0"/>
                <a:ea typeface="Aptos" panose="020B0004020202020204" pitchFamily="34" charset="0"/>
                <a:cs typeface="Aptos" panose="020B0004020202020204" pitchFamily="34" charset="0"/>
              </a:rPr>
              <a:t>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 </a:t>
            </a:r>
          </a:p>
          <a:p>
            <a:pPr>
              <a:buNone/>
            </a:pPr>
            <a:r>
              <a:rPr lang="en-GB" sz="1200" dirty="0">
                <a:effectLst/>
                <a:latin typeface="Aptos" panose="020B0004020202020204" pitchFamily="34" charset="0"/>
                <a:ea typeface="Aptos" panose="020B0004020202020204" pitchFamily="34" charset="0"/>
                <a:cs typeface="Aptos" panose="020B0004020202020204" pitchFamily="34" charset="0"/>
              </a:rPr>
              <a:t>We are almost ready to launch our Breakfast Club so look out for more information via email soon.</a:t>
            </a:r>
            <a:endParaRPr lang="en-GB" dirty="0"/>
          </a:p>
        </p:txBody>
      </p:sp>
    </p:spTree>
    <p:extLst>
      <p:ext uri="{BB962C8B-B14F-4D97-AF65-F5344CB8AC3E}">
        <p14:creationId xmlns:p14="http://schemas.microsoft.com/office/powerpoint/2010/main" val="4243449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9169" y="859950"/>
            <a:ext cx="6853662" cy="2062103"/>
          </a:xfrm>
          <a:prstGeom prst="rect">
            <a:avLst/>
          </a:prstGeom>
        </p:spPr>
        <p:txBody>
          <a:bodyPr wrap="square">
            <a:spAutoFit/>
          </a:bodyPr>
          <a:lstStyle/>
          <a:p>
            <a:r>
              <a:rPr lang="en-GB" sz="3600" b="1" dirty="0">
                <a:solidFill>
                  <a:srgbClr val="595607"/>
                </a:solidFill>
                <a:latin typeface="SassoonPrimaryInfant" pitchFamily="2" charset="0"/>
              </a:rPr>
              <a:t>GLP</a:t>
            </a:r>
          </a:p>
          <a:p>
            <a:r>
              <a:rPr lang="en-US" sz="2800" dirty="0">
                <a:latin typeface="SassoonPrimaryInfant" pitchFamily="2" charset="0"/>
              </a:rPr>
              <a:t>P6 will be receiving input in June 2027 following the Gods Loving plan program. </a:t>
            </a:r>
          </a:p>
          <a:p>
            <a:endParaRPr lang="en-GB" sz="3600" dirty="0"/>
          </a:p>
        </p:txBody>
      </p:sp>
    </p:spTree>
    <p:extLst>
      <p:ext uri="{BB962C8B-B14F-4D97-AF65-F5344CB8AC3E}">
        <p14:creationId xmlns:p14="http://schemas.microsoft.com/office/powerpoint/2010/main" val="2622717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1069" y="2648366"/>
            <a:ext cx="6057877" cy="1107996"/>
          </a:xfrm>
          <a:prstGeom prst="rect">
            <a:avLst/>
          </a:prstGeom>
        </p:spPr>
        <p:txBody>
          <a:bodyPr wrap="none">
            <a:spAutoFit/>
          </a:bodyPr>
          <a:lstStyle/>
          <a:p>
            <a:r>
              <a:rPr lang="en-GB" sz="6600" b="1" dirty="0">
                <a:solidFill>
                  <a:srgbClr val="595607"/>
                </a:solidFill>
                <a:latin typeface="ModernMT-Bold"/>
              </a:rPr>
              <a:t>Primary 6 Events</a:t>
            </a:r>
            <a:endParaRPr lang="en-GB" sz="6600" dirty="0"/>
          </a:p>
        </p:txBody>
      </p:sp>
    </p:spTree>
    <p:extLst>
      <p:ext uri="{BB962C8B-B14F-4D97-AF65-F5344CB8AC3E}">
        <p14:creationId xmlns:p14="http://schemas.microsoft.com/office/powerpoint/2010/main" val="1591795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EC848E-0BC7-B3E7-DFE1-C3BD09253C25}"/>
              </a:ext>
            </a:extLst>
          </p:cNvPr>
          <p:cNvSpPr/>
          <p:nvPr/>
        </p:nvSpPr>
        <p:spPr>
          <a:xfrm>
            <a:off x="1587351" y="974182"/>
            <a:ext cx="4742329" cy="5016758"/>
          </a:xfrm>
          <a:prstGeom prst="rect">
            <a:avLst/>
          </a:prstGeom>
        </p:spPr>
        <p:txBody>
          <a:bodyPr wrap="square">
            <a:spAutoFit/>
          </a:bodyPr>
          <a:lstStyle/>
          <a:p>
            <a:r>
              <a:rPr lang="en-GB" sz="4000" b="1" dirty="0">
                <a:solidFill>
                  <a:srgbClr val="595607"/>
                </a:solidFill>
                <a:latin typeface="SassoonPrimaryInfant" pitchFamily="2" charset="0"/>
              </a:rPr>
              <a:t>P6</a:t>
            </a:r>
          </a:p>
          <a:p>
            <a:r>
              <a:rPr lang="en-GB" sz="4000" dirty="0">
                <a:solidFill>
                  <a:srgbClr val="595607"/>
                </a:solidFill>
                <a:latin typeface="SassoonPrimaryInfant" pitchFamily="2" charset="0"/>
              </a:rPr>
              <a:t>Visit to St Modan’s start on 5</a:t>
            </a:r>
            <a:r>
              <a:rPr lang="en-GB" sz="4000" baseline="30000" dirty="0">
                <a:solidFill>
                  <a:srgbClr val="595607"/>
                </a:solidFill>
                <a:latin typeface="SassoonPrimaryInfant" pitchFamily="2" charset="0"/>
              </a:rPr>
              <a:t>th</a:t>
            </a:r>
            <a:r>
              <a:rPr lang="en-GB" sz="4000" dirty="0">
                <a:solidFill>
                  <a:srgbClr val="595607"/>
                </a:solidFill>
                <a:latin typeface="SassoonPrimaryInfant" pitchFamily="2" charset="0"/>
              </a:rPr>
              <a:t> Nov for 3 weeks</a:t>
            </a:r>
          </a:p>
          <a:p>
            <a:r>
              <a:rPr lang="en-GB" sz="4000" dirty="0">
                <a:solidFill>
                  <a:srgbClr val="595607"/>
                </a:solidFill>
                <a:latin typeface="SassoonPrimaryInfant" pitchFamily="2" charset="0"/>
              </a:rPr>
              <a:t>iPad allocation</a:t>
            </a:r>
          </a:p>
          <a:p>
            <a:r>
              <a:rPr lang="en-GB" sz="4000" dirty="0">
                <a:solidFill>
                  <a:srgbClr val="595607"/>
                </a:solidFill>
                <a:latin typeface="SassoonPrimaryInfant" pitchFamily="2" charset="0"/>
              </a:rPr>
              <a:t>Roles and Responsibilities</a:t>
            </a:r>
          </a:p>
          <a:p>
            <a:r>
              <a:rPr lang="en-GB" sz="4000" dirty="0">
                <a:solidFill>
                  <a:srgbClr val="595607"/>
                </a:solidFill>
                <a:latin typeface="SassoonPrimaryInfant" pitchFamily="2" charset="0"/>
              </a:rPr>
              <a:t>Recycling</a:t>
            </a:r>
          </a:p>
        </p:txBody>
      </p:sp>
    </p:spTree>
    <p:extLst>
      <p:ext uri="{BB962C8B-B14F-4D97-AF65-F5344CB8AC3E}">
        <p14:creationId xmlns:p14="http://schemas.microsoft.com/office/powerpoint/2010/main" val="2392756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4C1345-1830-1130-0C0F-22AD8D43169D}"/>
              </a:ext>
            </a:extLst>
          </p:cNvPr>
          <p:cNvSpPr txBox="1"/>
          <p:nvPr/>
        </p:nvSpPr>
        <p:spPr>
          <a:xfrm>
            <a:off x="5481516" y="1551907"/>
            <a:ext cx="5437495" cy="3600986"/>
          </a:xfrm>
          <a:prstGeom prst="rect">
            <a:avLst/>
          </a:prstGeom>
          <a:noFill/>
        </p:spPr>
        <p:txBody>
          <a:bodyPr wrap="square">
            <a:spAutoFit/>
          </a:bodyPr>
          <a:lstStyle/>
          <a:p>
            <a:r>
              <a:rPr lang="en-GB" sz="2400" b="1" dirty="0">
                <a:latin typeface="SassoonPrimaryInfant" pitchFamily="2" charset="0"/>
              </a:rPr>
              <a:t>Silver Reading Schools Accreditation Awarded June 2026</a:t>
            </a:r>
          </a:p>
          <a:p>
            <a:endParaRPr lang="en-GB" sz="2000" dirty="0">
              <a:latin typeface="SassoonPrimaryInfant" pitchFamily="2" charset="0"/>
            </a:endParaRPr>
          </a:p>
          <a:p>
            <a:r>
              <a:rPr lang="en-GB" sz="2000" dirty="0">
                <a:latin typeface="SassoonPrimaryInfant" pitchFamily="2" charset="0"/>
              </a:rPr>
              <a:t>We have been on our Reading Schools journey in recent years and were delighted to receive this accreditation in recognition for the hard work that has gone in to building and sustaining a reading culture across our whole school community.</a:t>
            </a:r>
          </a:p>
          <a:p>
            <a:r>
              <a:rPr lang="en-GB" sz="2000" dirty="0">
                <a:latin typeface="SassoonPrimaryInfant" pitchFamily="2" charset="0"/>
              </a:rPr>
              <a:t>Next steps will be to continue this journey as we aim for our Gold Reading Schools Accreditation.</a:t>
            </a:r>
          </a:p>
          <a:p>
            <a:r>
              <a:rPr lang="en-GB" sz="2000" dirty="0">
                <a:latin typeface="SassoonPrimaryInfant" pitchFamily="2" charset="0"/>
              </a:rPr>
              <a:t>Thank you for your continued support!</a:t>
            </a:r>
          </a:p>
        </p:txBody>
      </p:sp>
      <p:pic>
        <p:nvPicPr>
          <p:cNvPr id="5" name="Picture 4">
            <a:extLst>
              <a:ext uri="{FF2B5EF4-FFF2-40B4-BE49-F238E27FC236}">
                <a16:creationId xmlns:a16="http://schemas.microsoft.com/office/drawing/2014/main" id="{BA20D7FA-F1E9-6630-2ED4-19836C4F3677}"/>
              </a:ext>
            </a:extLst>
          </p:cNvPr>
          <p:cNvPicPr>
            <a:picLocks noChangeAspect="1"/>
          </p:cNvPicPr>
          <p:nvPr/>
        </p:nvPicPr>
        <p:blipFill>
          <a:blip r:embed="rId2"/>
          <a:stretch>
            <a:fillRect/>
          </a:stretch>
        </p:blipFill>
        <p:spPr>
          <a:xfrm>
            <a:off x="1753001" y="1035765"/>
            <a:ext cx="3145809" cy="4517528"/>
          </a:xfrm>
          <a:prstGeom prst="rect">
            <a:avLst/>
          </a:prstGeom>
        </p:spPr>
      </p:pic>
    </p:spTree>
    <p:extLst>
      <p:ext uri="{BB962C8B-B14F-4D97-AF65-F5344CB8AC3E}">
        <p14:creationId xmlns:p14="http://schemas.microsoft.com/office/powerpoint/2010/main" val="862195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2B0407-E879-5CF3-1D03-48F449CC2F38}"/>
              </a:ext>
            </a:extLst>
          </p:cNvPr>
          <p:cNvSpPr txBox="1"/>
          <p:nvPr/>
        </p:nvSpPr>
        <p:spPr>
          <a:xfrm>
            <a:off x="1349774" y="899279"/>
            <a:ext cx="9492451" cy="4154984"/>
          </a:xfrm>
          <a:prstGeom prst="rect">
            <a:avLst/>
          </a:prstGeom>
          <a:noFill/>
        </p:spPr>
        <p:txBody>
          <a:bodyPr wrap="square">
            <a:spAutoFit/>
          </a:bodyPr>
          <a:lstStyle/>
          <a:p>
            <a:r>
              <a:rPr lang="en-GB" sz="2400" b="1" dirty="0">
                <a:latin typeface="SassoonPrimaryInfant" pitchFamily="2" charset="0"/>
              </a:rPr>
              <a:t>Reading Eggs Programme</a:t>
            </a:r>
          </a:p>
          <a:p>
            <a:endParaRPr lang="en-GB" sz="2000" dirty="0">
              <a:latin typeface="SassoonPrimaryInfant" pitchFamily="2" charset="0"/>
            </a:endParaRPr>
          </a:p>
          <a:p>
            <a:r>
              <a:rPr lang="en-GB" sz="2000" dirty="0">
                <a:latin typeface="SassoonPrimaryInfant" pitchFamily="2" charset="0"/>
              </a:rPr>
              <a:t>We have access to the Digital Reading Eggs Programme within our Primary 2, 3, 4 and Primary 6 and 7 stages for class and home use.</a:t>
            </a:r>
          </a:p>
          <a:p>
            <a:r>
              <a:rPr lang="en-GB" sz="2000" dirty="0">
                <a:latin typeface="SassoonPrimaryInfant" pitchFamily="2" charset="0"/>
              </a:rPr>
              <a:t>This is a progressive programme that supports and challenges pupils at their own level.</a:t>
            </a:r>
          </a:p>
          <a:p>
            <a:r>
              <a:rPr lang="en-GB" sz="2000" dirty="0">
                <a:latin typeface="SassoonPrimaryInfant" pitchFamily="2" charset="0"/>
              </a:rPr>
              <a:t> </a:t>
            </a:r>
          </a:p>
          <a:p>
            <a:r>
              <a:rPr lang="en-GB" sz="2000" dirty="0">
                <a:latin typeface="SassoonPrimaryInfant" pitchFamily="2" charset="0"/>
              </a:rPr>
              <a:t>It has a focus on Reading’s five pillars of literacy:</a:t>
            </a:r>
          </a:p>
          <a:p>
            <a:r>
              <a:rPr lang="en-GB" sz="2000" dirty="0">
                <a:latin typeface="SassoonPrimaryInfant" pitchFamily="2" charset="0"/>
              </a:rPr>
              <a:t>phonemic awareness</a:t>
            </a:r>
          </a:p>
          <a:p>
            <a:r>
              <a:rPr lang="en-GB" sz="2000" dirty="0">
                <a:latin typeface="SassoonPrimaryInfant" pitchFamily="2" charset="0"/>
              </a:rPr>
              <a:t>phonics</a:t>
            </a:r>
          </a:p>
          <a:p>
            <a:r>
              <a:rPr lang="en-GB" sz="2000" dirty="0">
                <a:latin typeface="SassoonPrimaryInfant" pitchFamily="2" charset="0"/>
              </a:rPr>
              <a:t>vocabulary</a:t>
            </a:r>
          </a:p>
          <a:p>
            <a:r>
              <a:rPr lang="en-GB" sz="2000" dirty="0">
                <a:latin typeface="SassoonPrimaryInfant" pitchFamily="2" charset="0"/>
              </a:rPr>
              <a:t>fluency </a:t>
            </a:r>
          </a:p>
          <a:p>
            <a:r>
              <a:rPr lang="en-GB" sz="2000" dirty="0">
                <a:latin typeface="SassoonPrimaryInfant" pitchFamily="2" charset="0"/>
              </a:rPr>
              <a:t>Comprehension</a:t>
            </a:r>
          </a:p>
          <a:p>
            <a:endParaRPr lang="en-GB" sz="2000" dirty="0">
              <a:latin typeface="SassoonPrimaryInfant" pitchFamily="2" charset="0"/>
            </a:endParaRPr>
          </a:p>
        </p:txBody>
      </p:sp>
      <p:sp>
        <p:nvSpPr>
          <p:cNvPr id="7" name="TextBox 6">
            <a:extLst>
              <a:ext uri="{FF2B5EF4-FFF2-40B4-BE49-F238E27FC236}">
                <a16:creationId xmlns:a16="http://schemas.microsoft.com/office/drawing/2014/main" id="{6ED51107-B5D6-E5B3-5189-B3FCE5EDC405}"/>
              </a:ext>
            </a:extLst>
          </p:cNvPr>
          <p:cNvSpPr txBox="1"/>
          <p:nvPr/>
        </p:nvSpPr>
        <p:spPr>
          <a:xfrm>
            <a:off x="8668871" y="4272735"/>
            <a:ext cx="3397623" cy="1754326"/>
          </a:xfrm>
          <a:prstGeom prst="rect">
            <a:avLst/>
          </a:prstGeom>
          <a:noFill/>
        </p:spPr>
        <p:txBody>
          <a:bodyPr wrap="square">
            <a:spAutoFit/>
          </a:bodyPr>
          <a:lstStyle/>
          <a:p>
            <a:r>
              <a:rPr lang="en-GB" dirty="0">
                <a:latin typeface="SassoonPrimaryInfant" pitchFamily="2" charset="0"/>
              </a:rPr>
              <a:t>Reading Eggs Programme:</a:t>
            </a:r>
          </a:p>
          <a:p>
            <a:r>
              <a:rPr lang="en-GB" dirty="0">
                <a:latin typeface="SassoonPrimaryInfant" pitchFamily="2" charset="0"/>
              </a:rPr>
              <a:t>Fast Phonics</a:t>
            </a:r>
          </a:p>
          <a:p>
            <a:endParaRPr lang="en-GB" dirty="0">
              <a:latin typeface="SassoonPrimaryInfant" pitchFamily="2" charset="0"/>
            </a:endParaRPr>
          </a:p>
          <a:p>
            <a:r>
              <a:rPr lang="en-GB" dirty="0">
                <a:latin typeface="SassoonPrimaryInfant" pitchFamily="2" charset="0"/>
              </a:rPr>
              <a:t>Reading Eggs  </a:t>
            </a:r>
          </a:p>
          <a:p>
            <a:endParaRPr lang="en-GB" dirty="0">
              <a:latin typeface="SassoonPrimaryInfant" pitchFamily="2" charset="0"/>
            </a:endParaRPr>
          </a:p>
          <a:p>
            <a:r>
              <a:rPr lang="en-GB" dirty="0">
                <a:latin typeface="SassoonPrimaryInfant" pitchFamily="2" charset="0"/>
              </a:rPr>
              <a:t>Reading </a:t>
            </a:r>
            <a:r>
              <a:rPr lang="en-GB" dirty="0" err="1">
                <a:latin typeface="SassoonPrimaryInfant" pitchFamily="2" charset="0"/>
              </a:rPr>
              <a:t>Eggspress</a:t>
            </a:r>
            <a:r>
              <a:rPr lang="en-GB" dirty="0">
                <a:latin typeface="SassoonPrimaryInfant" pitchFamily="2" charset="0"/>
              </a:rPr>
              <a:t>  </a:t>
            </a:r>
          </a:p>
        </p:txBody>
      </p:sp>
      <p:pic>
        <p:nvPicPr>
          <p:cNvPr id="9" name="Picture 8">
            <a:extLst>
              <a:ext uri="{FF2B5EF4-FFF2-40B4-BE49-F238E27FC236}">
                <a16:creationId xmlns:a16="http://schemas.microsoft.com/office/drawing/2014/main" id="{8636DC75-DF00-7458-80BA-8A85C5F0E30B}"/>
              </a:ext>
            </a:extLst>
          </p:cNvPr>
          <p:cNvPicPr>
            <a:picLocks noChangeAspect="1"/>
          </p:cNvPicPr>
          <p:nvPr/>
        </p:nvPicPr>
        <p:blipFill>
          <a:blip r:embed="rId2"/>
          <a:stretch>
            <a:fillRect/>
          </a:stretch>
        </p:blipFill>
        <p:spPr>
          <a:xfrm>
            <a:off x="3613217" y="4934665"/>
            <a:ext cx="1396105" cy="792549"/>
          </a:xfrm>
          <a:prstGeom prst="rect">
            <a:avLst/>
          </a:prstGeom>
        </p:spPr>
      </p:pic>
      <p:pic>
        <p:nvPicPr>
          <p:cNvPr id="11" name="Picture 10">
            <a:extLst>
              <a:ext uri="{FF2B5EF4-FFF2-40B4-BE49-F238E27FC236}">
                <a16:creationId xmlns:a16="http://schemas.microsoft.com/office/drawing/2014/main" id="{BEF4FFB3-9621-6A66-EE07-83D134277C10}"/>
              </a:ext>
            </a:extLst>
          </p:cNvPr>
          <p:cNvPicPr>
            <a:picLocks noChangeAspect="1"/>
          </p:cNvPicPr>
          <p:nvPr/>
        </p:nvPicPr>
        <p:blipFill>
          <a:blip r:embed="rId3"/>
          <a:stretch>
            <a:fillRect/>
          </a:stretch>
        </p:blipFill>
        <p:spPr>
          <a:xfrm>
            <a:off x="5291121" y="5013921"/>
            <a:ext cx="1024217" cy="634039"/>
          </a:xfrm>
          <a:prstGeom prst="rect">
            <a:avLst/>
          </a:prstGeom>
        </p:spPr>
      </p:pic>
      <p:pic>
        <p:nvPicPr>
          <p:cNvPr id="13" name="Picture 12">
            <a:extLst>
              <a:ext uri="{FF2B5EF4-FFF2-40B4-BE49-F238E27FC236}">
                <a16:creationId xmlns:a16="http://schemas.microsoft.com/office/drawing/2014/main" id="{1EE1DFBB-D2E9-43B0-BFD1-3EF5B22B5593}"/>
              </a:ext>
            </a:extLst>
          </p:cNvPr>
          <p:cNvPicPr>
            <a:picLocks noChangeAspect="1"/>
          </p:cNvPicPr>
          <p:nvPr/>
        </p:nvPicPr>
        <p:blipFill>
          <a:blip r:embed="rId4"/>
          <a:stretch>
            <a:fillRect/>
          </a:stretch>
        </p:blipFill>
        <p:spPr>
          <a:xfrm>
            <a:off x="6794052" y="4544325"/>
            <a:ext cx="1396105" cy="1414395"/>
          </a:xfrm>
          <a:prstGeom prst="rect">
            <a:avLst/>
          </a:prstGeom>
        </p:spPr>
      </p:pic>
    </p:spTree>
    <p:extLst>
      <p:ext uri="{BB962C8B-B14F-4D97-AF65-F5344CB8AC3E}">
        <p14:creationId xmlns:p14="http://schemas.microsoft.com/office/powerpoint/2010/main" val="1658570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2B4DEA-8F09-980B-04F2-DDAA180E4CD6}"/>
              </a:ext>
            </a:extLst>
          </p:cNvPr>
          <p:cNvSpPr txBox="1"/>
          <p:nvPr/>
        </p:nvSpPr>
        <p:spPr>
          <a:xfrm>
            <a:off x="2886636" y="1213008"/>
            <a:ext cx="6113928" cy="4493538"/>
          </a:xfrm>
          <a:prstGeom prst="rect">
            <a:avLst/>
          </a:prstGeom>
          <a:noFill/>
        </p:spPr>
        <p:txBody>
          <a:bodyPr wrap="square">
            <a:spAutoFit/>
          </a:bodyPr>
          <a:lstStyle/>
          <a:p>
            <a:r>
              <a:rPr lang="en-GB" sz="2800" b="1" dirty="0">
                <a:latin typeface="SassoonPrimaryInfant" pitchFamily="2" charset="0"/>
              </a:rPr>
              <a:t>Reading Home Learning</a:t>
            </a:r>
          </a:p>
          <a:p>
            <a:endParaRPr lang="en-GB" sz="2400" b="1" dirty="0">
              <a:latin typeface="SassoonPrimaryInfant" pitchFamily="2" charset="0"/>
            </a:endParaRPr>
          </a:p>
          <a:p>
            <a:r>
              <a:rPr lang="en-GB" dirty="0">
                <a:latin typeface="SassoonPrimaryInfant" pitchFamily="2" charset="0"/>
              </a:rPr>
              <a:t>Following a trial within our Infant Department and considering pupil, parent and staff feedback we will soon be moving forward with a new online reading resource Oxford Reading Buddy. This can be used in class and at home to support, challenge and extend our teaching and learning of reading.</a:t>
            </a:r>
          </a:p>
          <a:p>
            <a:endParaRPr lang="en-GB" dirty="0">
              <a:latin typeface="SassoonPrimaryInfant" pitchFamily="2" charset="0"/>
            </a:endParaRPr>
          </a:p>
          <a:p>
            <a:r>
              <a:rPr lang="en-GB" dirty="0">
                <a:latin typeface="SassoonPrimaryInfant" pitchFamily="2" charset="0"/>
              </a:rPr>
              <a:t>Provides a personalised E-Book Library that pupils can access at their reading level. This will be set by Class Teachers and monitored as they progress. </a:t>
            </a:r>
          </a:p>
          <a:p>
            <a:endParaRPr lang="en-GB" dirty="0">
              <a:latin typeface="SassoonPrimaryInfant" pitchFamily="2" charset="0"/>
            </a:endParaRPr>
          </a:p>
          <a:p>
            <a:r>
              <a:rPr lang="en-GB" dirty="0">
                <a:latin typeface="SassoonPrimaryInfant" pitchFamily="2" charset="0"/>
              </a:rPr>
              <a:t>We have close links with Denny Library and would encourage pupils and parents to use this wonderful resource to explore and support them on their reading journey.</a:t>
            </a:r>
          </a:p>
        </p:txBody>
      </p:sp>
      <p:pic>
        <p:nvPicPr>
          <p:cNvPr id="5" name="Picture 4">
            <a:extLst>
              <a:ext uri="{FF2B5EF4-FFF2-40B4-BE49-F238E27FC236}">
                <a16:creationId xmlns:a16="http://schemas.microsoft.com/office/drawing/2014/main" id="{926FE888-11B1-F8B8-613E-AA57984BC08A}"/>
              </a:ext>
            </a:extLst>
          </p:cNvPr>
          <p:cNvPicPr>
            <a:picLocks noChangeAspect="1"/>
          </p:cNvPicPr>
          <p:nvPr/>
        </p:nvPicPr>
        <p:blipFill>
          <a:blip r:embed="rId2"/>
          <a:stretch>
            <a:fillRect/>
          </a:stretch>
        </p:blipFill>
        <p:spPr>
          <a:xfrm>
            <a:off x="9208383" y="4567160"/>
            <a:ext cx="2221024" cy="1504311"/>
          </a:xfrm>
          <a:prstGeom prst="rect">
            <a:avLst/>
          </a:prstGeom>
        </p:spPr>
      </p:pic>
    </p:spTree>
    <p:extLst>
      <p:ext uri="{BB962C8B-B14F-4D97-AF65-F5344CB8AC3E}">
        <p14:creationId xmlns:p14="http://schemas.microsoft.com/office/powerpoint/2010/main" val="1107662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73100"/>
            <a:ext cx="4927600" cy="5232399"/>
          </a:xfrm>
          <a:prstGeom prst="rect">
            <a:avLst/>
          </a:prstGeom>
        </p:spPr>
      </p:pic>
      <p:sp>
        <p:nvSpPr>
          <p:cNvPr id="3" name="TextBox 2"/>
          <p:cNvSpPr txBox="1"/>
          <p:nvPr/>
        </p:nvSpPr>
        <p:spPr>
          <a:xfrm>
            <a:off x="6286500" y="1168400"/>
            <a:ext cx="4965700" cy="5416868"/>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1918" y="1636565"/>
            <a:ext cx="8097357" cy="4031873"/>
          </a:xfrm>
          <a:prstGeom prst="rect">
            <a:avLst/>
          </a:prstGeom>
          <a:noFill/>
        </p:spPr>
        <p:txBody>
          <a:bodyPr wrap="square" rtlCol="0">
            <a:spAutoFit/>
          </a:bodyPr>
          <a:lstStyle/>
          <a:p>
            <a:r>
              <a:rPr lang="en-GB" sz="3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a:p>
            <a:r>
              <a:rPr lang="en-GB" sz="3200" dirty="0">
                <a:latin typeface="SassoonPrimaryInfant" pitchFamily="2" charset="0"/>
              </a:rPr>
              <a:t>We are now also egg free. (egg in items like cake etc. are acceptable) </a:t>
            </a:r>
          </a:p>
        </p:txBody>
      </p:sp>
    </p:spTree>
    <p:extLst>
      <p:ext uri="{BB962C8B-B14F-4D97-AF65-F5344CB8AC3E}">
        <p14:creationId xmlns:p14="http://schemas.microsoft.com/office/powerpoint/2010/main" val="1689387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lstStyle/>
          <a:p>
            <a:r>
              <a:rPr lang="en-GB" dirty="0"/>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r>
              <a:rPr lang="en-GB" dirty="0"/>
              <a:t>School email address – </a:t>
            </a:r>
            <a:r>
              <a:rPr lang="en-GB" dirty="0">
                <a:hlinkClick r:id="rId2"/>
              </a:rPr>
              <a:t>stpatricksprimaryschool@education.falkirk.sch.uk</a:t>
            </a:r>
            <a:r>
              <a:rPr lang="en-GB" dirty="0"/>
              <a:t> </a:t>
            </a:r>
          </a:p>
          <a:p>
            <a:r>
              <a:rPr lang="en-GB" dirty="0"/>
              <a:t>School main office phone number – 01324 508840</a:t>
            </a:r>
          </a:p>
          <a:p>
            <a:r>
              <a:rPr lang="en-GB" dirty="0"/>
              <a:t>Website - </a:t>
            </a:r>
            <a:r>
              <a:rPr lang="en-GB" dirty="0">
                <a:hlinkClick r:id="rId3"/>
              </a:rPr>
              <a:t>https://www.st-patricks.falkirk.sch.uk/</a:t>
            </a:r>
            <a:r>
              <a:rPr lang="en-GB" dirty="0"/>
              <a:t> </a:t>
            </a:r>
          </a:p>
          <a:p>
            <a:r>
              <a:rPr lang="en-GB" dirty="0"/>
              <a:t>Our Parent Communication Policy is available on our website</a:t>
            </a:r>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199" y="1452343"/>
            <a:ext cx="6459523" cy="1915974"/>
          </a:xfrm>
          <a:prstGeom prst="rect">
            <a:avLst/>
          </a:prstGeom>
        </p:spPr>
        <p:txBody>
          <a:bodyPr wrap="square">
            <a:spAutoFit/>
          </a:bodyPr>
          <a:lstStyle/>
          <a:p>
            <a:pPr>
              <a:lnSpc>
                <a:spcPct val="107000"/>
              </a:lnSpc>
            </a:pPr>
            <a:r>
              <a:rPr lang="en-GB" sz="2800" kern="100" dirty="0">
                <a:latin typeface="SassoonPrimaryInfant" pitchFamily="2" charset="0"/>
                <a:ea typeface="Calibri" panose="020F0502020204030204" pitchFamily="34" charset="0"/>
                <a:cs typeface="Times New Roman" panose="02020603050405020304" pitchFamily="18" charset="0"/>
              </a:rPr>
              <a:t>Follow your child's class on Bluesky - </a:t>
            </a:r>
            <a:r>
              <a:rPr lang="en-GB" sz="2800" dirty="0">
                <a:latin typeface="SassoonPrimaryInfant" pitchFamily="2" charset="0"/>
              </a:rPr>
              <a:t>our school social media platform.</a:t>
            </a:r>
          </a:p>
          <a:p>
            <a:pPr lvl="0">
              <a:lnSpc>
                <a:spcPct val="107000"/>
              </a:lnSpc>
              <a:spcAft>
                <a:spcPts val="0"/>
              </a:spcAft>
            </a:pPr>
            <a:r>
              <a:rPr lang="en-GB" sz="2800" kern="100" dirty="0">
                <a:latin typeface="SassoonPrimaryInfant" pitchFamily="2"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endParaRPr lang="en-GB" sz="2800" kern="100" dirty="0">
              <a:latin typeface="SassoonPrimaryInfant" pitchFamily="2"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2"/>
          <a:stretch>
            <a:fillRect/>
          </a:stretch>
        </p:blipFill>
        <p:spPr>
          <a:xfrm>
            <a:off x="4353886" y="2590937"/>
            <a:ext cx="2697274" cy="2697274"/>
          </a:xfrm>
          <a:prstGeom prst="rect">
            <a:avLst/>
          </a:prstGeom>
        </p:spPr>
      </p:pic>
      <p:sp>
        <p:nvSpPr>
          <p:cNvPr id="5" name="TextBox 4">
            <a:extLst>
              <a:ext uri="{FF2B5EF4-FFF2-40B4-BE49-F238E27FC236}">
                <a16:creationId xmlns:a16="http://schemas.microsoft.com/office/drawing/2014/main" id="{3B370DE1-A527-DDA4-CC26-9875DC630289}"/>
              </a:ext>
            </a:extLst>
          </p:cNvPr>
          <p:cNvSpPr txBox="1"/>
          <p:nvPr/>
        </p:nvSpPr>
        <p:spPr>
          <a:xfrm>
            <a:off x="3744286" y="5288211"/>
            <a:ext cx="4234302" cy="584775"/>
          </a:xfrm>
          <a:prstGeom prst="rect">
            <a:avLst/>
          </a:prstGeom>
          <a:noFill/>
        </p:spPr>
        <p:txBody>
          <a:bodyPr wrap="square" rtlCol="0">
            <a:spAutoFit/>
          </a:bodyPr>
          <a:lstStyle/>
          <a:p>
            <a:r>
              <a:rPr lang="en-GB" sz="3200" dirty="0"/>
              <a:t>@missc-stp.bsky.social</a:t>
            </a:r>
          </a:p>
        </p:txBody>
      </p:sp>
    </p:spTree>
    <p:extLst>
      <p:ext uri="{BB962C8B-B14F-4D97-AF65-F5344CB8AC3E}">
        <p14:creationId xmlns:p14="http://schemas.microsoft.com/office/powerpoint/2010/main" val="22879860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3134</TotalTime>
  <Words>1557</Words>
  <Application>Microsoft Office PowerPoint</Application>
  <PresentationFormat>Widescreen</PresentationFormat>
  <Paragraphs>129</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Aptos</vt:lpstr>
      <vt:lpstr>Arial</vt:lpstr>
      <vt:lpstr>Garamond</vt:lpstr>
      <vt:lpstr>ModernMT-Bold</vt:lpstr>
      <vt:lpstr>SassoonPrimaryInfant</vt:lpstr>
      <vt:lpstr>Symbol</vt:lpstr>
      <vt:lpstr>Organic</vt:lpstr>
      <vt:lpstr>PowerPoint Presentation</vt:lpstr>
      <vt:lpstr>PowerPoint Presentation</vt:lpstr>
      <vt:lpstr>PowerPoint Presentation</vt:lpstr>
      <vt:lpstr>Class Teacher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Charter</vt:lpstr>
      <vt:lpstr>PowerPoint Presentation</vt:lpstr>
      <vt:lpstr>PowerPoint Presentation</vt:lpstr>
      <vt:lpstr>PowerPoint Presentation</vt:lpstr>
      <vt:lpstr>  Classroom Routines/Expectations  </vt:lpstr>
      <vt:lpstr>PowerPoint Presentation</vt:lpstr>
      <vt:lpstr>PowerPoint Presentation</vt:lpstr>
      <vt:lpstr>PowerPoint Presentation</vt:lpstr>
      <vt:lpstr> Environmental Changes – Session 2026 27 </vt:lpstr>
      <vt:lpstr> Community Hub – Breakfast Club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Jacqueline Carroll</cp:lastModifiedBy>
  <cp:revision>42</cp:revision>
  <dcterms:created xsi:type="dcterms:W3CDTF">2023-08-23T14:29:30Z</dcterms:created>
  <dcterms:modified xsi:type="dcterms:W3CDTF">2026-09-03T14:25:13Z</dcterms:modified>
</cp:coreProperties>
</file>