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0" r:id="rId4"/>
    <p:sldId id="299" r:id="rId5"/>
    <p:sldId id="303" r:id="rId6"/>
    <p:sldId id="258" r:id="rId7"/>
    <p:sldId id="261" r:id="rId8"/>
    <p:sldId id="262" r:id="rId9"/>
    <p:sldId id="294" r:id="rId10"/>
    <p:sldId id="263" r:id="rId11"/>
    <p:sldId id="264" r:id="rId12"/>
    <p:sldId id="266" r:id="rId13"/>
    <p:sldId id="302" r:id="rId14"/>
    <p:sldId id="268" r:id="rId15"/>
    <p:sldId id="270" r:id="rId16"/>
    <p:sldId id="271" r:id="rId17"/>
    <p:sldId id="296" r:id="rId18"/>
    <p:sldId id="281" r:id="rId19"/>
    <p:sldId id="282" r:id="rId20"/>
    <p:sldId id="304" r:id="rId21"/>
    <p:sldId id="297" r:id="rId22"/>
    <p:sldId id="305" r:id="rId23"/>
    <p:sldId id="307" r:id="rId24"/>
    <p:sldId id="308" r:id="rId25"/>
    <p:sldId id="309" r:id="rId26"/>
    <p:sldId id="306" r:id="rId27"/>
    <p:sldId id="298" r:id="rId28"/>
    <p:sldId id="275" r:id="rId29"/>
    <p:sldId id="280" r:id="rId30"/>
    <p:sldId id="288" r:id="rId31"/>
    <p:sldId id="293" r:id="rId32"/>
    <p:sldId id="286"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111" d="100"/>
          <a:sy n="111" d="100"/>
        </p:scale>
        <p:origin x="30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a:xfrm>
            <a:off x="2692397" y="5037663"/>
            <a:ext cx="5214635" cy="279400"/>
          </a:xfrm>
        </p:spPr>
        <p:txBody>
          <a:bodyPr/>
          <a:lstStyle/>
          <a:p>
            <a:endParaRPr lang="en-GB"/>
          </a:p>
        </p:txBody>
      </p:sp>
      <p:sp>
        <p:nvSpPr>
          <p:cNvPr id="6" name="Slide Number Placeholder 5"/>
          <p:cNvSpPr>
            <a:spLocks noGrp="1"/>
          </p:cNvSpPr>
          <p:nvPr>
            <p:ph type="sldNum" sz="quarter" idx="12"/>
          </p:nvPr>
        </p:nvSpPr>
        <p:spPr>
          <a:xfrm>
            <a:off x="8956900" y="5037663"/>
            <a:ext cx="551167" cy="279400"/>
          </a:xfrm>
        </p:spPr>
        <p:txBody>
          <a:bodyPr/>
          <a:lstStyle/>
          <a:p>
            <a:fld id="{375E7135-3F53-475D-B83B-B9C26527DE10}" type="slidenum">
              <a:rPr lang="en-GB" smtClean="0"/>
              <a:t>‹#›</a:t>
            </a:fld>
            <a:endParaRPr lang="en-GB"/>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5012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65915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6391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2928153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E0E0E2-ED47-4F49-97C9-CE927F6C82D8}" type="datetimeFigureOut">
              <a:rPr lang="en-GB" smtClean="0"/>
              <a:t>02/09/2026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75E7135-3F53-475D-B83B-B9C26527DE10}" type="slidenum">
              <a:rPr lang="en-GB" smtClean="0"/>
              <a:t>‹#›</a:t>
            </a:fld>
            <a:endParaRPr lang="en-GB"/>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1475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E0E0E2-ED47-4F49-97C9-CE927F6C82D8}" type="datetimeFigureOut">
              <a:rPr lang="en-GB" smtClean="0"/>
              <a:t>02/09/2026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11718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E0E0E2-ED47-4F49-97C9-CE927F6C82D8}" type="datetimeFigureOut">
              <a:rPr lang="en-GB" smtClean="0"/>
              <a:t>02/09/2026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204432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9565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1824100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020648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1292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3958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8004749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7302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2546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2401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4836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9E0E0E2-ED47-4F49-97C9-CE927F6C82D8}" type="datetimeFigureOut">
              <a:rPr lang="en-GB" smtClean="0"/>
              <a:t>02/09/2026</a:t>
            </a:fld>
            <a:endParaRPr lang="en-GB"/>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75E7135-3F53-475D-B83B-B9C26527DE10}" type="slidenum">
              <a:rPr lang="en-GB" smtClean="0"/>
              <a:t>‹#›</a:t>
            </a:fld>
            <a:endParaRPr lang="en-GB"/>
          </a:p>
        </p:txBody>
      </p:sp>
    </p:spTree>
    <p:extLst>
      <p:ext uri="{BB962C8B-B14F-4D97-AF65-F5344CB8AC3E}">
        <p14:creationId xmlns:p14="http://schemas.microsoft.com/office/powerpoint/2010/main" val="9983467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tmp"/><Relationship Id="rId2" Type="http://schemas.openxmlformats.org/officeDocument/2006/relationships/image" Target="../media/image2.jpe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6.tmp"/><Relationship Id="rId2" Type="http://schemas.openxmlformats.org/officeDocument/2006/relationships/image" Target="../media/image2.jpe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s://www.st-patricks.falkirk.sch.uk/" TargetMode="External"/><Relationship Id="rId2" Type="http://schemas.openxmlformats.org/officeDocument/2006/relationships/hyperlink" Target="mailto:stpatricksprimaryschool@education.falkirk.sch.uk"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 Pats badg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41400" y="1918205"/>
            <a:ext cx="9169401" cy="3046988"/>
          </a:xfrm>
          <a:prstGeom prst="rect">
            <a:avLst/>
          </a:prstGeom>
        </p:spPr>
        <p:txBody>
          <a:bodyPr wrap="square">
            <a:spAutoFit/>
          </a:bodyPr>
          <a:lstStyle/>
          <a:p>
            <a:pPr algn="ctr"/>
            <a:r>
              <a:rPr lang="en-GB" sz="9600" b="1" i="0" dirty="0">
                <a:solidFill>
                  <a:srgbClr val="7030A0"/>
                </a:solidFill>
                <a:effectLst/>
                <a:latin typeface="SassoonPrimaryInfant" pitchFamily="2" charset="0"/>
              </a:rPr>
              <a:t>P5 Meet the Teacher</a:t>
            </a:r>
            <a:endParaRPr lang="en-GB" sz="9600" b="1" dirty="0">
              <a:solidFill>
                <a:srgbClr val="7030A0"/>
              </a:solidFill>
              <a:latin typeface="SassoonPrimaryInfant" pitchFamily="2" charset="0"/>
            </a:endParaRPr>
          </a:p>
        </p:txBody>
      </p:sp>
    </p:spTree>
    <p:extLst>
      <p:ext uri="{BB962C8B-B14F-4D97-AF65-F5344CB8AC3E}">
        <p14:creationId xmlns:p14="http://schemas.microsoft.com/office/powerpoint/2010/main" val="3317280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elcome | Welcome | Bob Duran | Flick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01600"/>
            <a:ext cx="12192000" cy="6629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073400" y="4978400"/>
            <a:ext cx="5638800" cy="1323439"/>
          </a:xfrm>
          <a:prstGeom prst="rect">
            <a:avLst/>
          </a:prstGeom>
          <a:noFill/>
        </p:spPr>
        <p:txBody>
          <a:bodyPr wrap="square" rtlCol="0">
            <a:spAutoFit/>
          </a:bodyPr>
          <a:lstStyle/>
          <a:p>
            <a:pPr algn="ctr"/>
            <a:r>
              <a:rPr lang="en-GB" sz="8000" dirty="0">
                <a:latin typeface="SassoonPrimaryInfant" pitchFamily="2" charset="0"/>
              </a:rPr>
              <a:t>BACK!!</a:t>
            </a:r>
          </a:p>
        </p:txBody>
      </p:sp>
    </p:spTree>
    <p:extLst>
      <p:ext uri="{BB962C8B-B14F-4D97-AF65-F5344CB8AC3E}">
        <p14:creationId xmlns:p14="http://schemas.microsoft.com/office/powerpoint/2010/main" val="1366693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34576" y="649214"/>
            <a:ext cx="8559138" cy="6047809"/>
          </a:xfrm>
          <a:prstGeom prst="rect">
            <a:avLst/>
          </a:prstGeom>
        </p:spPr>
        <p:txBody>
          <a:bodyPr wrap="none">
            <a:spAutoFit/>
          </a:bodyPr>
          <a:lstStyle/>
          <a:p>
            <a:r>
              <a:rPr lang="en-GB" sz="3200" b="1" dirty="0">
                <a:solidFill>
                  <a:srgbClr val="595607"/>
                </a:solidFill>
                <a:latin typeface="SassoonPrimaryInfant" pitchFamily="2" charset="0"/>
              </a:rPr>
              <a:t>Information </a:t>
            </a:r>
            <a:r>
              <a:rPr lang="en-GB" sz="3200" b="1" dirty="0" err="1">
                <a:solidFill>
                  <a:srgbClr val="595607"/>
                </a:solidFill>
                <a:latin typeface="SassoonPrimaryInfant" pitchFamily="2" charset="0"/>
              </a:rPr>
              <a:t>Powerpoint</a:t>
            </a:r>
            <a:r>
              <a:rPr lang="en-GB" sz="3200" b="1" dirty="0">
                <a:solidFill>
                  <a:srgbClr val="595607"/>
                </a:solidFill>
                <a:latin typeface="SassoonPrimaryInfant" pitchFamily="2" charset="0"/>
              </a:rPr>
              <a:t> Agenda</a:t>
            </a:r>
          </a:p>
          <a:p>
            <a:endParaRPr lang="en-US" sz="100" dirty="0">
              <a:latin typeface="SassoonPrimaryInfant" pitchFamily="2" charset="0"/>
            </a:endParaRPr>
          </a:p>
          <a:p>
            <a:pPr marL="457200" indent="-457200">
              <a:buFont typeface="Arial" panose="020B0604020202020204" pitchFamily="34" charset="0"/>
              <a:buChar char="•"/>
            </a:pPr>
            <a:r>
              <a:rPr lang="en-US" sz="2400" dirty="0">
                <a:latin typeface="SassoonPrimaryInfant" pitchFamily="2" charset="0"/>
              </a:rPr>
              <a:t>Teacher &amp; Senior Leadership Team Introduction</a:t>
            </a:r>
          </a:p>
          <a:p>
            <a:pPr marL="457200" indent="-457200">
              <a:buFont typeface="Arial" panose="020B0604020202020204" pitchFamily="34" charset="0"/>
              <a:buChar char="•"/>
            </a:pPr>
            <a:r>
              <a:rPr lang="en-US" sz="2400" dirty="0">
                <a:latin typeface="SassoonPrimaryInfant" pitchFamily="2" charset="0"/>
              </a:rPr>
              <a:t>School Vision </a:t>
            </a:r>
          </a:p>
          <a:p>
            <a:pPr marL="457200" indent="-457200">
              <a:buFont typeface="Arial" panose="020B0604020202020204" pitchFamily="34" charset="0"/>
              <a:buChar char="•"/>
            </a:pPr>
            <a:r>
              <a:rPr lang="en-US" sz="2400" dirty="0">
                <a:latin typeface="SassoonPrimaryInfant" pitchFamily="2" charset="0"/>
              </a:rPr>
              <a:t>Health &amp; Wellbeing</a:t>
            </a:r>
          </a:p>
          <a:p>
            <a:pPr marL="457200" indent="-457200">
              <a:buFont typeface="Arial" panose="020B0604020202020204" pitchFamily="34" charset="0"/>
              <a:buChar char="•"/>
            </a:pPr>
            <a:r>
              <a:rPr lang="en-US" sz="2400" dirty="0" err="1">
                <a:latin typeface="SassoonPrimaryInfant" pitchFamily="2" charset="0"/>
              </a:rPr>
              <a:t>Behaviour</a:t>
            </a:r>
            <a:r>
              <a:rPr lang="en-US" sz="2400" dirty="0">
                <a:latin typeface="SassoonPrimaryInfant" pitchFamily="2" charset="0"/>
              </a:rPr>
              <a:t> and Positive Relationships</a:t>
            </a:r>
          </a:p>
          <a:p>
            <a:pPr marL="457200" indent="-457200">
              <a:buFont typeface="Arial" panose="020B0604020202020204" pitchFamily="34" charset="0"/>
              <a:buChar char="•"/>
            </a:pPr>
            <a:r>
              <a:rPr lang="en-US" sz="2400" dirty="0">
                <a:latin typeface="SassoonPrimaryInfant" pitchFamily="2" charset="0"/>
              </a:rPr>
              <a:t>Timetables</a:t>
            </a:r>
          </a:p>
          <a:p>
            <a:pPr marL="457200" indent="-457200">
              <a:buFont typeface="Arial" panose="020B0604020202020204" pitchFamily="34" charset="0"/>
              <a:buChar char="•"/>
            </a:pPr>
            <a:r>
              <a:rPr lang="en-US" sz="2400" dirty="0">
                <a:latin typeface="SassoonPrimaryInfant" pitchFamily="2" charset="0"/>
              </a:rPr>
              <a:t>Classroom Routines/Expectations</a:t>
            </a:r>
          </a:p>
          <a:p>
            <a:pPr marL="457200" indent="-457200">
              <a:buFont typeface="Arial" panose="020B0604020202020204" pitchFamily="34" charset="0"/>
              <a:buChar char="•"/>
            </a:pPr>
            <a:r>
              <a:rPr lang="en-US" sz="2400" dirty="0">
                <a:latin typeface="SassoonPrimaryInfant" pitchFamily="2" charset="0"/>
              </a:rPr>
              <a:t>Four Context for Learning </a:t>
            </a:r>
          </a:p>
          <a:p>
            <a:pPr marL="457200" indent="-457200">
              <a:buFont typeface="Arial" panose="020B0604020202020204" pitchFamily="34" charset="0"/>
              <a:buChar char="•"/>
            </a:pPr>
            <a:r>
              <a:rPr lang="en-US" sz="2400" dirty="0">
                <a:latin typeface="SassoonPrimaryInfant" pitchFamily="2" charset="0"/>
              </a:rPr>
              <a:t>Environmental Changes – Pupil’s Voice (Name of learning areas)</a:t>
            </a:r>
          </a:p>
          <a:p>
            <a:pPr marL="457200" indent="-457200">
              <a:buFont typeface="Arial" panose="020B0604020202020204" pitchFamily="34" charset="0"/>
              <a:buChar char="•"/>
            </a:pPr>
            <a:r>
              <a:rPr lang="en-US" sz="2400" dirty="0">
                <a:latin typeface="SassoonPrimaryInfant" pitchFamily="2" charset="0"/>
              </a:rPr>
              <a:t>UNCRC</a:t>
            </a:r>
          </a:p>
          <a:p>
            <a:pPr marL="457200" indent="-457200">
              <a:buFont typeface="Arial" panose="020B0604020202020204" pitchFamily="34" charset="0"/>
              <a:buChar char="•"/>
            </a:pPr>
            <a:r>
              <a:rPr lang="en-US" sz="2400" dirty="0">
                <a:latin typeface="SassoonPrimaryInfant" pitchFamily="2" charset="0"/>
              </a:rPr>
              <a:t>Reading School</a:t>
            </a:r>
          </a:p>
          <a:p>
            <a:pPr marL="457200" indent="-457200">
              <a:buFont typeface="Arial" panose="020B0604020202020204" pitchFamily="34" charset="0"/>
              <a:buChar char="•"/>
            </a:pPr>
            <a:r>
              <a:rPr lang="en-US" sz="2400" dirty="0">
                <a:latin typeface="SassoonPrimaryInfant" pitchFamily="2" charset="0"/>
              </a:rPr>
              <a:t>Community Hub – Breakfast Club</a:t>
            </a:r>
          </a:p>
          <a:p>
            <a:pPr marL="457200" indent="-457200">
              <a:buFont typeface="Arial" panose="020B0604020202020204" pitchFamily="34" charset="0"/>
              <a:buChar char="•"/>
            </a:pPr>
            <a:r>
              <a:rPr lang="en-US" sz="2400" dirty="0">
                <a:latin typeface="SassoonPrimaryInfant" pitchFamily="2" charset="0"/>
              </a:rPr>
              <a:t>Health Promoting Schools</a:t>
            </a:r>
          </a:p>
          <a:p>
            <a:pPr marL="457200" indent="-457200">
              <a:buFont typeface="Arial" panose="020B0604020202020204" pitchFamily="34" charset="0"/>
              <a:buChar char="•"/>
            </a:pPr>
            <a:r>
              <a:rPr lang="en-US" sz="2400" dirty="0">
                <a:latin typeface="SassoonPrimaryInfant" pitchFamily="2" charset="0"/>
              </a:rPr>
              <a:t>Home Learning/Sharing the Learning</a:t>
            </a:r>
          </a:p>
          <a:p>
            <a:pPr marL="457200" indent="-457200">
              <a:buFont typeface="Arial" panose="020B0604020202020204" pitchFamily="34" charset="0"/>
              <a:buChar char="•"/>
            </a:pPr>
            <a:r>
              <a:rPr lang="en-US" sz="2400" dirty="0">
                <a:latin typeface="SassoonPrimaryInfant" pitchFamily="2" charset="0"/>
              </a:rPr>
              <a:t>Communication and </a:t>
            </a:r>
            <a:r>
              <a:rPr lang="en-US" sz="2400" dirty="0" err="1">
                <a:latin typeface="SassoonPrimaryInfant" pitchFamily="2" charset="0"/>
              </a:rPr>
              <a:t>Bluesky</a:t>
            </a:r>
            <a:endParaRPr lang="en-US" sz="2400" dirty="0">
              <a:latin typeface="SassoonPrimaryInfant" pitchFamily="2" charset="0"/>
            </a:endParaRPr>
          </a:p>
          <a:p>
            <a:endParaRPr lang="en-GB" dirty="0"/>
          </a:p>
        </p:txBody>
      </p:sp>
    </p:spTree>
    <p:extLst>
      <p:ext uri="{BB962C8B-B14F-4D97-AF65-F5344CB8AC3E}">
        <p14:creationId xmlns:p14="http://schemas.microsoft.com/office/powerpoint/2010/main" val="3527034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49C117F-F390-437B-ADB0-57E87EFF34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10" name="Picture 9">
              <a:extLst>
                <a:ext uri="{FF2B5EF4-FFF2-40B4-BE49-F238E27FC236}">
                  <a16:creationId xmlns:a16="http://schemas.microsoft.com/office/drawing/2014/main" id="{A7EF42F8-2417-49A6-95CE-DE9503B0AA6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1" name="Rectangle 10">
              <a:extLst>
                <a:ext uri="{FF2B5EF4-FFF2-40B4-BE49-F238E27FC236}">
                  <a16:creationId xmlns:a16="http://schemas.microsoft.com/office/drawing/2014/main" id="{AC6F623B-2003-4AED-B02F-541A150EC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2" name="Picture 11">
              <a:extLst>
                <a:ext uri="{FF2B5EF4-FFF2-40B4-BE49-F238E27FC236}">
                  <a16:creationId xmlns:a16="http://schemas.microsoft.com/office/drawing/2014/main" id="{CD11837A-4F3D-419F-ACE2-E80B1EA2846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3" name="Picture 12">
              <a:extLst>
                <a:ext uri="{FF2B5EF4-FFF2-40B4-BE49-F238E27FC236}">
                  <a16:creationId xmlns:a16="http://schemas.microsoft.com/office/drawing/2014/main" id="{B9411D1A-7E2C-4A36-BE32-BF7A8E13072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5" name="Straight Connector 14">
            <a:extLst>
              <a:ext uri="{FF2B5EF4-FFF2-40B4-BE49-F238E27FC236}">
                <a16:creationId xmlns:a16="http://schemas.microsoft.com/office/drawing/2014/main" id="{20742BC3-654B-4E41-9A6A-73A42E4776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9401732C-37EE-4B98-A709-9530173F3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654E48C8-2A00-4C54-BC9C-B18EE49E9C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786"/>
            <a:ext cx="12229962" cy="6856214"/>
            <a:chOff x="-15736" y="0"/>
            <a:chExt cx="12229962" cy="6856214"/>
          </a:xfrm>
        </p:grpSpPr>
        <p:pic>
          <p:nvPicPr>
            <p:cNvPr id="20" name="Picture 19">
              <a:extLst>
                <a:ext uri="{FF2B5EF4-FFF2-40B4-BE49-F238E27FC236}">
                  <a16:creationId xmlns:a16="http://schemas.microsoft.com/office/drawing/2014/main" id="{CE0A0544-8F52-43F0-AC3E-DF683908B56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1" name="Rectangle 20">
              <a:extLst>
                <a:ext uri="{FF2B5EF4-FFF2-40B4-BE49-F238E27FC236}">
                  <a16:creationId xmlns:a16="http://schemas.microsoft.com/office/drawing/2014/main" id="{2F4057D3-A680-4443-9E51-ED920A691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22" name="Picture 21">
              <a:extLst>
                <a:ext uri="{FF2B5EF4-FFF2-40B4-BE49-F238E27FC236}">
                  <a16:creationId xmlns:a16="http://schemas.microsoft.com/office/drawing/2014/main" id="{2F6853A4-7B38-4FDE-B024-AE8BA71E738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3" name="Picture 22">
              <a:extLst>
                <a:ext uri="{FF2B5EF4-FFF2-40B4-BE49-F238E27FC236}">
                  <a16:creationId xmlns:a16="http://schemas.microsoft.com/office/drawing/2014/main" id="{86ADF4DB-4290-4441-8F8E-04152FE6063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2DBCC513-3F76-EB33-C00F-475558D93ABF}"/>
              </a:ext>
            </a:extLst>
          </p:cNvPr>
          <p:cNvSpPr>
            <a:spLocks noGrp="1"/>
          </p:cNvSpPr>
          <p:nvPr>
            <p:ph type="title"/>
          </p:nvPr>
        </p:nvSpPr>
        <p:spPr>
          <a:xfrm>
            <a:off x="997528" y="982132"/>
            <a:ext cx="4094017" cy="2823880"/>
          </a:xfrm>
        </p:spPr>
        <p:txBody>
          <a:bodyPr vert="horz" lIns="91440" tIns="45720" rIns="91440" bIns="45720" rtlCol="0" anchor="b">
            <a:normAutofit/>
          </a:bodyPr>
          <a:lstStyle/>
          <a:p>
            <a:r>
              <a:rPr lang="en-US" sz="4800">
                <a:solidFill>
                  <a:srgbClr val="262626"/>
                </a:solidFill>
              </a:rPr>
              <a:t>Mrs Dolan</a:t>
            </a:r>
          </a:p>
        </p:txBody>
      </p:sp>
      <p:pic>
        <p:nvPicPr>
          <p:cNvPr id="4" name="Picture 3">
            <a:extLst>
              <a:ext uri="{FF2B5EF4-FFF2-40B4-BE49-F238E27FC236}">
                <a16:creationId xmlns:a16="http://schemas.microsoft.com/office/drawing/2014/main" id="{B21EB9DC-39FA-84CD-F80D-DEC075AAC5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26752" y="982131"/>
            <a:ext cx="4453298" cy="4893735"/>
          </a:xfrm>
          <a:prstGeom prst="rect">
            <a:avLst/>
          </a:prstGeom>
          <a:ln w="57150" cmpd="thickThin">
            <a:solidFill>
              <a:srgbClr val="7F7F7F"/>
            </a:solidFill>
            <a:miter lim="800000"/>
          </a:ln>
        </p:spPr>
      </p:pic>
    </p:spTree>
    <p:extLst>
      <p:ext uri="{BB962C8B-B14F-4D97-AF65-F5344CB8AC3E}">
        <p14:creationId xmlns:p14="http://schemas.microsoft.com/office/powerpoint/2010/main" val="3876147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733538D-5433-42E7-AA08-DC5FDEDA4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B098D93-67C9-115E-904E-4468FC0BD669}"/>
              </a:ext>
            </a:extLst>
          </p:cNvPr>
          <p:cNvPicPr>
            <a:picLocks noChangeAspect="1"/>
          </p:cNvPicPr>
          <p:nvPr/>
        </p:nvPicPr>
        <p:blipFill>
          <a:blip r:embed="rId3"/>
          <a:stretch>
            <a:fillRect/>
          </a:stretch>
        </p:blipFill>
        <p:spPr>
          <a:xfrm>
            <a:off x="1997946" y="683727"/>
            <a:ext cx="7928374" cy="5490544"/>
          </a:xfrm>
          <a:prstGeom prst="rect">
            <a:avLst/>
          </a:prstGeom>
        </p:spPr>
      </p:pic>
    </p:spTree>
    <p:extLst>
      <p:ext uri="{BB962C8B-B14F-4D97-AF65-F5344CB8AC3E}">
        <p14:creationId xmlns:p14="http://schemas.microsoft.com/office/powerpoint/2010/main" val="202919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47850" y="1074509"/>
            <a:ext cx="8496300" cy="4708981"/>
          </a:xfrm>
          <a:prstGeom prst="rect">
            <a:avLst/>
          </a:prstGeom>
        </p:spPr>
        <p:txBody>
          <a:bodyPr wrap="square">
            <a:spAutoFit/>
          </a:bodyPr>
          <a:lstStyle/>
          <a:p>
            <a:r>
              <a:rPr lang="en-US" sz="2000" b="1" i="1" dirty="0">
                <a:solidFill>
                  <a:srgbClr val="595607"/>
                </a:solidFill>
                <a:latin typeface="SassoonPrimaryInfant" pitchFamily="2" charset="0"/>
              </a:rPr>
              <a:t>ONE BIG FAMILY, ONE GREAT SCHOOL</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Our Vision</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St Patrick’s Primary School and Early Learning Centre is a community of faith and a family of learners. </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We set high expectations of </a:t>
            </a:r>
            <a:r>
              <a:rPr lang="en-US" sz="2000" b="1" i="1" dirty="0" err="1">
                <a:solidFill>
                  <a:srgbClr val="595607"/>
                </a:solidFill>
                <a:latin typeface="SassoonPrimaryInfant" pitchFamily="2" charset="0"/>
              </a:rPr>
              <a:t>behaviour</a:t>
            </a:r>
            <a:r>
              <a:rPr lang="en-US" sz="2000" b="1" i="1" dirty="0">
                <a:solidFill>
                  <a:srgbClr val="595607"/>
                </a:solidFill>
                <a:latin typeface="SassoonPrimaryInfant" pitchFamily="2" charset="0"/>
              </a:rPr>
              <a:t> and effort, and we work closely with parents, parish and partners to guide and support our children in their educational and spiritual journey – fostering a love of learning and preparing them for the future. </a:t>
            </a:r>
          </a:p>
          <a:p>
            <a:endParaRPr lang="en-US" sz="2000" b="1" i="1" dirty="0">
              <a:solidFill>
                <a:srgbClr val="595607"/>
              </a:solidFill>
              <a:latin typeface="SassoonPrimaryInfant" pitchFamily="2" charset="0"/>
            </a:endParaRPr>
          </a:p>
          <a:p>
            <a:r>
              <a:rPr lang="en-US" sz="2000" b="1" i="1" dirty="0">
                <a:solidFill>
                  <a:srgbClr val="595607"/>
                </a:solidFill>
                <a:latin typeface="SassoonPrimaryInfant" pitchFamily="2" charset="0"/>
              </a:rPr>
              <a:t>We respect the rights of all members of our community and promote children’s rights from the United Nations Convention on the Rights of the Child (UNCRC) throughout the school.</a:t>
            </a:r>
            <a:endParaRPr lang="en-US" sz="2000" b="1" i="1" dirty="0">
              <a:solidFill>
                <a:srgbClr val="595607"/>
              </a:solidFill>
              <a:effectLst/>
              <a:latin typeface="SassoonPrimaryInfant" pitchFamily="2" charset="0"/>
            </a:endParaRPr>
          </a:p>
        </p:txBody>
      </p:sp>
    </p:spTree>
    <p:extLst>
      <p:ext uri="{BB962C8B-B14F-4D97-AF65-F5344CB8AC3E}">
        <p14:creationId xmlns:p14="http://schemas.microsoft.com/office/powerpoint/2010/main" val="3808877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98600" y="1206838"/>
            <a:ext cx="4013200" cy="4893647"/>
          </a:xfrm>
          <a:prstGeom prst="rect">
            <a:avLst/>
          </a:prstGeom>
        </p:spPr>
        <p:txBody>
          <a:bodyPr wrap="square">
            <a:spAutoFit/>
          </a:bodyPr>
          <a:lstStyle/>
          <a:p>
            <a:r>
              <a:rPr lang="en-US" sz="2400" dirty="0">
                <a:solidFill>
                  <a:srgbClr val="000000"/>
                </a:solidFill>
                <a:latin typeface="SassoonPrimaryInfant" pitchFamily="2" charset="0"/>
              </a:rPr>
              <a:t>Our pupils' Health and Wellbeing is always in the forefront of our minds.</a:t>
            </a:r>
          </a:p>
          <a:p>
            <a:r>
              <a:rPr lang="en-US" sz="2400" dirty="0">
                <a:solidFill>
                  <a:srgbClr val="000000"/>
                </a:solidFill>
                <a:latin typeface="SassoonPrimaryInfant" pitchFamily="2" charset="0"/>
              </a:rPr>
              <a:t>Our children have impressed us with how they continue to follow the rules and routines in place in school.</a:t>
            </a:r>
          </a:p>
          <a:p>
            <a:r>
              <a:rPr lang="en-US" sz="2400" dirty="0">
                <a:solidFill>
                  <a:srgbClr val="000000"/>
                </a:solidFill>
                <a:latin typeface="SassoonPrimaryInfant" pitchFamily="2" charset="0"/>
              </a:rPr>
              <a:t>Health and Wellbeing of our children is promoted and explored daily, through topics and across the curriculum.</a:t>
            </a:r>
          </a:p>
          <a:p>
            <a:r>
              <a:rPr lang="en-US" sz="2400" dirty="0">
                <a:solidFill>
                  <a:srgbClr val="000000"/>
                </a:solidFill>
                <a:latin typeface="SassoonPrimaryInfant" pitchFamily="2" charset="0"/>
              </a:rPr>
              <a:t>Thank you for your continued support.</a:t>
            </a:r>
            <a:endParaRPr lang="en-US" sz="2400" b="0" i="0" dirty="0">
              <a:solidFill>
                <a:srgbClr val="000000"/>
              </a:solidFill>
              <a:effectLst/>
              <a:latin typeface="SassoonPrimaryInfant" pitchFamily="2" charset="0"/>
            </a:endParaRPr>
          </a:p>
        </p:txBody>
      </p:sp>
      <p:pic>
        <p:nvPicPr>
          <p:cNvPr id="3" name="Picture 2" descr="Health Systems Governance for Health Equity: Critical Reflection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7672" y="790956"/>
            <a:ext cx="5705856" cy="5276088"/>
          </a:xfrm>
          <a:prstGeom prst="rect">
            <a:avLst/>
          </a:prstGeom>
        </p:spPr>
      </p:pic>
    </p:spTree>
    <p:extLst>
      <p:ext uri="{BB962C8B-B14F-4D97-AF65-F5344CB8AC3E}">
        <p14:creationId xmlns:p14="http://schemas.microsoft.com/office/powerpoint/2010/main" val="3512589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9611" y="894834"/>
            <a:ext cx="10194290" cy="4431983"/>
          </a:xfrm>
          <a:prstGeom prst="rect">
            <a:avLst/>
          </a:prstGeom>
        </p:spPr>
        <p:txBody>
          <a:bodyPr wrap="square">
            <a:spAutoFit/>
          </a:bodyPr>
          <a:lstStyle/>
          <a:p>
            <a:r>
              <a:rPr lang="en-GB" sz="2000" b="1" dirty="0">
                <a:solidFill>
                  <a:srgbClr val="595607"/>
                </a:solidFill>
                <a:latin typeface="SassoonPrimaryInfant" pitchFamily="2" charset="0"/>
              </a:rPr>
              <a:t>Behaviour &amp; Relationships</a:t>
            </a:r>
          </a:p>
          <a:p>
            <a:endParaRPr lang="en-GB" b="1" dirty="0">
              <a:solidFill>
                <a:srgbClr val="595607"/>
              </a:solidFill>
              <a:latin typeface="SassoonPrimaryInfant" pitchFamily="2" charset="0"/>
            </a:endParaRPr>
          </a:p>
          <a:p>
            <a:r>
              <a:rPr lang="en-US" sz="1600" b="1" dirty="0">
                <a:latin typeface="SassoonPrimaryInfant" pitchFamily="2" charset="0"/>
              </a:rPr>
              <a:t>Early Intervention Policy</a:t>
            </a:r>
            <a:endParaRPr lang="en-US" sz="1600" dirty="0">
              <a:latin typeface="SassoonPrimaryInfant" pitchFamily="2" charset="0"/>
            </a:endParaRPr>
          </a:p>
          <a:p>
            <a:r>
              <a:rPr lang="en-US" sz="1600" dirty="0">
                <a:latin typeface="SassoonPrimaryInfant" pitchFamily="2" charset="0"/>
              </a:rPr>
              <a:t>Children have had a settling in period at the beginning of this session. If necessary, we will contact you for your support if we have any concerns over your child's </a:t>
            </a:r>
            <a:r>
              <a:rPr lang="en-US" sz="1600" dirty="0" err="1">
                <a:latin typeface="SassoonPrimaryInfant" pitchFamily="2" charset="0"/>
              </a:rPr>
              <a:t>behaviour</a:t>
            </a:r>
            <a:r>
              <a:rPr lang="en-US" sz="1600" dirty="0">
                <a:latin typeface="SassoonPrimaryInfant" pitchFamily="2" charset="0"/>
              </a:rPr>
              <a:t> in school.</a:t>
            </a:r>
          </a:p>
          <a:p>
            <a:endParaRPr lang="en-US" sz="1600" dirty="0">
              <a:latin typeface="SassoonPrimaryInfant" pitchFamily="2" charset="0"/>
            </a:endParaRPr>
          </a:p>
          <a:p>
            <a:r>
              <a:rPr lang="en-US" sz="1600" b="1" dirty="0">
                <a:latin typeface="SassoonPrimaryInfant" pitchFamily="2" charset="0"/>
              </a:rPr>
              <a:t>Positive Relationships Policy</a:t>
            </a:r>
          </a:p>
          <a:p>
            <a:r>
              <a:rPr lang="en-US" sz="1600" dirty="0">
                <a:latin typeface="SassoonPrimaryInfant" pitchFamily="2" charset="0"/>
              </a:rPr>
              <a:t>At St. Patrick's, we are a welcoming Catholic community dedicated to nurturing every child's faith, wellbeing, and success through an inclusive, respectful, and supportive environment.</a:t>
            </a:r>
          </a:p>
          <a:p>
            <a:r>
              <a:rPr lang="en-GB" sz="1600" dirty="0">
                <a:latin typeface="SassoonPrimaryInfant" pitchFamily="2" charset="0"/>
              </a:rPr>
              <a:t>Our staff have collaboratively updated our Positive Relationships Policy to launch our new 'FRESH' Start element—an approach rooted in our Gospel Values, restorative conversations, early parent partnership, and UNCRC Class Charters to ensure every child feels welcomed, loved and supported to make positive choices.</a:t>
            </a:r>
          </a:p>
          <a:p>
            <a:endParaRPr lang="en-US" sz="1600" dirty="0">
              <a:latin typeface="SassoonPrimaryInfant" pitchFamily="2" charset="0"/>
            </a:endParaRPr>
          </a:p>
          <a:p>
            <a:r>
              <a:rPr lang="en-US" sz="1600" b="1" dirty="0">
                <a:latin typeface="SassoonPrimaryInfant" pitchFamily="2" charset="0"/>
              </a:rPr>
              <a:t>St Patrick’s Promise</a:t>
            </a:r>
            <a:endParaRPr lang="en-US" sz="1600" dirty="0">
              <a:latin typeface="SassoonPrimaryInfant" pitchFamily="2" charset="0"/>
            </a:endParaRPr>
          </a:p>
          <a:p>
            <a:r>
              <a:rPr lang="en-US" sz="1600" dirty="0">
                <a:latin typeface="SassoonPrimaryInfant" pitchFamily="2" charset="0"/>
              </a:rPr>
              <a:t>All pupils are aware of and regularly use the St Patrick’s Promise to help them to remember the expectations of them in school each day.</a:t>
            </a:r>
          </a:p>
          <a:p>
            <a:endParaRPr lang="en-GB" sz="2000" dirty="0">
              <a:latin typeface="SassoonPrimaryInfant" pitchFamily="2" charset="0"/>
            </a:endParaRPr>
          </a:p>
        </p:txBody>
      </p:sp>
    </p:spTree>
    <p:extLst>
      <p:ext uri="{BB962C8B-B14F-4D97-AF65-F5344CB8AC3E}">
        <p14:creationId xmlns:p14="http://schemas.microsoft.com/office/powerpoint/2010/main" val="143733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44958B8-57B6-4B37-8A18-D54A32EC2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BD32E74-DF70-72A8-AA8B-7154EA268214}"/>
              </a:ext>
            </a:extLst>
          </p:cNvPr>
          <p:cNvPicPr>
            <a:picLocks noChangeAspect="1"/>
          </p:cNvPicPr>
          <p:nvPr/>
        </p:nvPicPr>
        <p:blipFill>
          <a:blip r:embed="rId3"/>
          <a:srcRect t="3408" r="1" b="1"/>
          <a:stretch>
            <a:fillRect/>
          </a:stretch>
        </p:blipFill>
        <p:spPr>
          <a:xfrm>
            <a:off x="486138" y="488137"/>
            <a:ext cx="11227442" cy="5883295"/>
          </a:xfrm>
          <a:prstGeom prst="rect">
            <a:avLst/>
          </a:prstGeom>
        </p:spPr>
      </p:pic>
      <p:sp>
        <p:nvSpPr>
          <p:cNvPr id="10" name="Rectangle 9">
            <a:extLst>
              <a:ext uri="{FF2B5EF4-FFF2-40B4-BE49-F238E27FC236}">
                <a16:creationId xmlns:a16="http://schemas.microsoft.com/office/drawing/2014/main" id="{B7E4A740-3A69-42A5-8AC0-3905D518F4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solidFill>
              <a:schemeClr val="bg1"/>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grpSp>
        <p:nvGrpSpPr>
          <p:cNvPr id="12" name="Group 11">
            <a:extLst>
              <a:ext uri="{FF2B5EF4-FFF2-40B4-BE49-F238E27FC236}">
                <a16:creationId xmlns:a16="http://schemas.microsoft.com/office/drawing/2014/main" id="{8283C010-53D7-404B-9300-DB1BAE1EAE9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28956"/>
            <a:ext cx="12234672" cy="658368"/>
            <a:chOff x="-18288" y="3128956"/>
            <a:chExt cx="12234672" cy="658368"/>
          </a:xfrm>
        </p:grpSpPr>
        <p:sp useBgFill="1">
          <p:nvSpPr>
            <p:cNvPr id="13" name="Rounded Rectangle 21">
              <a:extLst>
                <a:ext uri="{FF2B5EF4-FFF2-40B4-BE49-F238E27FC236}">
                  <a16:creationId xmlns:a16="http://schemas.microsoft.com/office/drawing/2014/main" id="{DFC03671-D6D3-4BA9-AD3E-6ADE11D07C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2303"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4" name="Picture 13">
              <a:extLst>
                <a:ext uri="{FF2B5EF4-FFF2-40B4-BE49-F238E27FC236}">
                  <a16:creationId xmlns:a16="http://schemas.microsoft.com/office/drawing/2014/main" id="{DFD51935-8C23-4BCB-987B-F5AC9E3D94CA}"/>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8288" y="3154680"/>
              <a:ext cx="777240" cy="606425"/>
            </a:xfrm>
            <a:prstGeom prst="rect">
              <a:avLst/>
            </a:prstGeom>
          </p:spPr>
        </p:pic>
        <p:sp useBgFill="1">
          <p:nvSpPr>
            <p:cNvPr id="15" name="Rounded Rectangle 27">
              <a:extLst>
                <a:ext uri="{FF2B5EF4-FFF2-40B4-BE49-F238E27FC236}">
                  <a16:creationId xmlns:a16="http://schemas.microsoft.com/office/drawing/2014/main" id="{72D5A197-23EF-4751-9E72-FEB79910E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14377" y="3128956"/>
              <a:ext cx="45720" cy="658368"/>
            </a:xfrm>
            <a:prstGeom prst="roundRect">
              <a:avLst>
                <a:gd name="adj" fmla="val 50000"/>
              </a:avLst>
            </a:prstGeom>
            <a:ln w="9525">
              <a:noFill/>
            </a:ln>
            <a:effectLst>
              <a:innerShdw blurRad="114300">
                <a:prstClr val="black">
                  <a:alpha val="8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aramond" panose="02020404030301010803"/>
                <a:ea typeface="+mn-ea"/>
                <a:cs typeface="+mn-cs"/>
              </a:endParaRPr>
            </a:p>
          </p:txBody>
        </p:sp>
        <p:pic>
          <p:nvPicPr>
            <p:cNvPr id="16" name="Picture 15">
              <a:extLst>
                <a:ext uri="{FF2B5EF4-FFF2-40B4-BE49-F238E27FC236}">
                  <a16:creationId xmlns:a16="http://schemas.microsoft.com/office/drawing/2014/main" id="{5DD7E4D1-EC3E-4109-9647-9E6652A92D3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flipH="1">
              <a:off x="11439144" y="3154680"/>
              <a:ext cx="777240" cy="606425"/>
            </a:xfrm>
            <a:prstGeom prst="rect">
              <a:avLst/>
            </a:prstGeom>
          </p:spPr>
        </p:pic>
      </p:grpSp>
    </p:spTree>
    <p:extLst>
      <p:ext uri="{BB962C8B-B14F-4D97-AF65-F5344CB8AC3E}">
        <p14:creationId xmlns:p14="http://schemas.microsoft.com/office/powerpoint/2010/main" val="218290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3079" name="Rectangle 3078">
            <a:extLst>
              <a:ext uri="{FF2B5EF4-FFF2-40B4-BE49-F238E27FC236}">
                <a16:creationId xmlns:a16="http://schemas.microsoft.com/office/drawing/2014/main" id="{23E3CED3-8830-45C9-8D6C-F4ECADD4F1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3C6F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St P's promise.jpg"/>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90079" y="666795"/>
            <a:ext cx="3811843" cy="5524411"/>
          </a:xfrm>
          <a:prstGeom prst="rect">
            <a:avLst/>
          </a:prstGeom>
          <a:noFill/>
          <a:extLst>
            <a:ext uri="{909E8E84-426E-40DD-AFC4-6F175D3DCCD1}">
              <a14:hiddenFill xmlns:a14="http://schemas.microsoft.com/office/drawing/2010/main">
                <a:solidFill>
                  <a:srgbClr val="FFFFFF"/>
                </a:solidFill>
              </a14:hiddenFill>
            </a:ext>
          </a:extLst>
        </p:spPr>
      </p:pic>
      <p:sp>
        <p:nvSpPr>
          <p:cNvPr id="3081" name="Rectangle 3080">
            <a:extLst>
              <a:ext uri="{FF2B5EF4-FFF2-40B4-BE49-F238E27FC236}">
                <a16:creationId xmlns:a16="http://schemas.microsoft.com/office/drawing/2014/main" id="{66F2D62A-C66C-42DF-8C05-99B0B1A8B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611" y="350556"/>
            <a:ext cx="11542779" cy="6156888"/>
          </a:xfrm>
          <a:prstGeom prst="rect">
            <a:avLst/>
          </a:prstGeom>
          <a:noFill/>
          <a:ln w="25400" cap="flat">
            <a:solidFill>
              <a:srgbClr val="B9BF0C"/>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2027263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Restorative Practis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4429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1023035"/>
            <a:ext cx="4254500" cy="4678204"/>
          </a:xfrm>
          <a:prstGeom prst="rect">
            <a:avLst/>
          </a:prstGeom>
        </p:spPr>
        <p:txBody>
          <a:bodyPr wrap="square">
            <a:spAutoFit/>
          </a:bodyPr>
          <a:lstStyle/>
          <a:p>
            <a:r>
              <a:rPr lang="en-US" sz="2000" dirty="0">
                <a:solidFill>
                  <a:srgbClr val="000000"/>
                </a:solidFill>
                <a:latin typeface="SassoonPrimaryInfant" pitchFamily="2" charset="0"/>
              </a:rPr>
              <a:t>We continue to use a Restorative Practice approach when resolving any conflicts among children.</a:t>
            </a:r>
          </a:p>
          <a:p>
            <a:endParaRPr lang="en-US" sz="2000" dirty="0">
              <a:solidFill>
                <a:srgbClr val="000000"/>
              </a:solidFill>
              <a:latin typeface="SassoonPrimaryInfant" pitchFamily="2" charset="0"/>
            </a:endParaRPr>
          </a:p>
          <a:p>
            <a:r>
              <a:rPr lang="en-US" sz="2000" b="1" dirty="0">
                <a:latin typeface="SassoonPrimaryInfant" pitchFamily="2" charset="0"/>
              </a:rPr>
              <a:t>Positive </a:t>
            </a:r>
            <a:r>
              <a:rPr lang="en-US" sz="2000" b="1" dirty="0" err="1">
                <a:latin typeface="SassoonPrimaryInfant" pitchFamily="2" charset="0"/>
              </a:rPr>
              <a:t>Behaviour</a:t>
            </a:r>
            <a:endParaRPr lang="en-US" sz="2000" dirty="0">
              <a:latin typeface="SassoonPrimaryInfant" pitchFamily="2" charset="0"/>
            </a:endParaRPr>
          </a:p>
          <a:p>
            <a:r>
              <a:rPr lang="en-US" sz="2000" dirty="0">
                <a:latin typeface="SassoonPrimaryInfant" pitchFamily="2" charset="0"/>
              </a:rPr>
              <a:t>Positive </a:t>
            </a:r>
            <a:r>
              <a:rPr lang="en-US" sz="2000" dirty="0" err="1">
                <a:latin typeface="SassoonPrimaryInfant" pitchFamily="2" charset="0"/>
              </a:rPr>
              <a:t>behaviour</a:t>
            </a:r>
            <a:r>
              <a:rPr lang="en-US" sz="2000" dirty="0">
                <a:latin typeface="SassoonPrimaryInfant" pitchFamily="2" charset="0"/>
              </a:rPr>
              <a:t> is </a:t>
            </a:r>
            <a:r>
              <a:rPr lang="en-US" sz="2000" dirty="0" err="1">
                <a:latin typeface="SassoonPrimaryInfant" pitchFamily="2" charset="0"/>
              </a:rPr>
              <a:t>recognised</a:t>
            </a:r>
            <a:r>
              <a:rPr lang="en-US" sz="2000" dirty="0">
                <a:latin typeface="SassoonPrimaryInfant" pitchFamily="2" charset="0"/>
              </a:rPr>
              <a:t> and celebrated throughout each day. Pupils are rewarded for demonstrating positive </a:t>
            </a:r>
            <a:r>
              <a:rPr lang="en-US" sz="2000" dirty="0" err="1">
                <a:latin typeface="SassoonPrimaryInfant" pitchFamily="2" charset="0"/>
              </a:rPr>
              <a:t>behaviours</a:t>
            </a:r>
            <a:r>
              <a:rPr lang="en-US" sz="2000" dirty="0">
                <a:latin typeface="SassoonPrimaryInfant" pitchFamily="2" charset="0"/>
              </a:rPr>
              <a:t> such as effort, kindness, respect and for displaying the Gospel Values.</a:t>
            </a:r>
          </a:p>
          <a:p>
            <a:r>
              <a:rPr lang="en-US" sz="2000" dirty="0">
                <a:latin typeface="SassoonPrimaryInfant" pitchFamily="2" charset="0"/>
              </a:rPr>
              <a:t>We use our Recognition Boards to highlight the Gospel Values, positive </a:t>
            </a:r>
            <a:r>
              <a:rPr lang="en-US" sz="2000" dirty="0" err="1">
                <a:latin typeface="SassoonPrimaryInfant" pitchFamily="2" charset="0"/>
              </a:rPr>
              <a:t>behaviour</a:t>
            </a:r>
            <a:r>
              <a:rPr lang="en-US" sz="2000" dirty="0">
                <a:latin typeface="SassoonPrimaryInfant" pitchFamily="2" charset="0"/>
              </a:rPr>
              <a:t> and focused learning.</a:t>
            </a:r>
          </a:p>
          <a:p>
            <a:endParaRPr lang="en-GB" dirty="0"/>
          </a:p>
        </p:txBody>
      </p:sp>
      <p:pic>
        <p:nvPicPr>
          <p:cNvPr id="7170" name="Picture 2" descr="spotlight phot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9100" y="431800"/>
            <a:ext cx="5740400"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181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749C117F-F390-437B-ADB0-57E87EFF34F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934" y="0"/>
            <a:ext cx="12231160" cy="6856214"/>
            <a:chOff x="-16934" y="0"/>
            <a:chExt cx="12231160" cy="6856214"/>
          </a:xfrm>
        </p:grpSpPr>
        <p:pic>
          <p:nvPicPr>
            <p:cNvPr id="12" name="Picture 11">
              <a:extLst>
                <a:ext uri="{FF2B5EF4-FFF2-40B4-BE49-F238E27FC236}">
                  <a16:creationId xmlns:a16="http://schemas.microsoft.com/office/drawing/2014/main" id="{A7EF42F8-2417-49A6-95CE-DE9503B0AA6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3" name="Rectangle 32">
              <a:extLst>
                <a:ext uri="{FF2B5EF4-FFF2-40B4-BE49-F238E27FC236}">
                  <a16:creationId xmlns:a16="http://schemas.microsoft.com/office/drawing/2014/main" id="{AC6F623B-2003-4AED-B02F-541A150EC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4" name="Picture 13">
              <a:extLst>
                <a:ext uri="{FF2B5EF4-FFF2-40B4-BE49-F238E27FC236}">
                  <a16:creationId xmlns:a16="http://schemas.microsoft.com/office/drawing/2014/main" id="{CD11837A-4F3D-419F-ACE2-E80B1EA2846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15" name="Picture 14">
              <a:extLst>
                <a:ext uri="{FF2B5EF4-FFF2-40B4-BE49-F238E27FC236}">
                  <a16:creationId xmlns:a16="http://schemas.microsoft.com/office/drawing/2014/main" id="{B9411D1A-7E2C-4A36-BE32-BF7A8E13072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cxnSp>
        <p:nvCxnSpPr>
          <p:cNvPr id="17" name="Straight Connector 16">
            <a:extLst>
              <a:ext uri="{FF2B5EF4-FFF2-40B4-BE49-F238E27FC236}">
                <a16:creationId xmlns:a16="http://schemas.microsoft.com/office/drawing/2014/main" id="{20742BC3-654B-4E41-9A6A-73A42E47763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
        <p:nvSpPr>
          <p:cNvPr id="19" name="Rectangle 18">
            <a:extLst>
              <a:ext uri="{FF2B5EF4-FFF2-40B4-BE49-F238E27FC236}">
                <a16:creationId xmlns:a16="http://schemas.microsoft.com/office/drawing/2014/main" id="{9401732C-37EE-4B98-A709-9530173F3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654E48C8-2A00-4C54-BC9C-B18EE49E9C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786"/>
            <a:ext cx="12229962" cy="6856214"/>
            <a:chOff x="-15736" y="0"/>
            <a:chExt cx="12229962" cy="6856214"/>
          </a:xfrm>
        </p:grpSpPr>
        <p:pic>
          <p:nvPicPr>
            <p:cNvPr id="22" name="Picture 21">
              <a:extLst>
                <a:ext uri="{FF2B5EF4-FFF2-40B4-BE49-F238E27FC236}">
                  <a16:creationId xmlns:a16="http://schemas.microsoft.com/office/drawing/2014/main" id="{CE0A0544-8F52-43F0-AC3E-DF683908B56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4" name="Rectangle 33">
              <a:extLst>
                <a:ext uri="{FF2B5EF4-FFF2-40B4-BE49-F238E27FC236}">
                  <a16:creationId xmlns:a16="http://schemas.microsoft.com/office/drawing/2014/main" id="{2F4057D3-A680-4443-9E51-ED920A691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24" name="Picture 23">
              <a:extLst>
                <a:ext uri="{FF2B5EF4-FFF2-40B4-BE49-F238E27FC236}">
                  <a16:creationId xmlns:a16="http://schemas.microsoft.com/office/drawing/2014/main" id="{2F6853A4-7B38-4FDE-B024-AE8BA71E738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25" name="Picture 24">
              <a:extLst>
                <a:ext uri="{FF2B5EF4-FFF2-40B4-BE49-F238E27FC236}">
                  <a16:creationId xmlns:a16="http://schemas.microsoft.com/office/drawing/2014/main" id="{86ADF4DB-4290-4441-8F8E-04152FE6063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a:extLst>
              <a:ext uri="{FF2B5EF4-FFF2-40B4-BE49-F238E27FC236}">
                <a16:creationId xmlns:a16="http://schemas.microsoft.com/office/drawing/2014/main" id="{030DFB3C-DDA4-850A-FBDF-2395D931BFC7}"/>
              </a:ext>
            </a:extLst>
          </p:cNvPr>
          <p:cNvSpPr>
            <a:spLocks noGrp="1"/>
          </p:cNvSpPr>
          <p:nvPr>
            <p:ph type="title"/>
          </p:nvPr>
        </p:nvSpPr>
        <p:spPr>
          <a:xfrm>
            <a:off x="997528" y="982132"/>
            <a:ext cx="4094017" cy="2823880"/>
          </a:xfrm>
        </p:spPr>
        <p:txBody>
          <a:bodyPr vert="horz" lIns="91440" tIns="45720" rIns="91440" bIns="45720" rtlCol="0" anchor="b">
            <a:normAutofit/>
          </a:bodyPr>
          <a:lstStyle/>
          <a:p>
            <a:r>
              <a:rPr lang="en-US" sz="4800">
                <a:solidFill>
                  <a:srgbClr val="262626"/>
                </a:solidFill>
              </a:rPr>
              <a:t>Class Charter</a:t>
            </a:r>
          </a:p>
        </p:txBody>
      </p:sp>
      <p:pic>
        <p:nvPicPr>
          <p:cNvPr id="6" name="Picture 5">
            <a:extLst>
              <a:ext uri="{FF2B5EF4-FFF2-40B4-BE49-F238E27FC236}">
                <a16:creationId xmlns:a16="http://schemas.microsoft.com/office/drawing/2014/main" id="{8F7455FA-24CC-E3EA-3966-0CFF2B626B3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00457" y="600677"/>
            <a:ext cx="2301639" cy="5546119"/>
          </a:xfrm>
          <a:prstGeom prst="rect">
            <a:avLst/>
          </a:prstGeom>
          <a:ln w="57150" cmpd="thickThin">
            <a:solidFill>
              <a:srgbClr val="7F7F7F"/>
            </a:solidFill>
            <a:miter lim="800000"/>
          </a:ln>
        </p:spPr>
      </p:pic>
    </p:spTree>
    <p:extLst>
      <p:ext uri="{BB962C8B-B14F-4D97-AF65-F5344CB8AC3E}">
        <p14:creationId xmlns:p14="http://schemas.microsoft.com/office/powerpoint/2010/main" val="3979446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eus-www.sway-cdn.com/s/rcWHaa4SbcgvYMcr/images/caG75zmk8sQ0Ay?quality=671&amp;allowAnimation=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475" y="1054100"/>
            <a:ext cx="6391275" cy="45243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962900" y="1333500"/>
            <a:ext cx="3289300" cy="3785652"/>
          </a:xfrm>
          <a:prstGeom prst="rect">
            <a:avLst/>
          </a:prstGeom>
          <a:noFill/>
        </p:spPr>
        <p:txBody>
          <a:bodyPr wrap="square" rtlCol="0">
            <a:spAutoFit/>
          </a:bodyPr>
          <a:lstStyle/>
          <a:p>
            <a:r>
              <a:rPr lang="en-GB" sz="2400" dirty="0">
                <a:latin typeface="SassoonPrimaryInfant" pitchFamily="2" charset="0"/>
              </a:rPr>
              <a:t>Head teacher awards will be given out on a monthly basis to children who demonstrate a positive attitude to learning and school life.</a:t>
            </a:r>
          </a:p>
          <a:p>
            <a:endParaRPr lang="en-GB" sz="2400" dirty="0">
              <a:latin typeface="SassoonPrimaryInfant" pitchFamily="2" charset="0"/>
            </a:endParaRPr>
          </a:p>
          <a:p>
            <a:r>
              <a:rPr lang="en-GB" sz="2400" dirty="0">
                <a:latin typeface="SassoonPrimaryInfant" pitchFamily="2" charset="0"/>
              </a:rPr>
              <a:t>One child from each class will be nominated for this each month. </a:t>
            </a:r>
          </a:p>
        </p:txBody>
      </p:sp>
    </p:spTree>
    <p:extLst>
      <p:ext uri="{BB962C8B-B14F-4D97-AF65-F5344CB8AC3E}">
        <p14:creationId xmlns:p14="http://schemas.microsoft.com/office/powerpoint/2010/main" val="1643336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19241" y="2355334"/>
            <a:ext cx="5907579" cy="1569660"/>
          </a:xfrm>
          <a:prstGeom prst="rect">
            <a:avLst/>
          </a:prstGeom>
        </p:spPr>
        <p:txBody>
          <a:bodyPr wrap="none">
            <a:spAutoFit/>
          </a:bodyPr>
          <a:lstStyle/>
          <a:p>
            <a:pPr algn="ctr"/>
            <a:r>
              <a:rPr lang="en-GB" sz="9600" b="1" dirty="0">
                <a:solidFill>
                  <a:srgbClr val="595607"/>
                </a:solidFill>
                <a:latin typeface="ModernMT-Bold"/>
              </a:rPr>
              <a:t>Timetable</a:t>
            </a:r>
            <a:endParaRPr lang="en-GB" sz="9600" dirty="0"/>
          </a:p>
        </p:txBody>
      </p:sp>
    </p:spTree>
    <p:extLst>
      <p:ext uri="{BB962C8B-B14F-4D97-AF65-F5344CB8AC3E}">
        <p14:creationId xmlns:p14="http://schemas.microsoft.com/office/powerpoint/2010/main" val="2840500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MARTInkShape-1"/>
          <p:cNvSpPr/>
          <p:nvPr>
            <p:custDataLst>
              <p:tags r:id="rId1"/>
            </p:custDataLst>
          </p:nvPr>
        </p:nvSpPr>
        <p:spPr>
          <a:xfrm>
            <a:off x="5695950" y="2371725"/>
            <a:ext cx="19051" cy="104776"/>
          </a:xfrm>
          <a:custGeom>
            <a:avLst/>
            <a:gdLst/>
            <a:ahLst/>
            <a:cxnLst/>
            <a:rect l="0" t="0" r="0" b="0"/>
            <a:pathLst>
              <a:path w="19051" h="104776">
                <a:moveTo>
                  <a:pt x="19050" y="104775"/>
                </a:moveTo>
                <a:lnTo>
                  <a:pt x="19050" y="104775"/>
                </a:lnTo>
                <a:lnTo>
                  <a:pt x="16228" y="66152"/>
                </a:lnTo>
                <a:lnTo>
                  <a:pt x="0" y="0"/>
                </a:lnTo>
              </a:path>
            </a:pathLst>
          </a:custGeom>
          <a:ln w="19050">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pic>
        <p:nvPicPr>
          <p:cNvPr id="4" name="Picture 3">
            <a:extLst>
              <a:ext uri="{FF2B5EF4-FFF2-40B4-BE49-F238E27FC236}">
                <a16:creationId xmlns:a16="http://schemas.microsoft.com/office/drawing/2014/main" id="{598B65EE-06B4-6215-E947-DF5521EF09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5340" y="696512"/>
            <a:ext cx="9349272" cy="5661155"/>
          </a:xfrm>
          <a:prstGeom prst="rect">
            <a:avLst/>
          </a:prstGeom>
        </p:spPr>
      </p:pic>
    </p:spTree>
    <p:extLst>
      <p:ext uri="{BB962C8B-B14F-4D97-AF65-F5344CB8AC3E}">
        <p14:creationId xmlns:p14="http://schemas.microsoft.com/office/powerpoint/2010/main" val="14200331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7B170-E1B7-54E8-84FC-ED415AD54971}"/>
              </a:ext>
            </a:extLst>
          </p:cNvPr>
          <p:cNvSpPr>
            <a:spLocks noGrp="1"/>
          </p:cNvSpPr>
          <p:nvPr>
            <p:ph type="title"/>
          </p:nvPr>
        </p:nvSpPr>
        <p:spPr/>
        <p:txBody>
          <a:bodyPr>
            <a:normAutofit fontScale="90000"/>
          </a:bodyPr>
          <a:lstStyle/>
          <a:p>
            <a:br>
              <a:rPr lang="en-GB" dirty="0"/>
            </a:br>
            <a:br>
              <a:rPr lang="en-GB" dirty="0"/>
            </a:br>
            <a:r>
              <a:rPr lang="en-GB" dirty="0"/>
              <a:t>Classroom Routines/Expectations</a:t>
            </a:r>
            <a:br>
              <a:rPr lang="en-GB" dirty="0"/>
            </a:br>
            <a:br>
              <a:rPr lang="en-GB" dirty="0"/>
            </a:br>
            <a:endParaRPr lang="en-GB" dirty="0"/>
          </a:p>
        </p:txBody>
      </p:sp>
      <p:sp>
        <p:nvSpPr>
          <p:cNvPr id="3" name="Content Placeholder 2">
            <a:extLst>
              <a:ext uri="{FF2B5EF4-FFF2-40B4-BE49-F238E27FC236}">
                <a16:creationId xmlns:a16="http://schemas.microsoft.com/office/drawing/2014/main" id="{547F881C-CE8D-0704-F781-51281CE3E98A}"/>
              </a:ext>
            </a:extLst>
          </p:cNvPr>
          <p:cNvSpPr>
            <a:spLocks noGrp="1"/>
          </p:cNvSpPr>
          <p:nvPr>
            <p:ph idx="1"/>
          </p:nvPr>
        </p:nvSpPr>
        <p:spPr/>
        <p:txBody>
          <a:bodyPr/>
          <a:lstStyle/>
          <a:p>
            <a:r>
              <a:rPr lang="en-GB" dirty="0"/>
              <a:t>Daily water for class – filled at home and can be refilled in school</a:t>
            </a:r>
          </a:p>
          <a:p>
            <a:r>
              <a:rPr lang="en-GB" dirty="0"/>
              <a:t>Where possible a change of indoor shoes – especially for winter weather</a:t>
            </a:r>
          </a:p>
          <a:p>
            <a:r>
              <a:rPr lang="en-GB" dirty="0"/>
              <a:t>Full school uniform except on PE days – uniform bank within Community Hub</a:t>
            </a:r>
          </a:p>
          <a:p>
            <a:endParaRPr lang="en-GB" dirty="0"/>
          </a:p>
        </p:txBody>
      </p:sp>
    </p:spTree>
    <p:extLst>
      <p:ext uri="{BB962C8B-B14F-4D97-AF65-F5344CB8AC3E}">
        <p14:creationId xmlns:p14="http://schemas.microsoft.com/office/powerpoint/2010/main" val="172190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27200" y="1284238"/>
            <a:ext cx="8483600" cy="4524315"/>
          </a:xfrm>
          <a:prstGeom prst="rect">
            <a:avLst/>
          </a:prstGeom>
        </p:spPr>
        <p:txBody>
          <a:bodyPr wrap="square">
            <a:spAutoFit/>
          </a:bodyPr>
          <a:lstStyle/>
          <a:p>
            <a:r>
              <a:rPr lang="en-US" sz="2400" dirty="0" err="1">
                <a:solidFill>
                  <a:srgbClr val="000000"/>
                </a:solidFill>
                <a:latin typeface="SassoonPrimaryInfant" pitchFamily="2" charset="0"/>
              </a:rPr>
              <a:t>Mr</a:t>
            </a:r>
            <a:r>
              <a:rPr lang="en-US" sz="2400" dirty="0">
                <a:solidFill>
                  <a:srgbClr val="000000"/>
                </a:solidFill>
                <a:latin typeface="SassoonPrimaryInfant" pitchFamily="2" charset="0"/>
              </a:rPr>
              <a:t> MacDonald will be taking our class for P.E. on a</a:t>
            </a:r>
            <a:r>
              <a:rPr lang="en-US" sz="2400" b="1" dirty="0">
                <a:solidFill>
                  <a:srgbClr val="595607"/>
                </a:solidFill>
                <a:latin typeface="SassoonPrimaryInfant" pitchFamily="2" charset="0"/>
              </a:rPr>
              <a:t> Wednesday </a:t>
            </a:r>
            <a:r>
              <a:rPr lang="en-US" sz="2400" dirty="0">
                <a:solidFill>
                  <a:srgbClr val="000000"/>
                </a:solidFill>
                <a:latin typeface="SassoonPrimaryInfant" pitchFamily="2" charset="0"/>
              </a:rPr>
              <a:t>and children will participate with the class teacher on a </a:t>
            </a:r>
            <a:r>
              <a:rPr lang="en-US" sz="2400" b="1" dirty="0">
                <a:solidFill>
                  <a:srgbClr val="595607"/>
                </a:solidFill>
                <a:latin typeface="SassoonPrimaryInfant" pitchFamily="2" charset="0"/>
              </a:rPr>
              <a:t>Friday</a:t>
            </a:r>
          </a:p>
          <a:p>
            <a:endParaRPr lang="en-US" sz="2400" b="1" dirty="0">
              <a:solidFill>
                <a:srgbClr val="595607"/>
              </a:solidFill>
              <a:latin typeface="SassoonPrimaryInfant" pitchFamily="2" charset="0"/>
            </a:endParaRPr>
          </a:p>
          <a:p>
            <a:r>
              <a:rPr lang="en-US" sz="2400" dirty="0">
                <a:solidFill>
                  <a:srgbClr val="000000"/>
                </a:solidFill>
                <a:latin typeface="SassoonPrimaryInfant" pitchFamily="2" charset="0"/>
              </a:rPr>
              <a:t>On both days where children have P.E. they should come to school dressed in their P.E kit - dark trousers, white top and school jumper/hoodie. P.E may take place outdoors therefore, children should come appropriately dressed for all weathers. </a:t>
            </a:r>
          </a:p>
          <a:p>
            <a:endParaRPr lang="en-US" sz="2400" dirty="0">
              <a:solidFill>
                <a:srgbClr val="000000"/>
              </a:solidFill>
              <a:latin typeface="SassoonPrimaryInfant" pitchFamily="2" charset="0"/>
            </a:endParaRPr>
          </a:p>
          <a:p>
            <a:r>
              <a:rPr lang="en-US" sz="2400" dirty="0">
                <a:solidFill>
                  <a:srgbClr val="000000"/>
                </a:solidFill>
                <a:latin typeface="SassoonPrimaryInfant" pitchFamily="2" charset="0"/>
              </a:rPr>
              <a:t>In order to be able to allow pupils to access our playing fields at playtimes could we also ask that children bring an indoor pair of shoes to change into when returning into the building.</a:t>
            </a:r>
          </a:p>
          <a:p>
            <a:endParaRPr lang="en-US" sz="2400" dirty="0">
              <a:solidFill>
                <a:srgbClr val="000000"/>
              </a:solidFill>
              <a:latin typeface="SassoonPrimaryInfant" pitchFamily="2" charset="0"/>
            </a:endParaRPr>
          </a:p>
        </p:txBody>
      </p:sp>
    </p:spTree>
    <p:extLst>
      <p:ext uri="{BB962C8B-B14F-4D97-AF65-F5344CB8AC3E}">
        <p14:creationId xmlns:p14="http://schemas.microsoft.com/office/powerpoint/2010/main" val="18917536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11300" y="1244600"/>
            <a:ext cx="9245600" cy="4031873"/>
          </a:xfrm>
          <a:prstGeom prst="rect">
            <a:avLst/>
          </a:prstGeom>
          <a:noFill/>
        </p:spPr>
        <p:txBody>
          <a:bodyPr wrap="square" rtlCol="0">
            <a:spAutoFit/>
          </a:bodyPr>
          <a:lstStyle/>
          <a:p>
            <a:r>
              <a:rPr lang="en-GB" sz="3200" dirty="0">
                <a:latin typeface="SassoonPrimaryInfant" pitchFamily="2" charset="0"/>
              </a:rPr>
              <a:t>Please ensure children adhere to our uniform policy especially during P.E. days. </a:t>
            </a:r>
          </a:p>
          <a:p>
            <a:r>
              <a:rPr lang="en-GB" sz="3200" dirty="0">
                <a:latin typeface="SassoonPrimaryInfant" pitchFamily="2" charset="0"/>
              </a:rPr>
              <a:t>Plain T-shirt's preferably white, dark bottoms and green jumper.</a:t>
            </a:r>
          </a:p>
          <a:p>
            <a:r>
              <a:rPr lang="en-GB" sz="3200" dirty="0">
                <a:latin typeface="SassoonPrimaryInfant" pitchFamily="2" charset="0"/>
              </a:rPr>
              <a:t>Outdoor learning will take place throughout the week at anytime reflecting a true interdisciplinary learning approach. Please ensure appropriate clothing is always available as we will be out in all weathers. </a:t>
            </a:r>
          </a:p>
        </p:txBody>
      </p:sp>
    </p:spTree>
    <p:extLst>
      <p:ext uri="{BB962C8B-B14F-4D97-AF65-F5344CB8AC3E}">
        <p14:creationId xmlns:p14="http://schemas.microsoft.com/office/powerpoint/2010/main" val="3241918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009685-3DAE-F9AE-DA35-1A9C77E7CB67}"/>
              </a:ext>
            </a:extLst>
          </p:cNvPr>
          <p:cNvPicPr>
            <a:picLocks noChangeAspect="1"/>
          </p:cNvPicPr>
          <p:nvPr/>
        </p:nvPicPr>
        <p:blipFill>
          <a:blip r:embed="rId2"/>
          <a:stretch>
            <a:fillRect/>
          </a:stretch>
        </p:blipFill>
        <p:spPr>
          <a:xfrm>
            <a:off x="1101795" y="697229"/>
            <a:ext cx="9850685" cy="5541011"/>
          </a:xfrm>
          <a:prstGeom prst="rect">
            <a:avLst/>
          </a:prstGeom>
        </p:spPr>
      </p:pic>
    </p:spTree>
    <p:extLst>
      <p:ext uri="{BB962C8B-B14F-4D97-AF65-F5344CB8AC3E}">
        <p14:creationId xmlns:p14="http://schemas.microsoft.com/office/powerpoint/2010/main" val="980412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4CC72-473D-C60B-963B-38FDFB80B6D2}"/>
              </a:ext>
            </a:extLst>
          </p:cNvPr>
          <p:cNvSpPr>
            <a:spLocks noGrp="1"/>
          </p:cNvSpPr>
          <p:nvPr>
            <p:ph type="title"/>
          </p:nvPr>
        </p:nvSpPr>
        <p:spPr>
          <a:xfrm>
            <a:off x="1390936" y="886597"/>
            <a:ext cx="9601196" cy="1303867"/>
          </a:xfrm>
        </p:spPr>
        <p:txBody>
          <a:bodyPr>
            <a:normAutofit fontScale="90000"/>
          </a:bodyPr>
          <a:lstStyle/>
          <a:p>
            <a:br>
              <a:rPr lang="en-GB" dirty="0"/>
            </a:br>
            <a:r>
              <a:rPr lang="en-GB" dirty="0"/>
              <a:t>Environmental Changes – Session 2026 27</a:t>
            </a:r>
            <a:br>
              <a:rPr lang="en-GB" dirty="0"/>
            </a:br>
            <a:endParaRPr lang="en-GB" dirty="0"/>
          </a:p>
        </p:txBody>
      </p:sp>
      <p:sp>
        <p:nvSpPr>
          <p:cNvPr id="3" name="Content Placeholder 2">
            <a:extLst>
              <a:ext uri="{FF2B5EF4-FFF2-40B4-BE49-F238E27FC236}">
                <a16:creationId xmlns:a16="http://schemas.microsoft.com/office/drawing/2014/main" id="{752CAAE8-31A0-F813-6508-EBCA1FF05308}"/>
              </a:ext>
            </a:extLst>
          </p:cNvPr>
          <p:cNvSpPr>
            <a:spLocks noGrp="1"/>
          </p:cNvSpPr>
          <p:nvPr>
            <p:ph idx="1"/>
          </p:nvPr>
        </p:nvSpPr>
        <p:spPr/>
        <p:txBody>
          <a:bodyPr/>
          <a:lstStyle/>
          <a:p>
            <a:r>
              <a:rPr lang="en-GB" dirty="0"/>
              <a:t>This session we will have the 2</a:t>
            </a:r>
            <a:r>
              <a:rPr lang="en-GB" baseline="30000" dirty="0"/>
              <a:t>nd</a:t>
            </a:r>
            <a:r>
              <a:rPr lang="en-GB" dirty="0"/>
              <a:t> level activities linked to Meta-Skills available to each class in the afternoon. Each class has been given 1 afternoon a week to access these activities. The activities are thought out to allow skill progression, enquiry and pupils to apply their prior learning. </a:t>
            </a:r>
          </a:p>
          <a:p>
            <a:r>
              <a:rPr lang="en-GB" dirty="0"/>
              <a:t>We will be seeking pupil ideas to name the 3 learning spaces.</a:t>
            </a:r>
          </a:p>
        </p:txBody>
      </p:sp>
    </p:spTree>
    <p:extLst>
      <p:ext uri="{BB962C8B-B14F-4D97-AF65-F5344CB8AC3E}">
        <p14:creationId xmlns:p14="http://schemas.microsoft.com/office/powerpoint/2010/main" val="33073993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DBA7E-41BC-87E8-221D-52F1A11EC927}"/>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CFB9784C-A555-E766-1DFA-6021FCC95C1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86164" y="398090"/>
            <a:ext cx="4019672" cy="6061820"/>
          </a:xfrm>
          <a:prstGeom prst="rect">
            <a:avLst/>
          </a:prstGeom>
        </p:spPr>
      </p:pic>
    </p:spTree>
    <p:extLst>
      <p:ext uri="{BB962C8B-B14F-4D97-AF65-F5344CB8AC3E}">
        <p14:creationId xmlns:p14="http://schemas.microsoft.com/office/powerpoint/2010/main" val="38694430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0E65DCE-3DDB-4D84-013C-99233A2BC59F}"/>
              </a:ext>
            </a:extLst>
          </p:cNvPr>
          <p:cNvPicPr>
            <a:picLocks noChangeAspect="1"/>
          </p:cNvPicPr>
          <p:nvPr/>
        </p:nvPicPr>
        <p:blipFill>
          <a:blip r:embed="rId2"/>
          <a:srcRect l="1281" r="1" b="1"/>
          <a:stretch>
            <a:fillRect/>
          </a:stretch>
        </p:blipFill>
        <p:spPr>
          <a:xfrm>
            <a:off x="1700785" y="985830"/>
            <a:ext cx="3144984" cy="4518857"/>
          </a:xfrm>
          <a:prstGeom prst="rect">
            <a:avLst/>
          </a:prstGeom>
        </p:spPr>
      </p:pic>
      <p:sp>
        <p:nvSpPr>
          <p:cNvPr id="5" name="TextBox 4">
            <a:extLst>
              <a:ext uri="{FF2B5EF4-FFF2-40B4-BE49-F238E27FC236}">
                <a16:creationId xmlns:a16="http://schemas.microsoft.com/office/drawing/2014/main" id="{FC1A9B11-213C-CC4A-A00D-299C585665C7}"/>
              </a:ext>
            </a:extLst>
          </p:cNvPr>
          <p:cNvSpPr txBox="1"/>
          <p:nvPr/>
        </p:nvSpPr>
        <p:spPr>
          <a:xfrm>
            <a:off x="6172200" y="1533526"/>
            <a:ext cx="4967784" cy="4430712"/>
          </a:xfrm>
          <a:prstGeom prst="rect">
            <a:avLst/>
          </a:prstGeom>
        </p:spPr>
        <p:txBody>
          <a:bodyPr vert="horz" lIns="91440" tIns="45720" rIns="91440" bIns="45720" rtlCol="0">
            <a:normAutofit/>
          </a:bodyPr>
          <a:lstStyle/>
          <a:p>
            <a:pPr algn="ctr">
              <a:lnSpc>
                <a:spcPct val="90000"/>
              </a:lnSpc>
              <a:spcAft>
                <a:spcPts val="800"/>
              </a:spcAft>
            </a:pPr>
            <a:r>
              <a:rPr lang="en-US" sz="2000" b="1" dirty="0">
                <a:effectLst/>
                <a:latin typeface="Comic Sans MS" panose="030F0702030302020204" pitchFamily="66" charset="0"/>
              </a:rPr>
              <a:t>Silver Reading Schools Accreditation Awarded June 2026</a:t>
            </a:r>
          </a:p>
          <a:p>
            <a:pPr indent="-228600">
              <a:lnSpc>
                <a:spcPct val="90000"/>
              </a:lnSpc>
              <a:spcAft>
                <a:spcPts val="800"/>
              </a:spcAft>
              <a:buFont typeface="Arial" panose="020B0604020202020204" pitchFamily="34" charset="0"/>
              <a:buChar char="•"/>
            </a:pPr>
            <a:endParaRPr lang="en-US" sz="1600" b="1" dirty="0">
              <a:effectLst/>
              <a:latin typeface="Comic Sans MS" panose="030F0702030302020204" pitchFamily="66" charset="0"/>
            </a:endParaRPr>
          </a:p>
          <a:p>
            <a:pPr marL="285750" indent="-285750">
              <a:lnSpc>
                <a:spcPct val="90000"/>
              </a:lnSpc>
              <a:spcAft>
                <a:spcPts val="800"/>
              </a:spcAft>
              <a:buFont typeface="Arial" panose="020B0604020202020204" pitchFamily="34" charset="0"/>
              <a:buChar char="•"/>
            </a:pPr>
            <a:r>
              <a:rPr lang="en-US" sz="1600" dirty="0">
                <a:latin typeface="Comic Sans MS" panose="030F0702030302020204" pitchFamily="66" charset="0"/>
              </a:rPr>
              <a:t>We have been on our Reading Schools journey in recent years and were delighted to receive this accreditation in recognition for the hard work that has gone in to building and sustaining a reading culture across our whole school community.</a:t>
            </a:r>
          </a:p>
          <a:p>
            <a:pPr marL="285750" indent="-285750">
              <a:lnSpc>
                <a:spcPct val="90000"/>
              </a:lnSpc>
              <a:spcAft>
                <a:spcPts val="800"/>
              </a:spcAft>
              <a:buFont typeface="Arial" panose="020B0604020202020204" pitchFamily="34" charset="0"/>
              <a:buChar char="•"/>
            </a:pPr>
            <a:r>
              <a:rPr lang="en-US" sz="1600" dirty="0">
                <a:effectLst/>
                <a:latin typeface="Comic Sans MS" panose="030F0702030302020204" pitchFamily="66" charset="0"/>
              </a:rPr>
              <a:t>Next steps will be to continue this journey as we aim for our Gold Reading Schools Accreditation.</a:t>
            </a:r>
          </a:p>
          <a:p>
            <a:pPr indent="-228600">
              <a:lnSpc>
                <a:spcPct val="90000"/>
              </a:lnSpc>
              <a:spcAft>
                <a:spcPts val="800"/>
              </a:spcAft>
              <a:buFont typeface="Arial" panose="020B0604020202020204" pitchFamily="34" charset="0"/>
              <a:buChar char="•"/>
            </a:pPr>
            <a:r>
              <a:rPr lang="en-US" sz="1600" dirty="0">
                <a:latin typeface="Comic Sans MS" panose="030F0702030302020204" pitchFamily="66" charset="0"/>
              </a:rPr>
              <a:t>Thank you for your continued support!</a:t>
            </a:r>
          </a:p>
        </p:txBody>
      </p:sp>
    </p:spTree>
    <p:extLst>
      <p:ext uri="{BB962C8B-B14F-4D97-AF65-F5344CB8AC3E}">
        <p14:creationId xmlns:p14="http://schemas.microsoft.com/office/powerpoint/2010/main" val="11400150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A506D4-497F-64C4-0F1C-5CC323D9BAB5}"/>
              </a:ext>
            </a:extLst>
          </p:cNvPr>
          <p:cNvSpPr txBox="1"/>
          <p:nvPr/>
        </p:nvSpPr>
        <p:spPr>
          <a:xfrm>
            <a:off x="1435608" y="738895"/>
            <a:ext cx="8503920" cy="5963940"/>
          </a:xfrm>
          <a:prstGeom prst="rect">
            <a:avLst/>
          </a:prstGeom>
          <a:noFill/>
        </p:spPr>
        <p:txBody>
          <a:bodyPr wrap="square">
            <a:spAutoFit/>
          </a:bodyPr>
          <a:lstStyle/>
          <a:p>
            <a:pPr algn="ctr">
              <a:lnSpc>
                <a:spcPct val="115000"/>
              </a:lnSpc>
              <a:spcAft>
                <a:spcPts val="800"/>
              </a:spcAft>
              <a:buNone/>
            </a:pPr>
            <a:r>
              <a:rPr lang="en-GB" sz="4000" b="1" u="sng" kern="100" dirty="0">
                <a:effectLst/>
                <a:latin typeface="Comic Sans MS" panose="030F0702030302020204" pitchFamily="66" charset="0"/>
                <a:ea typeface="Aptos" panose="020B0004020202020204" pitchFamily="34" charset="0"/>
                <a:cs typeface="Times New Roman" panose="02020603050405020304" pitchFamily="18" charset="0"/>
              </a:rPr>
              <a:t>Reading Resources</a:t>
            </a:r>
            <a:endParaRPr lang="en-GB" sz="4000" kern="100" dirty="0">
              <a:effectLst/>
              <a:latin typeface="Comic Sans MS" panose="030F0702030302020204" pitchFamily="66" charset="0"/>
              <a:ea typeface="Aptos" panose="020B0004020202020204" pitchFamily="34" charset="0"/>
              <a:cs typeface="Times New Roman" panose="02020603050405020304" pitchFamily="18" charset="0"/>
            </a:endParaRPr>
          </a:p>
          <a:p>
            <a:pPr>
              <a:lnSpc>
                <a:spcPct val="115000"/>
              </a:lnSpc>
              <a:spcAft>
                <a:spcPts val="800"/>
              </a:spcAft>
              <a:buNone/>
            </a:pPr>
            <a:r>
              <a:rPr lang="en-GB" sz="1800" kern="100" dirty="0">
                <a:effectLst/>
                <a:latin typeface="Comic Sans MS" panose="030F0702030302020204" pitchFamily="66" charset="0"/>
                <a:ea typeface="Aptos" panose="020B0004020202020204" pitchFamily="34" charset="0"/>
                <a:cs typeface="Times New Roman" panose="02020603050405020304" pitchFamily="18" charset="0"/>
              </a:rPr>
              <a:t>We have a wealth of resources to support our teaching and learning of reading in St Patrick’s across the levels. These come in physical and digital formats.</a:t>
            </a:r>
            <a:endParaRPr lang="en-GB" sz="1200" kern="100" dirty="0">
              <a:effectLst/>
              <a:latin typeface="Comic Sans MS" panose="030F0702030302020204" pitchFamily="66" charset="0"/>
              <a:ea typeface="Aptos" panose="020B0004020202020204" pitchFamily="34" charset="0"/>
              <a:cs typeface="Times New Roman" panose="02020603050405020304" pitchFamily="18" charset="0"/>
            </a:endParaRPr>
          </a:p>
          <a:p>
            <a:pPr>
              <a:lnSpc>
                <a:spcPct val="115000"/>
              </a:lnSpc>
              <a:spcAft>
                <a:spcPts val="800"/>
              </a:spcAft>
              <a:buNone/>
            </a:pPr>
            <a:r>
              <a:rPr lang="en-GB" sz="1800" u="sng" kern="100" dirty="0">
                <a:effectLst/>
                <a:latin typeface="Comic Sans MS" panose="030F0702030302020204" pitchFamily="66" charset="0"/>
                <a:ea typeface="Aptos" panose="020B0004020202020204" pitchFamily="34" charset="0"/>
                <a:cs typeface="Times New Roman" panose="02020603050405020304" pitchFamily="18" charset="0"/>
              </a:rPr>
              <a:t>Physical Texts:</a:t>
            </a:r>
            <a:endParaRPr lang="en-GB" sz="1200" kern="100" dirty="0">
              <a:effectLst/>
              <a:latin typeface="Comic Sans MS" panose="030F0702030302020204" pitchFamily="66" charset="0"/>
              <a:ea typeface="Aptos" panose="020B0004020202020204" pitchFamily="34" charset="0"/>
              <a:cs typeface="Times New Roman" panose="02020603050405020304" pitchFamily="18" charset="0"/>
            </a:endParaRPr>
          </a:p>
          <a:p>
            <a:pPr>
              <a:lnSpc>
                <a:spcPct val="115000"/>
              </a:lnSpc>
              <a:spcAft>
                <a:spcPts val="800"/>
              </a:spcAft>
              <a:buNone/>
            </a:pPr>
            <a:r>
              <a:rPr lang="en-GB" sz="1800" kern="100" dirty="0">
                <a:effectLst/>
                <a:latin typeface="Comic Sans MS" panose="030F0702030302020204" pitchFamily="66" charset="0"/>
                <a:ea typeface="Aptos" panose="020B0004020202020204" pitchFamily="34" charset="0"/>
                <a:cs typeface="Times New Roman" panose="02020603050405020304" pitchFamily="18" charset="0"/>
              </a:rPr>
              <a:t>A wide range of </a:t>
            </a:r>
            <a:r>
              <a:rPr lang="en-GB" sz="1800" b="1" kern="100" dirty="0">
                <a:effectLst/>
                <a:latin typeface="Comic Sans MS" panose="030F0702030302020204" pitchFamily="66" charset="0"/>
                <a:ea typeface="Aptos" panose="020B0004020202020204" pitchFamily="34" charset="0"/>
                <a:cs typeface="Times New Roman" panose="02020603050405020304" pitchFamily="18" charset="0"/>
              </a:rPr>
              <a:t>Oxford Reading Tree </a:t>
            </a:r>
            <a:r>
              <a:rPr lang="en-GB" sz="1800" kern="100" dirty="0">
                <a:effectLst/>
                <a:latin typeface="Comic Sans MS" panose="030F0702030302020204" pitchFamily="66" charset="0"/>
                <a:ea typeface="Aptos" panose="020B0004020202020204" pitchFamily="34" charset="0"/>
                <a:cs typeface="Times New Roman" panose="02020603050405020304" pitchFamily="18" charset="0"/>
              </a:rPr>
              <a:t>resources</a:t>
            </a:r>
          </a:p>
          <a:p>
            <a:pPr marL="342900" lvl="0" indent="-342900">
              <a:lnSpc>
                <a:spcPct val="115000"/>
              </a:lnSpc>
              <a:buFont typeface="Symbol" panose="05050102010706020507" pitchFamily="18" charset="2"/>
              <a:buChar char=""/>
            </a:pPr>
            <a:r>
              <a:rPr lang="en-GB" sz="1800" kern="100" dirty="0">
                <a:effectLst/>
                <a:latin typeface="Comic Sans MS" panose="030F0702030302020204" pitchFamily="66" charset="0"/>
                <a:ea typeface="Aptos" panose="020B0004020202020204" pitchFamily="34" charset="0"/>
                <a:cs typeface="Times New Roman" panose="02020603050405020304" pitchFamily="18" charset="0"/>
              </a:rPr>
              <a:t>Oxford Reading Tree Classics</a:t>
            </a:r>
            <a:endParaRPr lang="en-GB" sz="1200" kern="100" dirty="0">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800" kern="100" dirty="0">
                <a:effectLst/>
                <a:latin typeface="Comic Sans MS" panose="030F0702030302020204" pitchFamily="66" charset="0"/>
                <a:ea typeface="Aptos" panose="020B0004020202020204" pitchFamily="34" charset="0"/>
                <a:cs typeface="Times New Roman" panose="02020603050405020304" pitchFamily="18" charset="0"/>
              </a:rPr>
              <a:t>Treetops- Reflect Fiction and Non-Fiction </a:t>
            </a:r>
            <a:endParaRPr lang="en-GB" sz="1200" kern="100" dirty="0">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800" kern="100" dirty="0">
                <a:effectLst/>
                <a:latin typeface="Comic Sans MS" panose="030F0702030302020204" pitchFamily="66" charset="0"/>
                <a:ea typeface="Aptos" panose="020B0004020202020204" pitchFamily="34" charset="0"/>
                <a:cs typeface="Times New Roman" panose="02020603050405020304" pitchFamily="18" charset="0"/>
              </a:rPr>
              <a:t>Chucklers</a:t>
            </a:r>
            <a:endParaRPr lang="en-GB" sz="1200" kern="100" dirty="0">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GB" sz="1800" kern="100" dirty="0">
                <a:effectLst/>
                <a:latin typeface="Comic Sans MS" panose="030F0702030302020204" pitchFamily="66" charset="0"/>
                <a:ea typeface="Aptos" panose="020B0004020202020204" pitchFamily="34" charset="0"/>
                <a:cs typeface="Times New Roman" panose="02020603050405020304" pitchFamily="18" charset="0"/>
              </a:rPr>
              <a:t>Greatest Stories</a:t>
            </a:r>
            <a:endParaRPr lang="en-GB" sz="1200" kern="100" dirty="0">
              <a:effectLst/>
              <a:latin typeface="Comic Sans MS" panose="030F0702030302020204" pitchFamily="66"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en-GB" sz="1800" kern="100" dirty="0">
                <a:effectLst/>
                <a:latin typeface="Comic Sans MS" panose="030F0702030302020204" pitchFamily="66" charset="0"/>
                <a:ea typeface="Aptos" panose="020B0004020202020204" pitchFamily="34" charset="0"/>
                <a:cs typeface="Times New Roman" panose="02020603050405020304" pitchFamily="18" charset="0"/>
              </a:rPr>
              <a:t>Project X Code</a:t>
            </a:r>
          </a:p>
          <a:p>
            <a:pPr lvl="0">
              <a:lnSpc>
                <a:spcPct val="115000"/>
              </a:lnSpc>
              <a:spcAft>
                <a:spcPts val="800"/>
              </a:spcAft>
            </a:pPr>
            <a:endParaRPr lang="en-GB" sz="1800" kern="100" dirty="0">
              <a:effectLst/>
              <a:latin typeface="Comic Sans MS" panose="030F0702030302020204" pitchFamily="66" charset="0"/>
              <a:ea typeface="Aptos" panose="020B0004020202020204" pitchFamily="34" charset="0"/>
              <a:cs typeface="Times New Roman" panose="02020603050405020304" pitchFamily="18" charset="0"/>
            </a:endParaRPr>
          </a:p>
          <a:p>
            <a:pPr marL="342900" indent="-342900">
              <a:lnSpc>
                <a:spcPct val="115000"/>
              </a:lnSpc>
              <a:spcAft>
                <a:spcPts val="800"/>
              </a:spcAft>
              <a:buFont typeface="Symbol" panose="05050102010706020507" pitchFamily="18" charset="2"/>
              <a:buChar char=""/>
            </a:pPr>
            <a:r>
              <a:rPr lang="en-GB" dirty="0">
                <a:latin typeface="Comic Sans MS" panose="030F0702030302020204" pitchFamily="66" charset="0"/>
              </a:rPr>
              <a:t>School and Class Library Books</a:t>
            </a:r>
          </a:p>
          <a:p>
            <a:pPr marL="342900" lvl="0" indent="-342900">
              <a:lnSpc>
                <a:spcPct val="115000"/>
              </a:lnSpc>
              <a:spcAft>
                <a:spcPts val="800"/>
              </a:spcAft>
              <a:buFont typeface="Symbol" panose="05050102010706020507" pitchFamily="18" charset="2"/>
              <a:buChar char=""/>
            </a:pPr>
            <a:endParaRPr lang="en-GB" kern="100" dirty="0">
              <a:latin typeface="Calibri" panose="020F050202020403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9E7CAC50-D839-B88B-521E-10D19CD9CE68}"/>
              </a:ext>
            </a:extLst>
          </p:cNvPr>
          <p:cNvPicPr>
            <a:picLocks noChangeAspect="1"/>
          </p:cNvPicPr>
          <p:nvPr/>
        </p:nvPicPr>
        <p:blipFill>
          <a:blip r:embed="rId2"/>
          <a:stretch>
            <a:fillRect/>
          </a:stretch>
        </p:blipFill>
        <p:spPr>
          <a:xfrm>
            <a:off x="8391525" y="2742057"/>
            <a:ext cx="1971675" cy="2688648"/>
          </a:xfrm>
          <a:prstGeom prst="rect">
            <a:avLst/>
          </a:prstGeom>
        </p:spPr>
      </p:pic>
    </p:spTree>
    <p:extLst>
      <p:ext uri="{BB962C8B-B14F-4D97-AF65-F5344CB8AC3E}">
        <p14:creationId xmlns:p14="http://schemas.microsoft.com/office/powerpoint/2010/main" val="31812513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06B4C-B230-C7A8-9CB7-5998EE8F5220}"/>
              </a:ext>
            </a:extLst>
          </p:cNvPr>
          <p:cNvSpPr txBox="1"/>
          <p:nvPr/>
        </p:nvSpPr>
        <p:spPr>
          <a:xfrm>
            <a:off x="2036150" y="678870"/>
            <a:ext cx="7964424" cy="5437258"/>
          </a:xfrm>
          <a:prstGeom prst="rect">
            <a:avLst/>
          </a:prstGeom>
          <a:noFill/>
        </p:spPr>
        <p:txBody>
          <a:bodyPr wrap="square">
            <a:spAutoFit/>
          </a:bodyPr>
          <a:lstStyle/>
          <a:p>
            <a:pPr algn="ctr">
              <a:lnSpc>
                <a:spcPct val="115000"/>
              </a:lnSpc>
              <a:spcAft>
                <a:spcPts val="800"/>
              </a:spcAft>
              <a:buNone/>
            </a:pPr>
            <a:r>
              <a:rPr lang="en-GB" sz="4000" u="sng" kern="100" dirty="0">
                <a:effectLst/>
                <a:latin typeface="Comic Sans MS" panose="030F0702030302020204" pitchFamily="66" charset="0"/>
                <a:ea typeface="Aptos" panose="020B0004020202020204" pitchFamily="34" charset="0"/>
                <a:cs typeface="Calibri" panose="020F0502020204030204" pitchFamily="34" charset="0"/>
              </a:rPr>
              <a:t>Reading Home Learning</a:t>
            </a:r>
            <a:endParaRPr lang="en-GB" sz="4000" kern="100" dirty="0">
              <a:effectLst/>
              <a:latin typeface="Aptos" panose="020B0004020202020204" pitchFamily="34" charset="0"/>
              <a:ea typeface="Aptos" panose="020B0004020202020204" pitchFamily="34" charset="0"/>
              <a:cs typeface="Times New Roman" panose="02020603050405020304" pitchFamily="18" charset="0"/>
            </a:endParaRPr>
          </a:p>
          <a:p>
            <a:pPr marL="285750" indent="-285750">
              <a:lnSpc>
                <a:spcPct val="115000"/>
              </a:lnSpc>
              <a:spcAft>
                <a:spcPts val="800"/>
              </a:spcAft>
              <a:buFont typeface="Arial" panose="020B0604020202020204" pitchFamily="34" charset="0"/>
              <a:buChar char="•"/>
            </a:pPr>
            <a:r>
              <a:rPr lang="en-GB" kern="100" dirty="0">
                <a:effectLst/>
                <a:latin typeface="Comic Sans MS" panose="030F0702030302020204" pitchFamily="66" charset="0"/>
                <a:ea typeface="Aptos" panose="020B0004020202020204" pitchFamily="34" charset="0"/>
                <a:cs typeface="Calibri" panose="020F0502020204030204" pitchFamily="34" charset="0"/>
              </a:rPr>
              <a:t>Following a trial within our Infant Department and considering pupil, parent and staff feedback we will soon be moving forward with a new online reading resource Oxford Reading Buddy. This can be used in class and at home to support, challenge and extend our teaching and learning of reading.</a:t>
            </a:r>
          </a:p>
          <a:p>
            <a:pPr>
              <a:lnSpc>
                <a:spcPct val="115000"/>
              </a:lnSpc>
              <a:spcAft>
                <a:spcPts val="800"/>
              </a:spcAft>
            </a:pPr>
            <a:endParaRPr lang="en-GB" kern="100" dirty="0">
              <a:effectLst/>
              <a:latin typeface="Comic Sans MS" panose="030F0702030302020204" pitchFamily="66" charset="0"/>
              <a:ea typeface="Aptos" panose="020B0004020202020204" pitchFamily="34" charset="0"/>
              <a:cs typeface="Calibri" panose="020F0502020204030204" pitchFamily="34" charset="0"/>
            </a:endParaRPr>
          </a:p>
          <a:p>
            <a:pPr marL="285750" indent="-285750">
              <a:lnSpc>
                <a:spcPct val="115000"/>
              </a:lnSpc>
              <a:spcAft>
                <a:spcPts val="800"/>
              </a:spcAft>
              <a:buFont typeface="Arial" panose="020B0604020202020204" pitchFamily="34" charset="0"/>
              <a:buChar char="•"/>
            </a:pPr>
            <a:r>
              <a:rPr lang="en-GB" kern="100" dirty="0">
                <a:latin typeface="Comic Sans MS" panose="030F0702030302020204" pitchFamily="66" charset="0"/>
                <a:ea typeface="Aptos" panose="020B0004020202020204" pitchFamily="34" charset="0"/>
                <a:cs typeface="Calibri" panose="020F0502020204030204" pitchFamily="34" charset="0"/>
              </a:rPr>
              <a:t>Provides a personalised E-Book Library that pupils can access at their reading level. This will be set by Class Teachers and monitored as they progress. </a:t>
            </a:r>
            <a:endParaRPr lang="en-GB" kern="100" dirty="0">
              <a:effectLst/>
              <a:latin typeface="Comic Sans MS" panose="030F0702030302020204" pitchFamily="66" charset="0"/>
              <a:ea typeface="Aptos" panose="020B0004020202020204" pitchFamily="34" charset="0"/>
              <a:cs typeface="Calibri" panose="020F0502020204030204" pitchFamily="34" charset="0"/>
            </a:endParaRPr>
          </a:p>
          <a:p>
            <a:pPr marL="285750" indent="-285750">
              <a:lnSpc>
                <a:spcPct val="115000"/>
              </a:lnSpc>
              <a:spcAft>
                <a:spcPts val="800"/>
              </a:spcAft>
              <a:buFont typeface="Arial" panose="020B0604020202020204" pitchFamily="34" charset="0"/>
              <a:buChar char="•"/>
            </a:pPr>
            <a:endParaRPr lang="en-GB" kern="100" dirty="0">
              <a:effectLst/>
              <a:latin typeface="Comic Sans MS" panose="030F0702030302020204" pitchFamily="66" charset="0"/>
              <a:ea typeface="Aptos" panose="020B0004020202020204" pitchFamily="34" charset="0"/>
              <a:cs typeface="Calibri" panose="020F0502020204030204" pitchFamily="34" charset="0"/>
            </a:endParaRPr>
          </a:p>
          <a:p>
            <a:pPr marL="285750" indent="-285750">
              <a:lnSpc>
                <a:spcPct val="115000"/>
              </a:lnSpc>
              <a:spcAft>
                <a:spcPts val="800"/>
              </a:spcAft>
              <a:buFont typeface="Arial" panose="020B0604020202020204" pitchFamily="34" charset="0"/>
              <a:buChar char="•"/>
            </a:pPr>
            <a:r>
              <a:rPr lang="en-GB" kern="100" dirty="0">
                <a:latin typeface="Comic Sans MS" panose="030F0702030302020204" pitchFamily="66" charset="0"/>
                <a:ea typeface="Aptos" panose="020B0004020202020204" pitchFamily="34" charset="0"/>
                <a:cs typeface="Calibri" panose="020F0502020204030204" pitchFamily="34" charset="0"/>
              </a:rPr>
              <a:t>We have close links with Denny Library and would encourage pupils and parents to use this wonderful resource to explore and support them on their reading journey.</a:t>
            </a:r>
            <a:endParaRPr lang="en-GB"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578F0E89-DCF9-C31D-D907-DC22C21F17F5}"/>
              </a:ext>
            </a:extLst>
          </p:cNvPr>
          <p:cNvPicPr>
            <a:picLocks noChangeAspect="1"/>
          </p:cNvPicPr>
          <p:nvPr/>
        </p:nvPicPr>
        <p:blipFill>
          <a:blip r:embed="rId2"/>
          <a:stretch>
            <a:fillRect/>
          </a:stretch>
        </p:blipFill>
        <p:spPr>
          <a:xfrm>
            <a:off x="9790595" y="4952561"/>
            <a:ext cx="1719493" cy="1163567"/>
          </a:xfrm>
          <a:prstGeom prst="rect">
            <a:avLst/>
          </a:prstGeom>
        </p:spPr>
      </p:pic>
    </p:spTree>
    <p:extLst>
      <p:ext uri="{BB962C8B-B14F-4D97-AF65-F5344CB8AC3E}">
        <p14:creationId xmlns:p14="http://schemas.microsoft.com/office/powerpoint/2010/main" val="33033625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8BD37-9ED4-567D-1F22-BB1216A1668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13F3E11-F237-29AA-2327-E1C749896CFD}"/>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7999922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35731-6945-19E2-B4BD-E4309C8AA5E4}"/>
              </a:ext>
            </a:extLst>
          </p:cNvPr>
          <p:cNvSpPr>
            <a:spLocks noGrp="1"/>
          </p:cNvSpPr>
          <p:nvPr>
            <p:ph type="title"/>
          </p:nvPr>
        </p:nvSpPr>
        <p:spPr/>
        <p:txBody>
          <a:bodyPr>
            <a:normAutofit fontScale="90000"/>
          </a:bodyPr>
          <a:lstStyle/>
          <a:p>
            <a:br>
              <a:rPr lang="en-GB" dirty="0"/>
            </a:br>
            <a:r>
              <a:rPr lang="en-GB" dirty="0"/>
              <a:t>Community Hub – Breakfast Club </a:t>
            </a:r>
            <a:br>
              <a:rPr lang="en-GB" dirty="0"/>
            </a:br>
            <a:r>
              <a:rPr lang="en-GB" dirty="0"/>
              <a:t>Coming Soon!</a:t>
            </a:r>
            <a:br>
              <a:rPr lang="en-GB" dirty="0"/>
            </a:br>
            <a:endParaRPr lang="en-GB" dirty="0"/>
          </a:p>
        </p:txBody>
      </p:sp>
      <p:pic>
        <p:nvPicPr>
          <p:cNvPr id="5" name="Content Placeholder 4">
            <a:extLst>
              <a:ext uri="{FF2B5EF4-FFF2-40B4-BE49-F238E27FC236}">
                <a16:creationId xmlns:a16="http://schemas.microsoft.com/office/drawing/2014/main" id="{CE210507-2BC9-FE74-36C2-3B26F8BDC111}"/>
              </a:ext>
            </a:extLst>
          </p:cNvPr>
          <p:cNvPicPr>
            <a:picLocks noGrp="1" noChangeAspect="1"/>
          </p:cNvPicPr>
          <p:nvPr>
            <p:ph idx="1"/>
          </p:nvPr>
        </p:nvPicPr>
        <p:blipFill>
          <a:blip r:embed="rId2"/>
          <a:stretch>
            <a:fillRect/>
          </a:stretch>
        </p:blipFill>
        <p:spPr>
          <a:xfrm>
            <a:off x="2881223" y="2456645"/>
            <a:ext cx="6698501" cy="2217219"/>
          </a:xfrm>
          <a:prstGeom prst="rect">
            <a:avLst/>
          </a:prstGeom>
        </p:spPr>
      </p:pic>
      <p:sp>
        <p:nvSpPr>
          <p:cNvPr id="4" name="TextBox 3">
            <a:extLst>
              <a:ext uri="{FF2B5EF4-FFF2-40B4-BE49-F238E27FC236}">
                <a16:creationId xmlns:a16="http://schemas.microsoft.com/office/drawing/2014/main" id="{464B3F0D-B675-BB15-6D99-B534FD880989}"/>
              </a:ext>
            </a:extLst>
          </p:cNvPr>
          <p:cNvSpPr txBox="1"/>
          <p:nvPr/>
        </p:nvSpPr>
        <p:spPr>
          <a:xfrm>
            <a:off x="920822" y="5018991"/>
            <a:ext cx="10350356" cy="1015663"/>
          </a:xfrm>
          <a:prstGeom prst="rect">
            <a:avLst/>
          </a:prstGeom>
          <a:noFill/>
        </p:spPr>
        <p:txBody>
          <a:bodyPr wrap="square">
            <a:spAutoFit/>
          </a:bodyPr>
          <a:lstStyle/>
          <a:p>
            <a:pPr>
              <a:buNone/>
            </a:pPr>
            <a:r>
              <a:rPr lang="en-GB" sz="1200" dirty="0">
                <a:effectLst/>
                <a:latin typeface="Aptos" panose="020B0004020202020204" pitchFamily="34" charset="0"/>
                <a:ea typeface="Aptos" panose="020B0004020202020204" pitchFamily="34" charset="0"/>
                <a:cs typeface="Aptos" panose="020B0004020202020204" pitchFamily="34" charset="0"/>
              </a:rPr>
              <a:t>We are delighted to be partnering with the  ‘Magic Breakfast’ to ensure every primary school student starts the day with a breakfast, boosting concentration, energy, and readiness to learn. This initiative creates a supportive foundation that improves overall attendance and helps all children reach their full academic potential. We welcome any child to access the bagel station for a grab and go breakfast snack on route to their class in the morning. In addition, cereals will be available as well as fruit baskets in every class – available to all. </a:t>
            </a:r>
          </a:p>
          <a:p>
            <a:pPr>
              <a:buNone/>
            </a:pPr>
            <a:r>
              <a:rPr lang="en-GB" sz="1200" dirty="0">
                <a:effectLst/>
                <a:latin typeface="Aptos" panose="020B0004020202020204" pitchFamily="34" charset="0"/>
                <a:ea typeface="Aptos" panose="020B0004020202020204" pitchFamily="34" charset="0"/>
                <a:cs typeface="Aptos" panose="020B0004020202020204" pitchFamily="34" charset="0"/>
              </a:rPr>
              <a:t>We are almost ready to launch our Breakfast Club so look out for more information via email soon. </a:t>
            </a:r>
          </a:p>
        </p:txBody>
      </p:sp>
    </p:spTree>
    <p:extLst>
      <p:ext uri="{BB962C8B-B14F-4D97-AF65-F5344CB8AC3E}">
        <p14:creationId xmlns:p14="http://schemas.microsoft.com/office/powerpoint/2010/main" val="11968985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he Spirit with Sevenfold Gifts | The seven gifts of th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1575" y="838200"/>
            <a:ext cx="9753600" cy="5078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19611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aching Students with Learning Difficulties: Healthy Eating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673100"/>
            <a:ext cx="4927600" cy="5232399"/>
          </a:xfrm>
          <a:prstGeom prst="rect">
            <a:avLst/>
          </a:prstGeom>
        </p:spPr>
      </p:pic>
      <p:sp>
        <p:nvSpPr>
          <p:cNvPr id="3" name="TextBox 2"/>
          <p:cNvSpPr txBox="1"/>
          <p:nvPr/>
        </p:nvSpPr>
        <p:spPr>
          <a:xfrm>
            <a:off x="6286500" y="1168400"/>
            <a:ext cx="4965700" cy="5416868"/>
          </a:xfrm>
          <a:prstGeom prst="rect">
            <a:avLst/>
          </a:prstGeom>
          <a:noFill/>
        </p:spPr>
        <p:txBody>
          <a:bodyPr wrap="square" rtlCol="0">
            <a:spAutoFit/>
          </a:bodyPr>
          <a:lstStyle/>
          <a:p>
            <a:r>
              <a:rPr lang="en-GB" sz="2000" b="1" dirty="0">
                <a:latin typeface="SassoonPrimaryInfant" pitchFamily="2" charset="0"/>
              </a:rPr>
              <a:t>Health Promoting Schools</a:t>
            </a:r>
          </a:p>
          <a:p>
            <a:endParaRPr lang="en-GB" sz="2000" b="1" dirty="0">
              <a:latin typeface="SassoonPrimaryInfant" pitchFamily="2" charset="0"/>
            </a:endParaRPr>
          </a:p>
          <a:p>
            <a:r>
              <a:rPr lang="en-US" b="1" dirty="0">
                <a:latin typeface="SassoonPrimaryInfant" pitchFamily="2" charset="0"/>
              </a:rPr>
              <a:t>Healthy Snacks</a:t>
            </a:r>
            <a:r>
              <a:rPr lang="en-US" dirty="0">
                <a:latin typeface="SassoonPrimaryInfant" pitchFamily="2" charset="0"/>
              </a:rPr>
              <a:t> Please encourage your child to bring a healthy snack to school. Please be aware we are a </a:t>
            </a:r>
            <a:r>
              <a:rPr lang="en-US" b="1" u="sng" dirty="0">
                <a:latin typeface="SassoonPrimaryInfant" pitchFamily="2" charset="0"/>
              </a:rPr>
              <a:t>nut free </a:t>
            </a:r>
            <a:r>
              <a:rPr lang="en-US" dirty="0">
                <a:latin typeface="SassoonPrimaryInfant" pitchFamily="2" charset="0"/>
              </a:rPr>
              <a:t> and in addition, our lunch hall is </a:t>
            </a:r>
            <a:r>
              <a:rPr lang="en-US" b="1" u="sng" dirty="0">
                <a:latin typeface="SassoonPrimaryInfant" pitchFamily="2" charset="0"/>
              </a:rPr>
              <a:t>egg free . </a:t>
            </a:r>
            <a:r>
              <a:rPr lang="en-US" dirty="0">
                <a:latin typeface="SassoonPrimaryInfant" pitchFamily="2" charset="0"/>
              </a:rPr>
              <a:t>We kindly ask that all families adhere to this when selecting your child’s snack/packed lunch. </a:t>
            </a:r>
          </a:p>
          <a:p>
            <a:r>
              <a:rPr lang="en-US" dirty="0">
                <a:latin typeface="SassoonPrimaryInfant" pitchFamily="2" charset="0"/>
              </a:rPr>
              <a:t>As snack time is very brief, please provide your child with only 1 item. </a:t>
            </a:r>
          </a:p>
          <a:p>
            <a:endParaRPr lang="en-US" dirty="0">
              <a:latin typeface="SassoonPrimaryInfant" pitchFamily="2" charset="0"/>
            </a:endParaRPr>
          </a:p>
          <a:p>
            <a:r>
              <a:rPr lang="en-US" b="1" dirty="0">
                <a:latin typeface="SassoonPrimaryInfant" pitchFamily="2" charset="0"/>
              </a:rPr>
              <a:t>Water Bottles</a:t>
            </a:r>
            <a:endParaRPr lang="en-US" dirty="0">
              <a:latin typeface="SassoonPrimaryInfant" pitchFamily="2" charset="0"/>
            </a:endParaRPr>
          </a:p>
          <a:p>
            <a:r>
              <a:rPr lang="en-US" dirty="0">
                <a:latin typeface="SassoonPrimaryInfant" pitchFamily="2" charset="0"/>
              </a:rPr>
              <a:t>Your child will be able to access water throughout the day from their water bottles. Please provide water each morning and bottles can be refilled at various times throughout day.</a:t>
            </a:r>
          </a:p>
          <a:p>
            <a:r>
              <a:rPr lang="en-US" b="1" u="sng" dirty="0">
                <a:latin typeface="SassoonPrimaryInfant" pitchFamily="2" charset="0"/>
              </a:rPr>
              <a:t>Juice may be brought for snack/lunchtime only.</a:t>
            </a:r>
          </a:p>
          <a:p>
            <a:endParaRPr lang="en-GB" dirty="0"/>
          </a:p>
        </p:txBody>
      </p:sp>
    </p:spTree>
    <p:extLst>
      <p:ext uri="{BB962C8B-B14F-4D97-AF65-F5344CB8AC3E}">
        <p14:creationId xmlns:p14="http://schemas.microsoft.com/office/powerpoint/2010/main" val="30633628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3989" y="1905506"/>
            <a:ext cx="8097357" cy="3046988"/>
          </a:xfrm>
          <a:prstGeom prst="rect">
            <a:avLst/>
          </a:prstGeom>
          <a:noFill/>
        </p:spPr>
        <p:txBody>
          <a:bodyPr wrap="square" rtlCol="0">
            <a:spAutoFit/>
          </a:bodyPr>
          <a:lstStyle/>
          <a:p>
            <a:r>
              <a:rPr lang="en-GB" sz="3200" dirty="0">
                <a:latin typeface="SassoonPrimaryInfant" pitchFamily="2" charset="0"/>
              </a:rPr>
              <a:t>As the number of children and staff who have moderate to severe nut allergies are increasing can we as our families to  please be mindful of the food items sent to school - some snacks do not obviously contain nuts or traces of nuts such as Kinder Bueno or hippo bars. </a:t>
            </a:r>
          </a:p>
        </p:txBody>
      </p:sp>
    </p:spTree>
    <p:extLst>
      <p:ext uri="{BB962C8B-B14F-4D97-AF65-F5344CB8AC3E}">
        <p14:creationId xmlns:p14="http://schemas.microsoft.com/office/powerpoint/2010/main" val="16893870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8CC3C-8516-407D-9D38-58D8921ACEB9}"/>
              </a:ext>
            </a:extLst>
          </p:cNvPr>
          <p:cNvSpPr>
            <a:spLocks noGrp="1"/>
          </p:cNvSpPr>
          <p:nvPr>
            <p:ph type="title"/>
          </p:nvPr>
        </p:nvSpPr>
        <p:spPr/>
        <p:txBody>
          <a:bodyPr/>
          <a:lstStyle/>
          <a:p>
            <a:r>
              <a:rPr lang="en-GB" dirty="0"/>
              <a:t>Communication</a:t>
            </a:r>
          </a:p>
        </p:txBody>
      </p:sp>
      <p:sp>
        <p:nvSpPr>
          <p:cNvPr id="3" name="Content Placeholder 2">
            <a:extLst>
              <a:ext uri="{FF2B5EF4-FFF2-40B4-BE49-F238E27FC236}">
                <a16:creationId xmlns:a16="http://schemas.microsoft.com/office/drawing/2014/main" id="{AB3C2206-17D9-478C-9CE0-E0DED60EE7D0}"/>
              </a:ext>
            </a:extLst>
          </p:cNvPr>
          <p:cNvSpPr>
            <a:spLocks noGrp="1"/>
          </p:cNvSpPr>
          <p:nvPr>
            <p:ph idx="1"/>
          </p:nvPr>
        </p:nvSpPr>
        <p:spPr/>
        <p:txBody>
          <a:bodyPr>
            <a:normAutofit fontScale="92500" lnSpcReduction="10000"/>
          </a:bodyPr>
          <a:lstStyle/>
          <a:p>
            <a:r>
              <a:rPr lang="en-GB" dirty="0"/>
              <a:t>School email address – </a:t>
            </a:r>
            <a:r>
              <a:rPr lang="en-GB" dirty="0">
                <a:hlinkClick r:id="rId2"/>
              </a:rPr>
              <a:t>stpatricksprimaryschool@education.falkirk.sch.uk</a:t>
            </a:r>
            <a:r>
              <a:rPr lang="en-GB" dirty="0"/>
              <a:t> </a:t>
            </a:r>
          </a:p>
          <a:p>
            <a:r>
              <a:rPr lang="en-GB" dirty="0"/>
              <a:t>School main office phone number – 01324 508840</a:t>
            </a:r>
          </a:p>
          <a:p>
            <a:r>
              <a:rPr lang="en-GB" dirty="0"/>
              <a:t>Website - </a:t>
            </a:r>
            <a:r>
              <a:rPr lang="en-GB" dirty="0">
                <a:hlinkClick r:id="rId3"/>
              </a:rPr>
              <a:t>https://www.st-patricks.falkirk.sch.uk/</a:t>
            </a:r>
            <a:r>
              <a:rPr lang="en-GB" dirty="0"/>
              <a:t> </a:t>
            </a:r>
          </a:p>
          <a:p>
            <a:r>
              <a:rPr lang="en-GB" dirty="0"/>
              <a:t>Our Parent Communication Policy is available on our website</a:t>
            </a:r>
          </a:p>
          <a:p>
            <a:r>
              <a:rPr lang="en-GB" dirty="0"/>
              <a:t>If you feel your family requires a greater level of support in order to improve your child(</a:t>
            </a:r>
            <a:r>
              <a:rPr lang="en-GB" dirty="0" err="1"/>
              <a:t>rens</a:t>
            </a:r>
            <a:r>
              <a:rPr lang="en-GB" dirty="0"/>
              <a:t>) attendance please contact the school on 01324 508840 / stpartricksprimaryschool@education.Falkirk.sch.uk and Ms Flaherty will get back to you as soon as possible.</a:t>
            </a:r>
          </a:p>
          <a:p>
            <a:endParaRPr lang="en-GB" dirty="0"/>
          </a:p>
        </p:txBody>
      </p:sp>
    </p:spTree>
    <p:extLst>
      <p:ext uri="{BB962C8B-B14F-4D97-AF65-F5344CB8AC3E}">
        <p14:creationId xmlns:p14="http://schemas.microsoft.com/office/powerpoint/2010/main" val="32761030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43199" y="1452343"/>
            <a:ext cx="6459523" cy="1928798"/>
          </a:xfrm>
          <a:prstGeom prst="rect">
            <a:avLst/>
          </a:prstGeom>
        </p:spPr>
        <p:txBody>
          <a:bodyPr wrap="square">
            <a:spAutoFit/>
          </a:bodyPr>
          <a:lstStyle/>
          <a:p>
            <a:pPr>
              <a:lnSpc>
                <a:spcPct val="107000"/>
              </a:lnSpc>
            </a:pPr>
            <a:r>
              <a:rPr lang="en-GB" sz="2800" kern="100" dirty="0">
                <a:latin typeface="SassoonPrimaryInfant" pitchFamily="2" charset="0"/>
                <a:ea typeface="Calibri" panose="020F0502020204030204" pitchFamily="34" charset="0"/>
                <a:cs typeface="Times New Roman" panose="02020603050405020304" pitchFamily="18" charset="0"/>
              </a:rPr>
              <a:t>Follow your child's class on Bluesky – </a:t>
            </a:r>
            <a:r>
              <a:rPr lang="en-GB" sz="2800" dirty="0" err="1"/>
              <a:t>mrsd-stp.bsky.social</a:t>
            </a:r>
            <a:endParaRPr lang="en-GB" sz="2800" dirty="0"/>
          </a:p>
          <a:p>
            <a:pPr lvl="0">
              <a:lnSpc>
                <a:spcPct val="107000"/>
              </a:lnSpc>
              <a:spcAft>
                <a:spcPts val="0"/>
              </a:spcAft>
            </a:pPr>
            <a:r>
              <a:rPr lang="en-GB" sz="2800" kern="100" dirty="0">
                <a:latin typeface="SassoonPrimaryInfant" pitchFamily="2" charset="0"/>
                <a:ea typeface="Calibri" panose="020F0502020204030204" pitchFamily="34" charset="0"/>
                <a:cs typeface="Times New Roman" panose="02020603050405020304" pitchFamily="18" charset="0"/>
              </a:rPr>
              <a:t> </a:t>
            </a:r>
          </a:p>
          <a:p>
            <a:pPr marL="342900" lvl="0" indent="-342900">
              <a:lnSpc>
                <a:spcPct val="107000"/>
              </a:lnSpc>
              <a:spcAft>
                <a:spcPts val="0"/>
              </a:spcAft>
              <a:buFont typeface="Symbol" panose="05050102010706020507" pitchFamily="18" charset="2"/>
              <a:buChar char=""/>
            </a:pPr>
            <a:endParaRPr lang="en-GB" sz="2800" kern="100" dirty="0">
              <a:latin typeface="SassoonPrimaryInfant" pitchFamily="2"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14B2BD9-4EEA-471F-924A-C684E5CDA7A9}"/>
              </a:ext>
            </a:extLst>
          </p:cNvPr>
          <p:cNvPicPr>
            <a:picLocks noChangeAspect="1"/>
          </p:cNvPicPr>
          <p:nvPr/>
        </p:nvPicPr>
        <p:blipFill>
          <a:blip r:embed="rId2"/>
          <a:stretch>
            <a:fillRect/>
          </a:stretch>
        </p:blipFill>
        <p:spPr>
          <a:xfrm>
            <a:off x="4353886" y="2590937"/>
            <a:ext cx="2697274" cy="2697274"/>
          </a:xfrm>
          <a:prstGeom prst="rect">
            <a:avLst/>
          </a:prstGeom>
        </p:spPr>
      </p:pic>
    </p:spTree>
    <p:extLst>
      <p:ext uri="{BB962C8B-B14F-4D97-AF65-F5344CB8AC3E}">
        <p14:creationId xmlns:p14="http://schemas.microsoft.com/office/powerpoint/2010/main" val="228798604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1307</TotalTime>
  <Words>1440</Words>
  <Application>Microsoft Office PowerPoint</Application>
  <PresentationFormat>Widescreen</PresentationFormat>
  <Paragraphs>110</Paragraphs>
  <Slides>32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Aptos</vt:lpstr>
      <vt:lpstr>Arial</vt:lpstr>
      <vt:lpstr>Calibri</vt:lpstr>
      <vt:lpstr>Comic Sans MS</vt:lpstr>
      <vt:lpstr>Garamond</vt:lpstr>
      <vt:lpstr>ModernMT-Bold</vt:lpstr>
      <vt:lpstr>SassoonPrimaryInfant</vt:lpstr>
      <vt:lpstr>Symbol</vt:lpstr>
      <vt:lpstr>Organic</vt:lpstr>
      <vt:lpstr>PowerPoint Presentation</vt:lpstr>
      <vt:lpstr>PowerPoint Presentation</vt:lpstr>
      <vt:lpstr>PowerPoint Presentation</vt:lpstr>
      <vt:lpstr>Mrs Dolan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Class Charter</vt:lpstr>
      <vt:lpstr>PowerPoint Presentation</vt:lpstr>
      <vt:lpstr>PowerPoint Presentation</vt:lpstr>
      <vt:lpstr>PowerPoint Presentation</vt:lpstr>
      <vt:lpstr>  Classroom Routines/Expectations  </vt:lpstr>
      <vt:lpstr>PowerPoint Presentation</vt:lpstr>
      <vt:lpstr>PowerPoint Presentation</vt:lpstr>
      <vt:lpstr>PowerPoint Presentation</vt:lpstr>
      <vt:lpstr> Environmental Changes – Session 2026 27 </vt:lpstr>
      <vt:lpstr>PowerPoint Presentation</vt:lpstr>
      <vt:lpstr>PowerPoint Presentation</vt:lpstr>
      <vt:lpstr>PowerPoint Presentation</vt:lpstr>
      <vt:lpstr>PowerPoint Presentation</vt:lpstr>
      <vt:lpstr>PowerPoint Presentation</vt:lpstr>
      <vt:lpstr> Community Hub – Breakfast Club  Coming Soon! </vt:lpstr>
      <vt:lpstr>PowerPoint Presentation</vt:lpstr>
      <vt:lpstr>PowerPoint Presentation</vt:lpstr>
      <vt:lpstr>PowerPoint Presentation</vt:lpstr>
      <vt:lpstr>Communication</vt:lpstr>
      <vt:lpstr>PowerPoint Presentation</vt:lpstr>
    </vt:vector>
  </TitlesOfParts>
  <Company>Falkirk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 Edgar</dc:creator>
  <cp:lastModifiedBy>Rebecca Dolan</cp:lastModifiedBy>
  <cp:revision>39</cp:revision>
  <dcterms:created xsi:type="dcterms:W3CDTF">2023-08-23T14:29:30Z</dcterms:created>
  <dcterms:modified xsi:type="dcterms:W3CDTF">2026-09-02T15:23:52Z</dcterms:modified>
</cp:coreProperties>
</file>