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84" r:id="rId2"/>
    <p:sldId id="303" r:id="rId3"/>
    <p:sldId id="258" r:id="rId4"/>
    <p:sldId id="261" r:id="rId5"/>
    <p:sldId id="262" r:id="rId6"/>
    <p:sldId id="294" r:id="rId7"/>
    <p:sldId id="311" r:id="rId8"/>
    <p:sldId id="266" r:id="rId9"/>
    <p:sldId id="302" r:id="rId10"/>
    <p:sldId id="350" r:id="rId11"/>
    <p:sldId id="298" r:id="rId12"/>
    <p:sldId id="296" r:id="rId13"/>
    <p:sldId id="281" r:id="rId14"/>
    <p:sldId id="282" r:id="rId15"/>
    <p:sldId id="304" r:id="rId16"/>
    <p:sldId id="297" r:id="rId17"/>
    <p:sldId id="276" r:id="rId18"/>
    <p:sldId id="270" r:id="rId19"/>
    <p:sldId id="271" r:id="rId20"/>
    <p:sldId id="290" r:id="rId21"/>
    <p:sldId id="289" r:id="rId22"/>
    <p:sldId id="291" r:id="rId23"/>
    <p:sldId id="259" r:id="rId24"/>
    <p:sldId id="305" r:id="rId25"/>
    <p:sldId id="306" r:id="rId26"/>
    <p:sldId id="308" r:id="rId27"/>
    <p:sldId id="309" r:id="rId28"/>
    <p:sldId id="265" r:id="rId29"/>
    <p:sldId id="310" r:id="rId30"/>
    <p:sldId id="280" r:id="rId31"/>
    <p:sldId id="288" r:id="rId32"/>
    <p:sldId id="293" r:id="rId33"/>
    <p:sldId id="28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9177" autoAdjust="0"/>
  </p:normalViewPr>
  <p:slideViewPr>
    <p:cSldViewPr snapToGrid="0">
      <p:cViewPr>
        <p:scale>
          <a:sx n="80" d="100"/>
          <a:sy n="80" d="100"/>
        </p:scale>
        <p:origin x="666"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443427-F103-4C52-98A2-FED2073778EF}"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84811430-1DE3-4569-B09D-188F03663500}">
      <dgm:prSet custT="1"/>
      <dgm:spPr/>
      <dgm:t>
        <a:bodyPr/>
        <a:lstStyle/>
        <a:p>
          <a:pPr>
            <a:lnSpc>
              <a:spcPct val="100000"/>
            </a:lnSpc>
          </a:pPr>
          <a:r>
            <a:rPr lang="en-GB" sz="1800" dirty="0">
              <a:latin typeface="SassoonPrimaryInfant" pitchFamily="2" charset="0"/>
            </a:rPr>
            <a:t>GLP: This combines health and RE education, specifically focusing on relationships.</a:t>
          </a:r>
          <a:endParaRPr lang="en-US" sz="1800" dirty="0">
            <a:latin typeface="SassoonPrimaryInfant" pitchFamily="2" charset="0"/>
          </a:endParaRPr>
        </a:p>
      </dgm:t>
    </dgm:pt>
    <dgm:pt modelId="{1515CEAD-5533-47CC-9640-9D1D742A487E}" type="parTrans" cxnId="{6AAE4DD0-62C3-443C-BDDC-F8C43894D82A}">
      <dgm:prSet/>
      <dgm:spPr/>
      <dgm:t>
        <a:bodyPr/>
        <a:lstStyle/>
        <a:p>
          <a:endParaRPr lang="en-US"/>
        </a:p>
      </dgm:t>
    </dgm:pt>
    <dgm:pt modelId="{A792E46D-321A-461B-93B2-31A0BC350537}" type="sibTrans" cxnId="{6AAE4DD0-62C3-443C-BDDC-F8C43894D82A}">
      <dgm:prSet/>
      <dgm:spPr/>
      <dgm:t>
        <a:bodyPr/>
        <a:lstStyle/>
        <a:p>
          <a:endParaRPr lang="en-US"/>
        </a:p>
      </dgm:t>
    </dgm:pt>
    <dgm:pt modelId="{A323B95D-30CB-497C-9936-42012B679E40}">
      <dgm:prSet custT="1"/>
      <dgm:spPr/>
      <dgm:t>
        <a:bodyPr/>
        <a:lstStyle/>
        <a:p>
          <a:pPr>
            <a:lnSpc>
              <a:spcPct val="100000"/>
            </a:lnSpc>
          </a:pPr>
          <a:r>
            <a:rPr lang="en-GB" sz="1800">
              <a:latin typeface="SassoonPrimaryInfant" pitchFamily="2" charset="0"/>
            </a:rPr>
            <a:t>Taught from P1-P7 at </a:t>
          </a:r>
          <a:r>
            <a:rPr lang="en-GB" sz="1800" b="1">
              <a:latin typeface="SassoonPrimaryInfant" pitchFamily="2" charset="0"/>
            </a:rPr>
            <a:t>appropriate</a:t>
          </a:r>
          <a:r>
            <a:rPr lang="en-GB" sz="1800">
              <a:latin typeface="SassoonPrimaryInfant" pitchFamily="2" charset="0"/>
            </a:rPr>
            <a:t> level.</a:t>
          </a:r>
          <a:endParaRPr lang="en-US" sz="1800">
            <a:latin typeface="SassoonPrimaryInfant" pitchFamily="2" charset="0"/>
          </a:endParaRPr>
        </a:p>
      </dgm:t>
    </dgm:pt>
    <dgm:pt modelId="{7B0151D1-462E-474A-92F1-AC906DFB1612}" type="parTrans" cxnId="{570BB648-D01C-462A-B35D-D554E9410A06}">
      <dgm:prSet/>
      <dgm:spPr/>
      <dgm:t>
        <a:bodyPr/>
        <a:lstStyle/>
        <a:p>
          <a:endParaRPr lang="en-US"/>
        </a:p>
      </dgm:t>
    </dgm:pt>
    <dgm:pt modelId="{285A9BEE-41CD-44D0-BAC3-C8175861D5FD}" type="sibTrans" cxnId="{570BB648-D01C-462A-B35D-D554E9410A06}">
      <dgm:prSet/>
      <dgm:spPr/>
      <dgm:t>
        <a:bodyPr/>
        <a:lstStyle/>
        <a:p>
          <a:endParaRPr lang="en-US"/>
        </a:p>
      </dgm:t>
    </dgm:pt>
    <dgm:pt modelId="{C21D8B3D-0D75-4EF9-B3D9-DF5D734619CB}">
      <dgm:prSet custT="1"/>
      <dgm:spPr/>
      <dgm:t>
        <a:bodyPr/>
        <a:lstStyle/>
        <a:p>
          <a:pPr>
            <a:lnSpc>
              <a:spcPct val="100000"/>
            </a:lnSpc>
          </a:pPr>
          <a:r>
            <a:rPr lang="en-GB" sz="1800" dirty="0">
              <a:latin typeface="SassoonPrimaryInfant" pitchFamily="2" charset="0"/>
            </a:rPr>
            <a:t>P4 tasks completed in class in the final term. </a:t>
          </a:r>
          <a:endParaRPr lang="en-US" sz="1800" dirty="0">
            <a:latin typeface="SassoonPrimaryInfant" pitchFamily="2" charset="0"/>
          </a:endParaRPr>
        </a:p>
      </dgm:t>
    </dgm:pt>
    <dgm:pt modelId="{B34E6C85-3AD5-43F0-91A2-6838F1F4E4A5}" type="parTrans" cxnId="{7A6926B8-1CE5-4701-96CE-9F9D45E32AA7}">
      <dgm:prSet/>
      <dgm:spPr/>
      <dgm:t>
        <a:bodyPr/>
        <a:lstStyle/>
        <a:p>
          <a:endParaRPr lang="en-US"/>
        </a:p>
      </dgm:t>
    </dgm:pt>
    <dgm:pt modelId="{496C29FA-9862-41AD-A39A-B0CBB60AAEC8}" type="sibTrans" cxnId="{7A6926B8-1CE5-4701-96CE-9F9D45E32AA7}">
      <dgm:prSet/>
      <dgm:spPr/>
      <dgm:t>
        <a:bodyPr/>
        <a:lstStyle/>
        <a:p>
          <a:endParaRPr lang="en-US"/>
        </a:p>
      </dgm:t>
    </dgm:pt>
    <dgm:pt modelId="{6B8705D6-05E6-4B67-960C-2ED587948839}">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SassoonPrimaryInfant" pitchFamily="2" charset="0"/>
            </a:rPr>
            <a:t>P4 Sacramental preparation for </a:t>
          </a:r>
          <a:r>
            <a:rPr lang="en-US" sz="1800" b="1" dirty="0">
              <a:solidFill>
                <a:schemeClr val="bg1"/>
              </a:solidFill>
              <a:latin typeface="SassoonPrimaryInfant" pitchFamily="2" charset="0"/>
            </a:rPr>
            <a:t>Sacrament of Confirmation</a:t>
          </a:r>
          <a:r>
            <a:rPr lang="en-US" sz="1800" dirty="0">
              <a:solidFill>
                <a:schemeClr val="bg1"/>
              </a:solidFill>
              <a:latin typeface="SassoonPrimaryInfant" pitchFamily="2" charset="0"/>
            </a:rPr>
            <a:t> will begin in the New Year.</a:t>
          </a:r>
        </a:p>
        <a:p>
          <a:pPr marL="0" lvl="0" defTabSz="711200">
            <a:lnSpc>
              <a:spcPct val="90000"/>
            </a:lnSpc>
          </a:pPr>
          <a:endParaRPr lang="en-GB" sz="1800" dirty="0">
            <a:latin typeface="SassoonPrimaryInfant" pitchFamily="2" charset="0"/>
          </a:endParaRPr>
        </a:p>
      </dgm:t>
    </dgm:pt>
    <dgm:pt modelId="{55190BC7-FB2F-4509-A951-7464E51AF659}" type="parTrans" cxnId="{A4E6DF02-98A6-4ADB-94F2-9051C370D6C6}">
      <dgm:prSet/>
      <dgm:spPr/>
      <dgm:t>
        <a:bodyPr/>
        <a:lstStyle/>
        <a:p>
          <a:endParaRPr lang="en-GB"/>
        </a:p>
      </dgm:t>
    </dgm:pt>
    <dgm:pt modelId="{F01DAD16-5B86-4861-A4E0-53782C600526}" type="sibTrans" cxnId="{A4E6DF02-98A6-4ADB-94F2-9051C370D6C6}">
      <dgm:prSet/>
      <dgm:spPr/>
      <dgm:t>
        <a:bodyPr/>
        <a:lstStyle/>
        <a:p>
          <a:endParaRPr lang="en-GB"/>
        </a:p>
      </dgm:t>
    </dgm:pt>
    <dgm:pt modelId="{83FF31FE-4D4C-4B03-90B5-836C14AEEAA5}">
      <dgm:prSet custT="1"/>
      <dgm:spPr/>
      <dgm:t>
        <a:bodyPr/>
        <a:lstStyle/>
        <a:p>
          <a:r>
            <a:rPr lang="en-US" sz="1400" dirty="0">
              <a:solidFill>
                <a:schemeClr val="bg1"/>
              </a:solidFill>
              <a:latin typeface="SassoonPrimaryInfant" pitchFamily="2" charset="0"/>
            </a:rPr>
            <a:t>Preparation for this sacrament will involve input and support through discussion and home learning activities, these will be shared as we begin our Sacramental journey in class</a:t>
          </a:r>
          <a:r>
            <a:rPr lang="en-US" sz="1000" dirty="0">
              <a:solidFill>
                <a:schemeClr val="tx1">
                  <a:lumMod val="85000"/>
                  <a:lumOff val="15000"/>
                </a:schemeClr>
              </a:solidFill>
              <a:latin typeface="SassoonPrimaryInfant" pitchFamily="2" charset="0"/>
            </a:rPr>
            <a:t>.</a:t>
          </a:r>
        </a:p>
      </dgm:t>
    </dgm:pt>
    <dgm:pt modelId="{580DF808-540C-4449-A97B-ED07A3CF4999}" type="parTrans" cxnId="{6A15FB22-FBE6-4AA2-9EFF-7E3464D6F67C}">
      <dgm:prSet/>
      <dgm:spPr/>
      <dgm:t>
        <a:bodyPr/>
        <a:lstStyle/>
        <a:p>
          <a:endParaRPr lang="en-GB"/>
        </a:p>
      </dgm:t>
    </dgm:pt>
    <dgm:pt modelId="{99EED996-2727-4125-86FE-57E0B771A5BE}" type="sibTrans" cxnId="{6A15FB22-FBE6-4AA2-9EFF-7E3464D6F67C}">
      <dgm:prSet/>
      <dgm:spPr/>
      <dgm:t>
        <a:bodyPr/>
        <a:lstStyle/>
        <a:p>
          <a:endParaRPr lang="en-GB"/>
        </a:p>
      </dgm:t>
    </dgm:pt>
    <dgm:pt modelId="{0DE15D42-FCAC-4D3A-B4AD-D54F8607386A}" type="pres">
      <dgm:prSet presAssocID="{B3443427-F103-4C52-98A2-FED2073778EF}" presName="linear" presStyleCnt="0">
        <dgm:presLayoutVars>
          <dgm:animLvl val="lvl"/>
          <dgm:resizeHandles val="exact"/>
        </dgm:presLayoutVars>
      </dgm:prSet>
      <dgm:spPr/>
    </dgm:pt>
    <dgm:pt modelId="{D1C3FB18-2033-44E2-81FC-43DF05B0C0A9}" type="pres">
      <dgm:prSet presAssocID="{84811430-1DE3-4569-B09D-188F03663500}" presName="parentText" presStyleLbl="node1" presStyleIdx="0" presStyleCnt="5">
        <dgm:presLayoutVars>
          <dgm:chMax val="0"/>
          <dgm:bulletEnabled val="1"/>
        </dgm:presLayoutVars>
      </dgm:prSet>
      <dgm:spPr/>
    </dgm:pt>
    <dgm:pt modelId="{67262081-A106-4A5D-B0C5-00065B6007B5}" type="pres">
      <dgm:prSet presAssocID="{A792E46D-321A-461B-93B2-31A0BC350537}" presName="spacer" presStyleCnt="0"/>
      <dgm:spPr/>
    </dgm:pt>
    <dgm:pt modelId="{7462DCCA-631C-4CFD-95A4-4D4FC09185EA}" type="pres">
      <dgm:prSet presAssocID="{A323B95D-30CB-497C-9936-42012B679E40}" presName="parentText" presStyleLbl="node1" presStyleIdx="1" presStyleCnt="5">
        <dgm:presLayoutVars>
          <dgm:chMax val="0"/>
          <dgm:bulletEnabled val="1"/>
        </dgm:presLayoutVars>
      </dgm:prSet>
      <dgm:spPr/>
    </dgm:pt>
    <dgm:pt modelId="{E9A5DD8C-0A74-4FCF-B298-6407425B4060}" type="pres">
      <dgm:prSet presAssocID="{285A9BEE-41CD-44D0-BAC3-C8175861D5FD}" presName="spacer" presStyleCnt="0"/>
      <dgm:spPr/>
    </dgm:pt>
    <dgm:pt modelId="{6A706764-E158-4E0A-BA33-F3C2F1C540C2}" type="pres">
      <dgm:prSet presAssocID="{C21D8B3D-0D75-4EF9-B3D9-DF5D734619CB}" presName="parentText" presStyleLbl="node1" presStyleIdx="2" presStyleCnt="5">
        <dgm:presLayoutVars>
          <dgm:chMax val="0"/>
          <dgm:bulletEnabled val="1"/>
        </dgm:presLayoutVars>
      </dgm:prSet>
      <dgm:spPr/>
    </dgm:pt>
    <dgm:pt modelId="{4F8A8BFF-4CE9-4CB7-A853-BCD1244F70B1}" type="pres">
      <dgm:prSet presAssocID="{496C29FA-9862-41AD-A39A-B0CBB60AAEC8}" presName="spacer" presStyleCnt="0"/>
      <dgm:spPr/>
    </dgm:pt>
    <dgm:pt modelId="{CFB13266-6A91-4EE2-945E-989441DF48C2}" type="pres">
      <dgm:prSet presAssocID="{6B8705D6-05E6-4B67-960C-2ED587948839}" presName="parentText" presStyleLbl="node1" presStyleIdx="3" presStyleCnt="5">
        <dgm:presLayoutVars>
          <dgm:chMax val="0"/>
          <dgm:bulletEnabled val="1"/>
        </dgm:presLayoutVars>
      </dgm:prSet>
      <dgm:spPr/>
    </dgm:pt>
    <dgm:pt modelId="{74A323F3-F2B8-4C14-B4DC-8DA2D254461D}" type="pres">
      <dgm:prSet presAssocID="{F01DAD16-5B86-4861-A4E0-53782C600526}" presName="spacer" presStyleCnt="0"/>
      <dgm:spPr/>
    </dgm:pt>
    <dgm:pt modelId="{08163CAB-94F3-4DAF-9006-62466CD05543}" type="pres">
      <dgm:prSet presAssocID="{83FF31FE-4D4C-4B03-90B5-836C14AEEAA5}" presName="parentText" presStyleLbl="node1" presStyleIdx="4" presStyleCnt="5" custLinFactY="-6550" custLinFactNeighborX="-843" custLinFactNeighborY="-100000">
        <dgm:presLayoutVars>
          <dgm:chMax val="0"/>
          <dgm:bulletEnabled val="1"/>
        </dgm:presLayoutVars>
      </dgm:prSet>
      <dgm:spPr/>
    </dgm:pt>
  </dgm:ptLst>
  <dgm:cxnLst>
    <dgm:cxn modelId="{A4E6DF02-98A6-4ADB-94F2-9051C370D6C6}" srcId="{B3443427-F103-4C52-98A2-FED2073778EF}" destId="{6B8705D6-05E6-4B67-960C-2ED587948839}" srcOrd="3" destOrd="0" parTransId="{55190BC7-FB2F-4509-A951-7464E51AF659}" sibTransId="{F01DAD16-5B86-4861-A4E0-53782C600526}"/>
    <dgm:cxn modelId="{6A15FB22-FBE6-4AA2-9EFF-7E3464D6F67C}" srcId="{B3443427-F103-4C52-98A2-FED2073778EF}" destId="{83FF31FE-4D4C-4B03-90B5-836C14AEEAA5}" srcOrd="4" destOrd="0" parTransId="{580DF808-540C-4449-A97B-ED07A3CF4999}" sibTransId="{99EED996-2727-4125-86FE-57E0B771A5BE}"/>
    <dgm:cxn modelId="{A3F12A65-7E06-4C26-A70D-1D9009533999}" type="presOf" srcId="{6B8705D6-05E6-4B67-960C-2ED587948839}" destId="{CFB13266-6A91-4EE2-945E-989441DF48C2}" srcOrd="0" destOrd="0" presId="urn:microsoft.com/office/officeart/2005/8/layout/vList2"/>
    <dgm:cxn modelId="{20EA0F66-E821-4367-BD23-0B2532E5C172}" type="presOf" srcId="{84811430-1DE3-4569-B09D-188F03663500}" destId="{D1C3FB18-2033-44E2-81FC-43DF05B0C0A9}" srcOrd="0" destOrd="0" presId="urn:microsoft.com/office/officeart/2005/8/layout/vList2"/>
    <dgm:cxn modelId="{570BB648-D01C-462A-B35D-D554E9410A06}" srcId="{B3443427-F103-4C52-98A2-FED2073778EF}" destId="{A323B95D-30CB-497C-9936-42012B679E40}" srcOrd="1" destOrd="0" parTransId="{7B0151D1-462E-474A-92F1-AC906DFB1612}" sibTransId="{285A9BEE-41CD-44D0-BAC3-C8175861D5FD}"/>
    <dgm:cxn modelId="{0E269E58-3ED6-49E4-9FC5-92C69C8DD68A}" type="presOf" srcId="{C21D8B3D-0D75-4EF9-B3D9-DF5D734619CB}" destId="{6A706764-E158-4E0A-BA33-F3C2F1C540C2}" srcOrd="0" destOrd="0" presId="urn:microsoft.com/office/officeart/2005/8/layout/vList2"/>
    <dgm:cxn modelId="{1B3F2B8C-4919-4A94-8825-5F923D3325E7}" type="presOf" srcId="{83FF31FE-4D4C-4B03-90B5-836C14AEEAA5}" destId="{08163CAB-94F3-4DAF-9006-62466CD05543}" srcOrd="0" destOrd="0" presId="urn:microsoft.com/office/officeart/2005/8/layout/vList2"/>
    <dgm:cxn modelId="{947DD3A0-CDEB-4A3D-B184-1C44A9088E96}" type="presOf" srcId="{A323B95D-30CB-497C-9936-42012B679E40}" destId="{7462DCCA-631C-4CFD-95A4-4D4FC09185EA}" srcOrd="0" destOrd="0" presId="urn:microsoft.com/office/officeart/2005/8/layout/vList2"/>
    <dgm:cxn modelId="{7A6926B8-1CE5-4701-96CE-9F9D45E32AA7}" srcId="{B3443427-F103-4C52-98A2-FED2073778EF}" destId="{C21D8B3D-0D75-4EF9-B3D9-DF5D734619CB}" srcOrd="2" destOrd="0" parTransId="{B34E6C85-3AD5-43F0-91A2-6838F1F4E4A5}" sibTransId="{496C29FA-9862-41AD-A39A-B0CBB60AAEC8}"/>
    <dgm:cxn modelId="{6AAE4DD0-62C3-443C-BDDC-F8C43894D82A}" srcId="{B3443427-F103-4C52-98A2-FED2073778EF}" destId="{84811430-1DE3-4569-B09D-188F03663500}" srcOrd="0" destOrd="0" parTransId="{1515CEAD-5533-47CC-9640-9D1D742A487E}" sibTransId="{A792E46D-321A-461B-93B2-31A0BC350537}"/>
    <dgm:cxn modelId="{7D94A6E2-F4C5-478F-A2B2-A8404391D05A}" type="presOf" srcId="{B3443427-F103-4C52-98A2-FED2073778EF}" destId="{0DE15D42-FCAC-4D3A-B4AD-D54F8607386A}" srcOrd="0" destOrd="0" presId="urn:microsoft.com/office/officeart/2005/8/layout/vList2"/>
    <dgm:cxn modelId="{0D89FC83-D378-4059-B157-528160868256}" type="presParOf" srcId="{0DE15D42-FCAC-4D3A-B4AD-D54F8607386A}" destId="{D1C3FB18-2033-44E2-81FC-43DF05B0C0A9}" srcOrd="0" destOrd="0" presId="urn:microsoft.com/office/officeart/2005/8/layout/vList2"/>
    <dgm:cxn modelId="{228CB7B2-F966-45FD-B7F4-26144A972180}" type="presParOf" srcId="{0DE15D42-FCAC-4D3A-B4AD-D54F8607386A}" destId="{67262081-A106-4A5D-B0C5-00065B6007B5}" srcOrd="1" destOrd="0" presId="urn:microsoft.com/office/officeart/2005/8/layout/vList2"/>
    <dgm:cxn modelId="{849884EA-4FC9-4CE7-A595-322BBDC7F1FA}" type="presParOf" srcId="{0DE15D42-FCAC-4D3A-B4AD-D54F8607386A}" destId="{7462DCCA-631C-4CFD-95A4-4D4FC09185EA}" srcOrd="2" destOrd="0" presId="urn:microsoft.com/office/officeart/2005/8/layout/vList2"/>
    <dgm:cxn modelId="{1CD8616B-8DE5-4FB2-94EB-56FFF1FED526}" type="presParOf" srcId="{0DE15D42-FCAC-4D3A-B4AD-D54F8607386A}" destId="{E9A5DD8C-0A74-4FCF-B298-6407425B4060}" srcOrd="3" destOrd="0" presId="urn:microsoft.com/office/officeart/2005/8/layout/vList2"/>
    <dgm:cxn modelId="{4DCD77B3-F9D7-4587-9E8E-DB281A9E4039}" type="presParOf" srcId="{0DE15D42-FCAC-4D3A-B4AD-D54F8607386A}" destId="{6A706764-E158-4E0A-BA33-F3C2F1C540C2}" srcOrd="4" destOrd="0" presId="urn:microsoft.com/office/officeart/2005/8/layout/vList2"/>
    <dgm:cxn modelId="{04CBD12A-726E-42BF-80EE-C8379073CF27}" type="presParOf" srcId="{0DE15D42-FCAC-4D3A-B4AD-D54F8607386A}" destId="{4F8A8BFF-4CE9-4CB7-A853-BCD1244F70B1}" srcOrd="5" destOrd="0" presId="urn:microsoft.com/office/officeart/2005/8/layout/vList2"/>
    <dgm:cxn modelId="{882E831E-1C7C-4779-B7DE-2731BB6BB62F}" type="presParOf" srcId="{0DE15D42-FCAC-4D3A-B4AD-D54F8607386A}" destId="{CFB13266-6A91-4EE2-945E-989441DF48C2}" srcOrd="6" destOrd="0" presId="urn:microsoft.com/office/officeart/2005/8/layout/vList2"/>
    <dgm:cxn modelId="{E75101E6-C949-40DB-BDA1-4CEE77E5DE65}" type="presParOf" srcId="{0DE15D42-FCAC-4D3A-B4AD-D54F8607386A}" destId="{74A323F3-F2B8-4C14-B4DC-8DA2D254461D}" srcOrd="7" destOrd="0" presId="urn:microsoft.com/office/officeart/2005/8/layout/vList2"/>
    <dgm:cxn modelId="{4F8C3F2E-3484-4874-B5EC-B3DFFF03A698}" type="presParOf" srcId="{0DE15D42-FCAC-4D3A-B4AD-D54F8607386A}" destId="{08163CAB-94F3-4DAF-9006-62466CD05543}" srcOrd="8"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FB18-2033-44E2-81FC-43DF05B0C0A9}">
      <dsp:nvSpPr>
        <dsp:cNvPr id="0" name=""/>
        <dsp:cNvSpPr/>
      </dsp:nvSpPr>
      <dsp:spPr>
        <a:xfrm>
          <a:off x="0" y="2503"/>
          <a:ext cx="3603546" cy="1042716"/>
        </a:xfrm>
        <a:prstGeom prst="roundRect">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GB" sz="1800" kern="1200" dirty="0">
              <a:latin typeface="SassoonPrimaryInfant" pitchFamily="2" charset="0"/>
            </a:rPr>
            <a:t>GLP: This combines health and RE education, specifically focusing on relationships.</a:t>
          </a:r>
          <a:endParaRPr lang="en-US" sz="1800" kern="1200" dirty="0">
            <a:latin typeface="SassoonPrimaryInfant" pitchFamily="2" charset="0"/>
          </a:endParaRPr>
        </a:p>
      </dsp:txBody>
      <dsp:txXfrm>
        <a:off x="50901" y="53404"/>
        <a:ext cx="3501744" cy="940914"/>
      </dsp:txXfrm>
    </dsp:sp>
    <dsp:sp modelId="{7462DCCA-631C-4CFD-95A4-4D4FC09185EA}">
      <dsp:nvSpPr>
        <dsp:cNvPr id="0" name=""/>
        <dsp:cNvSpPr/>
      </dsp:nvSpPr>
      <dsp:spPr>
        <a:xfrm>
          <a:off x="0" y="1059479"/>
          <a:ext cx="3603546" cy="1042716"/>
        </a:xfrm>
        <a:prstGeom prst="roundRect">
          <a:avLst/>
        </a:prstGeom>
        <a:blipFill>
          <a:blip xmlns:r="http://schemas.openxmlformats.org/officeDocument/2006/relationships" r:embed="rId1">
            <a:duotone>
              <a:schemeClr val="accent5">
                <a:hueOff val="248291"/>
                <a:satOff val="144"/>
                <a:lumOff val="1421"/>
                <a:alphaOff val="0"/>
                <a:shade val="74000"/>
                <a:satMod val="130000"/>
                <a:lumMod val="90000"/>
              </a:schemeClr>
              <a:schemeClr val="accent5">
                <a:hueOff val="248291"/>
                <a:satOff val="144"/>
                <a:lumOff val="1421"/>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GB" sz="1800" kern="1200">
              <a:latin typeface="SassoonPrimaryInfant" pitchFamily="2" charset="0"/>
            </a:rPr>
            <a:t>Taught from P1-P7 at </a:t>
          </a:r>
          <a:r>
            <a:rPr lang="en-GB" sz="1800" b="1" kern="1200">
              <a:latin typeface="SassoonPrimaryInfant" pitchFamily="2" charset="0"/>
            </a:rPr>
            <a:t>appropriate</a:t>
          </a:r>
          <a:r>
            <a:rPr lang="en-GB" sz="1800" kern="1200">
              <a:latin typeface="SassoonPrimaryInfant" pitchFamily="2" charset="0"/>
            </a:rPr>
            <a:t> level.</a:t>
          </a:r>
          <a:endParaRPr lang="en-US" sz="1800" kern="1200">
            <a:latin typeface="SassoonPrimaryInfant" pitchFamily="2" charset="0"/>
          </a:endParaRPr>
        </a:p>
      </dsp:txBody>
      <dsp:txXfrm>
        <a:off x="50901" y="1110380"/>
        <a:ext cx="3501744" cy="940914"/>
      </dsp:txXfrm>
    </dsp:sp>
    <dsp:sp modelId="{6A706764-E158-4E0A-BA33-F3C2F1C540C2}">
      <dsp:nvSpPr>
        <dsp:cNvPr id="0" name=""/>
        <dsp:cNvSpPr/>
      </dsp:nvSpPr>
      <dsp:spPr>
        <a:xfrm>
          <a:off x="0" y="2116455"/>
          <a:ext cx="3603546" cy="1042716"/>
        </a:xfrm>
        <a:prstGeom prst="roundRect">
          <a:avLst/>
        </a:prstGeom>
        <a:blipFill>
          <a:blip xmlns:r="http://schemas.openxmlformats.org/officeDocument/2006/relationships" r:embed="rId1">
            <a:duotone>
              <a:schemeClr val="accent5">
                <a:hueOff val="496582"/>
                <a:satOff val="288"/>
                <a:lumOff val="2843"/>
                <a:alphaOff val="0"/>
                <a:shade val="74000"/>
                <a:satMod val="130000"/>
                <a:lumMod val="90000"/>
              </a:schemeClr>
              <a:schemeClr val="accent5">
                <a:hueOff val="496582"/>
                <a:satOff val="288"/>
                <a:lumOff val="284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GB" sz="1800" kern="1200" dirty="0">
              <a:latin typeface="SassoonPrimaryInfant" pitchFamily="2" charset="0"/>
            </a:rPr>
            <a:t>P4 tasks completed in class in the final term. </a:t>
          </a:r>
          <a:endParaRPr lang="en-US" sz="1800" kern="1200" dirty="0">
            <a:latin typeface="SassoonPrimaryInfant" pitchFamily="2" charset="0"/>
          </a:endParaRPr>
        </a:p>
      </dsp:txBody>
      <dsp:txXfrm>
        <a:off x="50901" y="2167356"/>
        <a:ext cx="3501744" cy="940914"/>
      </dsp:txXfrm>
    </dsp:sp>
    <dsp:sp modelId="{CFB13266-6A91-4EE2-945E-989441DF48C2}">
      <dsp:nvSpPr>
        <dsp:cNvPr id="0" name=""/>
        <dsp:cNvSpPr/>
      </dsp:nvSpPr>
      <dsp:spPr>
        <a:xfrm>
          <a:off x="0" y="3173431"/>
          <a:ext cx="3603546" cy="1042716"/>
        </a:xfrm>
        <a:prstGeom prst="roundRect">
          <a:avLst/>
        </a:prstGeom>
        <a:blipFill>
          <a:blip xmlns:r="http://schemas.openxmlformats.org/officeDocument/2006/relationships" r:embed="rId1">
            <a:duotone>
              <a:schemeClr val="accent5">
                <a:hueOff val="744874"/>
                <a:satOff val="432"/>
                <a:lumOff val="4264"/>
                <a:alphaOff val="0"/>
                <a:shade val="74000"/>
                <a:satMod val="130000"/>
                <a:lumMod val="90000"/>
              </a:schemeClr>
              <a:schemeClr val="accent5">
                <a:hueOff val="744874"/>
                <a:satOff val="432"/>
                <a:lumOff val="4264"/>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800" kern="1200" dirty="0">
              <a:solidFill>
                <a:schemeClr val="bg1"/>
              </a:solidFill>
              <a:latin typeface="SassoonPrimaryInfant" pitchFamily="2" charset="0"/>
            </a:rPr>
            <a:t>P4 Sacramental preparation for </a:t>
          </a:r>
          <a:r>
            <a:rPr lang="en-US" sz="1800" b="1" kern="1200" dirty="0">
              <a:solidFill>
                <a:schemeClr val="bg1"/>
              </a:solidFill>
              <a:latin typeface="SassoonPrimaryInfant" pitchFamily="2" charset="0"/>
            </a:rPr>
            <a:t>Sacrament of Confirmation</a:t>
          </a:r>
          <a:r>
            <a:rPr lang="en-US" sz="1800" kern="1200" dirty="0">
              <a:solidFill>
                <a:schemeClr val="bg1"/>
              </a:solidFill>
              <a:latin typeface="SassoonPrimaryInfant" pitchFamily="2" charset="0"/>
            </a:rPr>
            <a:t> will begin in the New Year.</a:t>
          </a:r>
        </a:p>
        <a:p>
          <a:pPr marL="0" lvl="0" algn="l" defTabSz="711200">
            <a:lnSpc>
              <a:spcPct val="90000"/>
            </a:lnSpc>
            <a:buNone/>
          </a:pPr>
          <a:endParaRPr lang="en-GB" sz="1800" kern="1200" dirty="0">
            <a:latin typeface="SassoonPrimaryInfant" pitchFamily="2" charset="0"/>
          </a:endParaRPr>
        </a:p>
      </dsp:txBody>
      <dsp:txXfrm>
        <a:off x="50901" y="3224332"/>
        <a:ext cx="3501744" cy="940914"/>
      </dsp:txXfrm>
    </dsp:sp>
    <dsp:sp modelId="{08163CAB-94F3-4DAF-9006-62466CD05543}">
      <dsp:nvSpPr>
        <dsp:cNvPr id="0" name=""/>
        <dsp:cNvSpPr/>
      </dsp:nvSpPr>
      <dsp:spPr>
        <a:xfrm>
          <a:off x="0" y="4147850"/>
          <a:ext cx="3603546" cy="1042716"/>
        </a:xfrm>
        <a:prstGeom prst="roundRect">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SassoonPrimaryInfant" pitchFamily="2" charset="0"/>
            </a:rPr>
            <a:t>Preparation for this sacrament will involve input and support through discussion and home learning activities, these will be shared as we begin our Sacramental journey in class</a:t>
          </a:r>
          <a:r>
            <a:rPr lang="en-US" sz="1000" kern="1200" dirty="0">
              <a:solidFill>
                <a:schemeClr val="tx1">
                  <a:lumMod val="85000"/>
                  <a:lumOff val="15000"/>
                </a:schemeClr>
              </a:solidFill>
              <a:latin typeface="SassoonPrimaryInfant" pitchFamily="2" charset="0"/>
            </a:rPr>
            <a:t>.</a:t>
          </a:r>
        </a:p>
      </dsp:txBody>
      <dsp:txXfrm>
        <a:off x="50901" y="4198751"/>
        <a:ext cx="3501744" cy="9409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360930-0A5C-40A0-AF2A-7FE060B383BA}" type="datetimeFigureOut">
              <a:rPr lang="en-GB" smtClean="0"/>
              <a:t>02/09/2026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5B330-6973-4AD2-A3E5-51BFED1D66EB}" type="slidenum">
              <a:rPr lang="en-GB" smtClean="0"/>
              <a:t>‹#›</a:t>
            </a:fld>
            <a:endParaRPr lang="en-GB"/>
          </a:p>
        </p:txBody>
      </p:sp>
    </p:spTree>
    <p:extLst>
      <p:ext uri="{BB962C8B-B14F-4D97-AF65-F5344CB8AC3E}">
        <p14:creationId xmlns:p14="http://schemas.microsoft.com/office/powerpoint/2010/main" val="1990432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DECF32-BB6C-4568-AA8A-872F78C8B95B}" type="slidenum">
              <a:rPr lang="en-GB">
                <a:solidFill>
                  <a:srgbClr val="000000"/>
                </a:solidFill>
              </a:rPr>
              <a:pPr/>
              <a:t>1</a:t>
            </a:fld>
            <a:endParaRPr lang="en-GB">
              <a:solidFill>
                <a:srgbClr val="000000"/>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4229480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Our pupils health and well being is always in the forefront of minds.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SassoonPrimaryInfant" pitchFamily="2" charset="0"/>
            </a:endParaRPr>
          </a:p>
          <a:p>
            <a:pPr marL="0" indent="0" algn="ctr">
              <a:buNone/>
            </a:pPr>
            <a:r>
              <a:rPr lang="en-US" sz="1200" dirty="0">
                <a:latin typeface="SassoonPrimaryInfant" pitchFamily="2" charset="0"/>
              </a:rPr>
              <a:t>St Patrick’s is a place where all are welcomed, loved, forgiven and encouraged to live out our Gospel Values. Our </a:t>
            </a:r>
            <a:r>
              <a:rPr lang="en-US" sz="1200" b="1" dirty="0">
                <a:solidFill>
                  <a:srgbClr val="00B050"/>
                </a:solidFill>
                <a:latin typeface="SassoonPrimaryInfant" pitchFamily="2" charset="0"/>
              </a:rPr>
              <a:t>St Patrick’s Promise</a:t>
            </a:r>
            <a:r>
              <a:rPr lang="en-US" sz="1200" dirty="0">
                <a:latin typeface="SassoonPrimaryInfant" pitchFamily="2" charset="0"/>
              </a:rPr>
              <a:t> was created by our pupils and helps us to demonstrate respect, kindness and a positive attitude. </a:t>
            </a:r>
          </a:p>
          <a:p>
            <a:pPr marL="0" indent="0" algn="ctr">
              <a:buNone/>
            </a:pPr>
            <a:endParaRPr lang="en-US" sz="1200" dirty="0">
              <a:latin typeface="SassoonPrimaryInfant" pitchFamily="2" charset="0"/>
            </a:endParaRPr>
          </a:p>
          <a:p>
            <a:pPr marL="0" indent="0" algn="ctr">
              <a:buNone/>
            </a:pPr>
            <a:endParaRPr lang="en-US" sz="1200" dirty="0">
              <a:latin typeface="SassoonPrimaryInfan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We also </a:t>
            </a:r>
            <a:r>
              <a:rPr lang="en-US" sz="1200" dirty="0" err="1">
                <a:latin typeface="SassoonPrimaryInfant" pitchFamily="2" charset="0"/>
              </a:rPr>
              <a:t>recognise</a:t>
            </a:r>
            <a:r>
              <a:rPr lang="en-US" sz="1200" dirty="0">
                <a:latin typeface="SassoonPrimaryInfant" pitchFamily="2" charset="0"/>
              </a:rPr>
              <a:t> and celebrate positive </a:t>
            </a:r>
            <a:r>
              <a:rPr lang="en-US" sz="1200" dirty="0" err="1">
                <a:latin typeface="SassoonPrimaryInfant" pitchFamily="2" charset="0"/>
              </a:rPr>
              <a:t>behaviour</a:t>
            </a:r>
            <a:r>
              <a:rPr lang="en-US" sz="1200" dirty="0">
                <a:latin typeface="SassoonPrimaryInfant" pitchFamily="2" charset="0"/>
              </a:rPr>
              <a:t> in a variety of ways including Star of the Week, Recognition Boards (“In the Spotlight”), Monthly Head Teacher’s Certificates and Restorative Practice.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SassoonPrimaryInfan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We appreciate your continued support in encouraging children</a:t>
            </a:r>
            <a:r>
              <a:rPr lang="en-US" sz="1200" baseline="0" dirty="0">
                <a:latin typeface="SassoonPrimaryInfant" pitchFamily="2" charset="0"/>
              </a:rPr>
              <a:t> to follow our St Patrick’s Promise</a:t>
            </a:r>
            <a:r>
              <a:rPr lang="en-US" sz="1200" dirty="0">
                <a:latin typeface="SassoonPrimaryInfant" pitchFamily="2" charset="0"/>
              </a:rPr>
              <a:t> .</a:t>
            </a:r>
          </a:p>
          <a:p>
            <a:r>
              <a:rPr lang="en-GB" sz="1200" dirty="0">
                <a:latin typeface="SassoonPrimaryInfant" pitchFamily="2" charset="0"/>
              </a:rPr>
              <a:t>Head teacher awards will be given out on a monthly basis to children who demonstrate a positive attitude to learning and school life.</a:t>
            </a:r>
          </a:p>
          <a:p>
            <a:endParaRPr lang="en-GB" sz="1200" dirty="0">
              <a:latin typeface="SassoonPrimaryInfant" pitchFamily="2" charset="0"/>
            </a:endParaRPr>
          </a:p>
          <a:p>
            <a:r>
              <a:rPr lang="en-GB" sz="1200" dirty="0">
                <a:latin typeface="SassoonPrimaryInfant" pitchFamily="2" charset="0"/>
              </a:rPr>
              <a:t>One child from each class will be nominated for this each month. </a:t>
            </a:r>
          </a:p>
          <a:p>
            <a:pPr marL="0" indent="0" algn="ctr">
              <a:buNone/>
            </a:pPr>
            <a:endParaRPr lang="en-US" sz="1200" dirty="0"/>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7</a:t>
            </a:fld>
            <a:endParaRPr lang="en-GB"/>
          </a:p>
        </p:txBody>
      </p:sp>
    </p:spTree>
    <p:extLst>
      <p:ext uri="{BB962C8B-B14F-4D97-AF65-F5344CB8AC3E}">
        <p14:creationId xmlns:p14="http://schemas.microsoft.com/office/powerpoint/2010/main" val="3968027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r>
              <a:rPr lang="en-GB" sz="1200" kern="1200" dirty="0">
                <a:solidFill>
                  <a:schemeClr val="tx1"/>
                </a:solidFill>
                <a:effectLst/>
                <a:latin typeface="+mn-lt"/>
                <a:ea typeface="+mn-ea"/>
                <a:cs typeface="+mn-cs"/>
              </a:rPr>
              <a:t>We are almost ready to launch our Breakfast Club so look out for more information via email soon. </a:t>
            </a:r>
          </a:p>
          <a:p>
            <a:endParaRPr lang="en-GB" dirty="0"/>
          </a:p>
        </p:txBody>
      </p:sp>
      <p:sp>
        <p:nvSpPr>
          <p:cNvPr id="4" name="Slide Number Placeholder 3"/>
          <p:cNvSpPr>
            <a:spLocks noGrp="1"/>
          </p:cNvSpPr>
          <p:nvPr>
            <p:ph type="sldNum" sz="quarter" idx="5"/>
          </p:nvPr>
        </p:nvSpPr>
        <p:spPr/>
        <p:txBody>
          <a:bodyPr/>
          <a:lstStyle/>
          <a:p>
            <a:fld id="{E0F5B330-6973-4AD2-A3E5-51BFED1D66EB}" type="slidenum">
              <a:rPr lang="en-GB" smtClean="0"/>
              <a:t>11</a:t>
            </a:fld>
            <a:endParaRPr lang="en-GB"/>
          </a:p>
        </p:txBody>
      </p:sp>
    </p:spTree>
    <p:extLst>
      <p:ext uri="{BB962C8B-B14F-4D97-AF65-F5344CB8AC3E}">
        <p14:creationId xmlns:p14="http://schemas.microsoft.com/office/powerpoint/2010/main" val="4199938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curriculum is all the learning and experiences planned for learners from their earliest years, through school and beyond. In Curriculum for Excellence, this learning can be planned for and experienced by learners across the four contexts for learning. The four contexts for learning in </a:t>
            </a:r>
            <a:r>
              <a:rPr lang="en-GB" dirty="0" err="1"/>
              <a:t>CfE</a:t>
            </a:r>
            <a:r>
              <a:rPr lang="en-GB" dirty="0"/>
              <a:t> allow schools flexibility to plan a curriculum that suits their context and setting. </a:t>
            </a:r>
          </a:p>
          <a:p>
            <a:r>
              <a:rPr lang="en-GB" dirty="0"/>
              <a:t>Home School Links-  Learners need opportunities to achieve in the classroom and beyond. This gives them a sense of satisfaction and builds confidence, motivation and resilience. All schools should plan to offer opportunities for achievement and to provide the support and encouragement which will enable learners to step forward and undertake new challenges. Schools should work closely with other organisations to help learners find information and opportunities to help them achieve. Please share wider achievements with us so we can acknowledge them in school also.</a:t>
            </a:r>
          </a:p>
          <a:p>
            <a:endParaRPr lang="en-GB" dirty="0"/>
          </a:p>
        </p:txBody>
      </p:sp>
      <p:sp>
        <p:nvSpPr>
          <p:cNvPr id="4" name="Slide Number Placeholder 3"/>
          <p:cNvSpPr>
            <a:spLocks noGrp="1"/>
          </p:cNvSpPr>
          <p:nvPr>
            <p:ph type="sldNum" sz="quarter" idx="5"/>
          </p:nvPr>
        </p:nvSpPr>
        <p:spPr/>
        <p:txBody>
          <a:bodyPr/>
          <a:lstStyle/>
          <a:p>
            <a:fld id="{E0F5B330-6973-4AD2-A3E5-51BFED1D66EB}" type="slidenum">
              <a:rPr lang="en-GB" smtClean="0"/>
              <a:t>15</a:t>
            </a:fld>
            <a:endParaRPr lang="en-GB"/>
          </a:p>
        </p:txBody>
      </p:sp>
    </p:spTree>
    <p:extLst>
      <p:ext uri="{BB962C8B-B14F-4D97-AF65-F5344CB8AC3E}">
        <p14:creationId xmlns:p14="http://schemas.microsoft.com/office/powerpoint/2010/main" val="242108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02/09/2026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21.jpeg"/><Relationship Id="rId10" Type="http://schemas.microsoft.com/office/2007/relationships/diagramDrawing" Target="../diagrams/drawing1.xml"/><Relationship Id="rId4" Type="http://schemas.openxmlformats.org/officeDocument/2006/relationships/image" Target="../media/image4.png"/><Relationship Id="rId9" Type="http://schemas.openxmlformats.org/officeDocument/2006/relationships/diagramColors" Target="../diagrams/colors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image" Target="../media/image26.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tmp"/></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st-patricks.falkirk.sch.uk/" TargetMode="External"/><Relationship Id="rId2" Type="http://schemas.openxmlformats.org/officeDocument/2006/relationships/hyperlink" Target="mailto:stpatricksprimaryschool@education.falkirk.sch.uk"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582818" y="3142632"/>
            <a:ext cx="8666322" cy="1109663"/>
          </a:xfrm>
        </p:spPr>
        <p:txBody>
          <a:bodyPr/>
          <a:lstStyle/>
          <a:p>
            <a:pPr algn="ctr">
              <a:spcBef>
                <a:spcPct val="0"/>
              </a:spcBef>
            </a:pPr>
            <a:r>
              <a:rPr lang="en-GB" sz="6600" b="1" dirty="0">
                <a:solidFill>
                  <a:srgbClr val="7030A0"/>
                </a:solidFill>
                <a:latin typeface="SassoonPrimaryInfant" pitchFamily="2" charset="0"/>
              </a:rPr>
              <a:t>Miss Bell</a:t>
            </a:r>
            <a:endParaRPr lang="en-GB" sz="4400" b="1" dirty="0">
              <a:solidFill>
                <a:srgbClr val="7030A0"/>
              </a:solidFill>
              <a:latin typeface="SassoonPrimaryInfant" pitchFamily="2" charset="0"/>
            </a:endParaRPr>
          </a:p>
        </p:txBody>
      </p:sp>
      <p:sp>
        <p:nvSpPr>
          <p:cNvPr id="2" name="Rectangle 1"/>
          <p:cNvSpPr/>
          <p:nvPr/>
        </p:nvSpPr>
        <p:spPr>
          <a:xfrm>
            <a:off x="4304067" y="4419611"/>
            <a:ext cx="3583866" cy="523220"/>
          </a:xfrm>
          <a:prstGeom prst="rect">
            <a:avLst/>
          </a:prstGeom>
        </p:spPr>
        <p:txBody>
          <a:bodyPr wrap="none">
            <a:spAutoFit/>
          </a:bodyPr>
          <a:lstStyle/>
          <a:p>
            <a:pPr algn="ctr"/>
            <a:r>
              <a:rPr lang="en-GB" sz="2800" b="1" dirty="0">
                <a:latin typeface="SassoonPrimaryInfant" pitchFamily="2" charset="0"/>
              </a:rPr>
              <a:t>P4 Meet The Teacher</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973" b="2993"/>
          <a:stretch/>
        </p:blipFill>
        <p:spPr>
          <a:xfrm>
            <a:off x="2963742" y="751967"/>
            <a:ext cx="5976664" cy="2390665"/>
          </a:xfrm>
          <a:prstGeom prst="rect">
            <a:avLst/>
          </a:prstGeom>
        </p:spPr>
      </p:pic>
      <p:pic>
        <p:nvPicPr>
          <p:cNvPr id="7" name="Picture 2" descr="St Patrick's RCPS (@StPatricks_PS) / Twit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689"/>
          <a:stretch/>
        </p:blipFill>
        <p:spPr bwMode="auto">
          <a:xfrm>
            <a:off x="9552384" y="187633"/>
            <a:ext cx="913404" cy="8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874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3"/>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611" y="894834"/>
            <a:ext cx="10194290" cy="4431983"/>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sz="1600" b="1" dirty="0">
                <a:latin typeface="SassoonPrimaryInfant" pitchFamily="2" charset="0"/>
              </a:rPr>
              <a:t>Early Intervention Policy</a:t>
            </a:r>
            <a:endParaRPr lang="en-US" sz="1600" dirty="0">
              <a:latin typeface="SassoonPrimaryInfant" pitchFamily="2" charset="0"/>
            </a:endParaRPr>
          </a:p>
          <a:p>
            <a:r>
              <a:rPr lang="en-US" sz="1600" dirty="0">
                <a:latin typeface="SassoonPrimaryInfant" pitchFamily="2" charset="0"/>
              </a:rPr>
              <a:t>Children have had a settling in period at the beginning of this session. If necessary, we will contact you for your support if we have any concerns over your child's </a:t>
            </a:r>
            <a:r>
              <a:rPr lang="en-US" sz="1600" dirty="0" err="1">
                <a:latin typeface="SassoonPrimaryInfant" pitchFamily="2" charset="0"/>
              </a:rPr>
              <a:t>behaviour</a:t>
            </a:r>
            <a:r>
              <a:rPr lang="en-US" sz="1600" dirty="0">
                <a:latin typeface="SassoonPrimaryInfant" pitchFamily="2" charset="0"/>
              </a:rPr>
              <a:t> in school.</a:t>
            </a:r>
          </a:p>
          <a:p>
            <a:endParaRPr lang="en-US" sz="1600" dirty="0">
              <a:latin typeface="SassoonPrimaryInfant" pitchFamily="2" charset="0"/>
            </a:endParaRPr>
          </a:p>
          <a:p>
            <a:r>
              <a:rPr lang="en-US" sz="1600" b="1" dirty="0">
                <a:latin typeface="SassoonPrimaryInfant" pitchFamily="2" charset="0"/>
              </a:rPr>
              <a:t>Positive Relationships Policy</a:t>
            </a:r>
          </a:p>
          <a:p>
            <a:r>
              <a:rPr lang="en-US" sz="16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16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1600" dirty="0">
              <a:latin typeface="SassoonPrimaryInfant" pitchFamily="2" charset="0"/>
            </a:endParaRPr>
          </a:p>
          <a:p>
            <a:r>
              <a:rPr lang="en-US" sz="1600" b="1" dirty="0">
                <a:latin typeface="SassoonPrimaryInfant" pitchFamily="2" charset="0"/>
              </a:rPr>
              <a:t>St Patrick’s Promise</a:t>
            </a:r>
            <a:endParaRPr lang="en-US" sz="1600" dirty="0">
              <a:latin typeface="SassoonPrimaryInfant" pitchFamily="2" charset="0"/>
            </a:endParaRPr>
          </a:p>
          <a:p>
            <a:r>
              <a:rPr lang="en-US" sz="16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3"/>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0845"/>
            <a:ext cx="8229600" cy="1143000"/>
          </a:xfrm>
        </p:spPr>
        <p:txBody>
          <a:bodyPr/>
          <a:lstStyle/>
          <a:p>
            <a:r>
              <a:rPr lang="en-GB" b="1" dirty="0">
                <a:solidFill>
                  <a:srgbClr val="7030A0"/>
                </a:solidFill>
                <a:latin typeface="SassoonPrimaryInfant" pitchFamily="2" charset="0"/>
              </a:rPr>
              <a:t>Behaviour</a:t>
            </a:r>
          </a:p>
        </p:txBody>
      </p:sp>
      <p:pic>
        <p:nvPicPr>
          <p:cNvPr id="4" name="Content Placeholder 3"/>
          <p:cNvPicPr>
            <a:picLocks noGrp="1" noChangeAspect="1"/>
          </p:cNvPicPr>
          <p:nvPr>
            <p:ph idx="1"/>
          </p:nvPr>
        </p:nvPicPr>
        <p:blipFill>
          <a:blip r:embed="rId3"/>
          <a:stretch>
            <a:fillRect/>
          </a:stretch>
        </p:blipFill>
        <p:spPr>
          <a:xfrm>
            <a:off x="8122994" y="3575236"/>
            <a:ext cx="2095500" cy="3048000"/>
          </a:xfrm>
          <a:prstGeom prst="rect">
            <a:avLst/>
          </a:prstGeom>
        </p:spPr>
      </p:pic>
      <p:pic>
        <p:nvPicPr>
          <p:cNvPr id="2050" name="Picture 2" descr="image0.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263679" y="2071720"/>
            <a:ext cx="4027813" cy="302086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1" name="Picture 3" descr="image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2060" y="1421911"/>
            <a:ext cx="2880320" cy="216024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4" descr="image2.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551" y="3813886"/>
            <a:ext cx="2877829" cy="215837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3" name="Picture 5" descr="image3.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6563" y="1607795"/>
            <a:ext cx="2328420" cy="178847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456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8009" y="998972"/>
            <a:ext cx="9625263" cy="3139321"/>
          </a:xfrm>
          <a:prstGeom prst="rect">
            <a:avLst/>
          </a:prstGeom>
        </p:spPr>
        <p:txBody>
          <a:bodyPr wrap="square">
            <a:spAutoFit/>
          </a:bodyPr>
          <a:lstStyle/>
          <a:p>
            <a:r>
              <a:rPr lang="en-US" sz="2000" dirty="0">
                <a:solidFill>
                  <a:srgbClr val="000000"/>
                </a:solidFill>
                <a:latin typeface="SassoonPrimaryInfant" pitchFamily="2" charset="0"/>
              </a:rPr>
              <a:t>We continue to use a Restorative Practice approach when resolving any conflicts among children.</a:t>
            </a:r>
          </a:p>
          <a:p>
            <a:endParaRPr lang="en-US" sz="2000" dirty="0">
              <a:solidFill>
                <a:srgbClr val="000000"/>
              </a:solidFill>
              <a:latin typeface="SassoonPrimaryInfant" pitchFamily="2" charset="0"/>
            </a:endParaRPr>
          </a:p>
          <a:p>
            <a:r>
              <a:rPr lang="en-US" sz="2000" b="1" dirty="0">
                <a:latin typeface="SassoonPrimaryInfant" pitchFamily="2" charset="0"/>
              </a:rPr>
              <a:t>Positive </a:t>
            </a:r>
            <a:r>
              <a:rPr lang="en-US" sz="2000" b="1" dirty="0" err="1">
                <a:latin typeface="SassoonPrimaryInfant" pitchFamily="2" charset="0"/>
              </a:rPr>
              <a:t>Behaviour</a:t>
            </a:r>
            <a:endParaRPr lang="en-US" sz="2000" dirty="0">
              <a:latin typeface="SassoonPrimaryInfant" pitchFamily="2" charset="0"/>
            </a:endParaRPr>
          </a:p>
          <a:p>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behaviours</a:t>
            </a:r>
            <a:r>
              <a:rPr lang="en-US" sz="2000" dirty="0">
                <a:latin typeface="SassoonPrimaryInfant" pitchFamily="2" charset="0"/>
              </a:rPr>
              <a:t> such as effort, kindness, respect and for displaying the Gospel Values.</a:t>
            </a:r>
          </a:p>
          <a:p>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endParaRPr lang="en-GB" dirty="0"/>
          </a:p>
        </p:txBody>
      </p:sp>
    </p:spTree>
    <p:extLst>
      <p:ext uri="{BB962C8B-B14F-4D97-AF65-F5344CB8AC3E}">
        <p14:creationId xmlns:p14="http://schemas.microsoft.com/office/powerpoint/2010/main" val="3012181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52" name="Group 1051">
            <a:extLst>
              <a:ext uri="{FF2B5EF4-FFF2-40B4-BE49-F238E27FC236}">
                <a16:creationId xmlns:a16="http://schemas.microsoft.com/office/drawing/2014/main" id="{6BD642B1-E8A0-4B5B-8E4A-D8EF15A08E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53" name="Picture 1052">
              <a:extLst>
                <a:ext uri="{FF2B5EF4-FFF2-40B4-BE49-F238E27FC236}">
                  <a16:creationId xmlns:a16="http://schemas.microsoft.com/office/drawing/2014/main" id="{241D71B9-BFD9-40DE-BC3B-E64BA289531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54" name="Rectangle 1053">
              <a:extLst>
                <a:ext uri="{FF2B5EF4-FFF2-40B4-BE49-F238E27FC236}">
                  <a16:creationId xmlns:a16="http://schemas.microsoft.com/office/drawing/2014/main" id="{D2504B9E-D812-4C78-9981-5F48C1288A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55" name="Picture 1054">
              <a:extLst>
                <a:ext uri="{FF2B5EF4-FFF2-40B4-BE49-F238E27FC236}">
                  <a16:creationId xmlns:a16="http://schemas.microsoft.com/office/drawing/2014/main" id="{2F886AB1-61BE-4427-BED7-571CF1EF1C8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056" name="Picture 1055">
              <a:extLst>
                <a:ext uri="{FF2B5EF4-FFF2-40B4-BE49-F238E27FC236}">
                  <a16:creationId xmlns:a16="http://schemas.microsoft.com/office/drawing/2014/main" id="{E912E8F6-1094-49C1-B7CD-CC46B33D6F8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058" name="Straight Connector 1057">
            <a:extLst>
              <a:ext uri="{FF2B5EF4-FFF2-40B4-BE49-F238E27FC236}">
                <a16:creationId xmlns:a16="http://schemas.microsoft.com/office/drawing/2014/main" id="{1870FE29-3AF7-4226-8303-7C1B0B8E1F6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060" name="Rectangle 1059">
            <a:extLst>
              <a:ext uri="{FF2B5EF4-FFF2-40B4-BE49-F238E27FC236}">
                <a16:creationId xmlns:a16="http://schemas.microsoft.com/office/drawing/2014/main" id="{8B226A40-22CC-40E5-9EC4-5163536C6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2" name="Group 1061">
            <a:extLst>
              <a:ext uri="{FF2B5EF4-FFF2-40B4-BE49-F238E27FC236}">
                <a16:creationId xmlns:a16="http://schemas.microsoft.com/office/drawing/2014/main" id="{6BB9B7D3-101C-4F55-A956-62DA4AAD40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1063" name="Picture 1062">
              <a:extLst>
                <a:ext uri="{FF2B5EF4-FFF2-40B4-BE49-F238E27FC236}">
                  <a16:creationId xmlns:a16="http://schemas.microsoft.com/office/drawing/2014/main" id="{53BD5441-821C-4091-8DDD-A4A56A6FC8B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64" name="Rectangle 1063">
              <a:extLst>
                <a:ext uri="{FF2B5EF4-FFF2-40B4-BE49-F238E27FC236}">
                  <a16:creationId xmlns:a16="http://schemas.microsoft.com/office/drawing/2014/main" id="{AFC6E877-1BD2-4856-8FFD-250D27C15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65" name="Picture 1064">
              <a:extLst>
                <a:ext uri="{FF2B5EF4-FFF2-40B4-BE49-F238E27FC236}">
                  <a16:creationId xmlns:a16="http://schemas.microsoft.com/office/drawing/2014/main" id="{F64C008A-2A32-4626-A83A-16A984F886F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066" name="Picture 1065">
              <a:extLst>
                <a:ext uri="{FF2B5EF4-FFF2-40B4-BE49-F238E27FC236}">
                  <a16:creationId xmlns:a16="http://schemas.microsoft.com/office/drawing/2014/main" id="{875D67EF-62E2-43F5-8005-7A7A319D05A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a:xfrm>
            <a:off x="1102619" y="4404852"/>
            <a:ext cx="9989677" cy="1054745"/>
          </a:xfrm>
        </p:spPr>
        <p:txBody>
          <a:bodyPr vert="horz" lIns="91440" tIns="45720" rIns="91440" bIns="45720" rtlCol="0" anchor="b">
            <a:normAutofit/>
          </a:bodyPr>
          <a:lstStyle/>
          <a:p>
            <a:r>
              <a:rPr lang="en-US" sz="5400" kern="1200" cap="none" dirty="0">
                <a:ln w="3175" cmpd="sng">
                  <a:noFill/>
                </a:ln>
                <a:solidFill>
                  <a:schemeClr val="tx1">
                    <a:lumMod val="85000"/>
                    <a:lumOff val="15000"/>
                  </a:schemeClr>
                </a:solidFill>
                <a:effectLst/>
                <a:latin typeface="+mj-lt"/>
                <a:ea typeface="+mj-ea"/>
                <a:cs typeface="+mj-cs"/>
              </a:rPr>
              <a:t>Class Charter</a:t>
            </a:r>
          </a:p>
        </p:txBody>
      </p:sp>
      <p:sp>
        <p:nvSpPr>
          <p:cNvPr id="1068" name="Rectangle 1067">
            <a:extLst>
              <a:ext uri="{FF2B5EF4-FFF2-40B4-BE49-F238E27FC236}">
                <a16:creationId xmlns:a16="http://schemas.microsoft.com/office/drawing/2014/main" id="{9D2CA3DB-2141-4DE2-9F8A-9E5561DDF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11086" y="1092200"/>
            <a:ext cx="8962768" cy="3128346"/>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B4A2187-D84E-DA2B-AA5F-0B2B213539B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0131" r="4449"/>
          <a:stretch>
            <a:fillRect/>
          </a:stretch>
        </p:blipFill>
        <p:spPr bwMode="auto">
          <a:xfrm>
            <a:off x="3001899" y="1257341"/>
            <a:ext cx="1792580" cy="27980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7137B04-8CE2-B8E6-E138-3E612D2473E0}"/>
              </a:ext>
            </a:extLst>
          </p:cNvPr>
          <p:cNvPicPr>
            <a:picLocks noChangeAspect="1"/>
          </p:cNvPicPr>
          <p:nvPr/>
        </p:nvPicPr>
        <p:blipFill>
          <a:blip r:embed="rId8"/>
          <a:stretch>
            <a:fillRect/>
          </a:stretch>
        </p:blipFill>
        <p:spPr>
          <a:xfrm>
            <a:off x="7367732" y="1257341"/>
            <a:ext cx="1853717" cy="2798064"/>
          </a:xfrm>
          <a:prstGeom prst="rect">
            <a:avLst/>
          </a:prstGeom>
        </p:spPr>
      </p:pic>
      <p:cxnSp>
        <p:nvCxnSpPr>
          <p:cNvPr id="1070" name="Straight Connector 1069">
            <a:extLst>
              <a:ext uri="{FF2B5EF4-FFF2-40B4-BE49-F238E27FC236}">
                <a16:creationId xmlns:a16="http://schemas.microsoft.com/office/drawing/2014/main" id="{1214B64F-D291-4308-B071-A2678ED782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64080" y="5518838"/>
            <a:ext cx="786384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944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86ED21-48FD-AE76-142E-CBFB1316C17B}"/>
              </a:ext>
            </a:extLst>
          </p:cNvPr>
          <p:cNvPicPr>
            <a:picLocks noChangeAspect="1"/>
          </p:cNvPicPr>
          <p:nvPr/>
        </p:nvPicPr>
        <p:blipFill>
          <a:blip r:embed="rId2"/>
          <a:stretch>
            <a:fillRect/>
          </a:stretch>
        </p:blipFill>
        <p:spPr>
          <a:xfrm>
            <a:off x="3844021" y="29785"/>
            <a:ext cx="4503959" cy="6798430"/>
          </a:xfrm>
          <a:prstGeom prst="rect">
            <a:avLst/>
          </a:prstGeom>
        </p:spPr>
      </p:pic>
    </p:spTree>
    <p:extLst>
      <p:ext uri="{BB962C8B-B14F-4D97-AF65-F5344CB8AC3E}">
        <p14:creationId xmlns:p14="http://schemas.microsoft.com/office/powerpoint/2010/main" val="1228492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t>Community Hub – Breakfast Club </a:t>
            </a:r>
            <a:br>
              <a:rPr lang="en-GB" dirty="0"/>
            </a:br>
            <a:r>
              <a:rPr lang="en-GB" dirty="0"/>
              <a:t>Coming Soon!</a:t>
            </a:r>
            <a:br>
              <a:rPr lang="en-GB" dirty="0"/>
            </a:br>
            <a:endParaRPr lang="en-GB" dirty="0"/>
          </a:p>
        </p:txBody>
      </p:sp>
      <p:pic>
        <p:nvPicPr>
          <p:cNvPr id="5" name="Content Placeholder 4">
            <a:extLst>
              <a:ext uri="{FF2B5EF4-FFF2-40B4-BE49-F238E27FC236}">
                <a16:creationId xmlns:a16="http://schemas.microsoft.com/office/drawing/2014/main" id="{CE210507-2BC9-FE74-36C2-3B26F8BDC111}"/>
              </a:ext>
            </a:extLst>
          </p:cNvPr>
          <p:cNvPicPr>
            <a:picLocks noGrp="1" noChangeAspect="1"/>
          </p:cNvPicPr>
          <p:nvPr>
            <p:ph idx="1"/>
          </p:nvPr>
        </p:nvPicPr>
        <p:blipFill>
          <a:blip r:embed="rId3"/>
          <a:stretch>
            <a:fillRect/>
          </a:stretch>
        </p:blipFill>
        <p:spPr>
          <a:xfrm>
            <a:off x="2907102" y="2870713"/>
            <a:ext cx="6698501" cy="2217219"/>
          </a:xfrm>
          <a:prstGeom prst="rect">
            <a:avLst/>
          </a:prstGeom>
        </p:spPr>
      </p:pic>
    </p:spTree>
    <p:extLst>
      <p:ext uri="{BB962C8B-B14F-4D97-AF65-F5344CB8AC3E}">
        <p14:creationId xmlns:p14="http://schemas.microsoft.com/office/powerpoint/2010/main" val="1196898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B170-E1B7-54E8-84FC-ED415AD54971}"/>
              </a:ext>
            </a:extLst>
          </p:cNvPr>
          <p:cNvSpPr>
            <a:spLocks noGrp="1"/>
          </p:cNvSpPr>
          <p:nvPr>
            <p:ph type="title"/>
          </p:nvPr>
        </p:nvSpPr>
        <p:spPr/>
        <p:txBody>
          <a:bodyPr>
            <a:normAutofit fontScale="90000"/>
          </a:bodyPr>
          <a:lstStyle/>
          <a:p>
            <a:br>
              <a:rPr lang="en-GB" dirty="0"/>
            </a:br>
            <a:br>
              <a:rPr lang="en-GB" dirty="0"/>
            </a:br>
            <a:r>
              <a:rPr lang="en-GB" dirty="0"/>
              <a:t>Classroom Routines/Expectations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547F881C-CE8D-0704-F781-51281CE3E98A}"/>
              </a:ext>
            </a:extLst>
          </p:cNvPr>
          <p:cNvSpPr>
            <a:spLocks noGrp="1"/>
          </p:cNvSpPr>
          <p:nvPr>
            <p:ph idx="1"/>
          </p:nvPr>
        </p:nvSpPr>
        <p:spPr/>
        <p:txBody>
          <a:bodyPr/>
          <a:lstStyle/>
          <a:p>
            <a:r>
              <a:rPr lang="en-GB" dirty="0"/>
              <a:t>Daily water for class – filled at home and can be refilled in school</a:t>
            </a:r>
          </a:p>
          <a:p>
            <a:r>
              <a:rPr lang="en-GB" dirty="0"/>
              <a:t>Where possible a change of indoor shoes – especially for winter weather</a:t>
            </a:r>
          </a:p>
          <a:p>
            <a:r>
              <a:rPr lang="en-GB" dirty="0"/>
              <a:t>Full school uniform except on PE days – uniform bank within Community Hub</a:t>
            </a:r>
          </a:p>
          <a:p>
            <a:endParaRPr lang="en-GB" dirty="0"/>
          </a:p>
        </p:txBody>
      </p:sp>
    </p:spTree>
    <p:extLst>
      <p:ext uri="{BB962C8B-B14F-4D97-AF65-F5344CB8AC3E}">
        <p14:creationId xmlns:p14="http://schemas.microsoft.com/office/powerpoint/2010/main" val="172190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7200" y="1284238"/>
            <a:ext cx="8483600" cy="4524315"/>
          </a:xfrm>
          <a:prstGeom prst="rect">
            <a:avLst/>
          </a:prstGeom>
        </p:spPr>
        <p:txBody>
          <a:bodyPr wrap="square">
            <a:spAutoFit/>
          </a:bodyPr>
          <a:lstStyle/>
          <a:p>
            <a:r>
              <a:rPr lang="en-US" sz="2400" dirty="0" err="1">
                <a:solidFill>
                  <a:srgbClr val="000000"/>
                </a:solidFill>
                <a:latin typeface="SassoonPrimaryInfant" pitchFamily="2" charset="0"/>
              </a:rPr>
              <a:t>Mr</a:t>
            </a:r>
            <a:r>
              <a:rPr lang="en-US" sz="2400" dirty="0">
                <a:solidFill>
                  <a:srgbClr val="000000"/>
                </a:solidFill>
                <a:latin typeface="SassoonPrimaryInfant" pitchFamily="2" charset="0"/>
              </a:rPr>
              <a:t> MacDonald will be taking our class for P.E. on a</a:t>
            </a:r>
            <a:r>
              <a:rPr lang="en-US" sz="2400" b="1" dirty="0">
                <a:solidFill>
                  <a:srgbClr val="595607"/>
                </a:solidFill>
                <a:latin typeface="SassoonPrimaryInfant" pitchFamily="2" charset="0"/>
              </a:rPr>
              <a:t> Thursday </a:t>
            </a:r>
            <a:r>
              <a:rPr lang="en-US" sz="2400" dirty="0">
                <a:solidFill>
                  <a:srgbClr val="000000"/>
                </a:solidFill>
                <a:latin typeface="SassoonPrimaryInfant" pitchFamily="2" charset="0"/>
              </a:rPr>
              <a:t>and children will participate with the class teacher on a </a:t>
            </a:r>
            <a:r>
              <a:rPr lang="en-US" sz="2400" b="1" dirty="0">
                <a:solidFill>
                  <a:srgbClr val="595607"/>
                </a:solidFill>
                <a:latin typeface="SassoonPrimaryInfant" pitchFamily="2" charset="0"/>
              </a:rPr>
              <a:t>Monday. </a:t>
            </a:r>
          </a:p>
          <a:p>
            <a:endParaRPr lang="en-US" sz="2400" b="1" dirty="0">
              <a:solidFill>
                <a:srgbClr val="595607"/>
              </a:solidFill>
              <a:latin typeface="SassoonPrimaryInfant" pitchFamily="2" charset="0"/>
            </a:endParaRPr>
          </a:p>
          <a:p>
            <a:r>
              <a:rPr lang="en-US" sz="2400" dirty="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p>
          <a:p>
            <a:endParaRPr lang="en-US" sz="2400" dirty="0">
              <a:solidFill>
                <a:srgbClr val="000000"/>
              </a:solidFill>
              <a:latin typeface="SassoonPrimaryInfant" pitchFamily="2" charset="0"/>
            </a:endParaRPr>
          </a:p>
          <a:p>
            <a:r>
              <a:rPr lang="en-US" sz="24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a:p>
            <a:endParaRPr lang="en-US" sz="2400" dirty="0">
              <a:solidFill>
                <a:srgbClr val="000000"/>
              </a:solidFill>
              <a:latin typeface="SassoonPrimaryInfant" pitchFamily="2" charset="0"/>
            </a:endParaRPr>
          </a:p>
        </p:txBody>
      </p:sp>
    </p:spTree>
    <p:extLst>
      <p:ext uri="{BB962C8B-B14F-4D97-AF65-F5344CB8AC3E}">
        <p14:creationId xmlns:p14="http://schemas.microsoft.com/office/powerpoint/2010/main" val="1891753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1300" y="1244600"/>
            <a:ext cx="9245600" cy="4031873"/>
          </a:xfrm>
          <a:prstGeom prst="rect">
            <a:avLst/>
          </a:prstGeom>
          <a:noFill/>
        </p:spPr>
        <p:txBody>
          <a:bodyPr wrap="square" rtlCol="0">
            <a:spAutoFit/>
          </a:bodyPr>
          <a:lstStyle/>
          <a:p>
            <a:r>
              <a:rPr lang="en-GB" sz="3200" dirty="0">
                <a:latin typeface="SassoonPrimaryInfant" pitchFamily="2" charset="0"/>
              </a:rPr>
              <a:t>Please ensure children adhere to our uniform policy especially during P.E. days. </a:t>
            </a:r>
          </a:p>
          <a:p>
            <a:r>
              <a:rPr lang="en-GB" sz="3200" dirty="0">
                <a:latin typeface="SassoonPrimaryInfant" pitchFamily="2" charset="0"/>
              </a:rPr>
              <a:t>Plain T-shirt's preferably white, dark bottoms and green jumper.</a:t>
            </a:r>
          </a:p>
          <a:p>
            <a:r>
              <a:rPr lang="en-GB" sz="3200" dirty="0">
                <a:latin typeface="SassoonPrimaryInfant" pitchFamily="2" charset="0"/>
              </a:rPr>
              <a:t>Outdoor learning will take place throughout the week at anytime reflecting a true interdisciplinary learning approach. Please ensure appropriate clothing is always available as we will be out in all weathers. </a:t>
            </a:r>
          </a:p>
        </p:txBody>
      </p:sp>
    </p:spTree>
    <p:extLst>
      <p:ext uri="{BB962C8B-B14F-4D97-AF65-F5344CB8AC3E}">
        <p14:creationId xmlns:p14="http://schemas.microsoft.com/office/powerpoint/2010/main" val="3241918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3"/>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lstStyle/>
          <a:p>
            <a:endParaRPr lang="en-GB" dirty="0">
              <a:highlight>
                <a:srgbClr val="FFFF00"/>
              </a:highlight>
            </a:endParaRPr>
          </a:p>
          <a:p>
            <a:r>
              <a:rPr lang="en-GB" dirty="0"/>
              <a:t>We have a community classroom. </a:t>
            </a:r>
          </a:p>
          <a:p>
            <a:r>
              <a:rPr lang="en-GB" dirty="0"/>
              <a:t>We will be seeking pupil ideas to name the 3 learning spaces.</a:t>
            </a:r>
          </a:p>
          <a:p>
            <a:r>
              <a:rPr lang="en-GB" dirty="0"/>
              <a:t>P4 cloakroom in in middle of school. </a:t>
            </a:r>
          </a:p>
        </p:txBody>
      </p:sp>
    </p:spTree>
    <p:extLst>
      <p:ext uri="{BB962C8B-B14F-4D97-AF65-F5344CB8AC3E}">
        <p14:creationId xmlns:p14="http://schemas.microsoft.com/office/powerpoint/2010/main" val="3307399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0" name="Picture 9">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3" name="Picture 12">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5" name="Straight Connector 14">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7" name="Rectangle 16">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0" name="Picture 19">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2" name="Picture 21">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5" name="Rectangle 24">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The Spirit with Sevenfold Gifts | The seven gifts of the ...">
            <a:extLst>
              <a:ext uri="{FF2B5EF4-FFF2-40B4-BE49-F238E27FC236}">
                <a16:creationId xmlns:a16="http://schemas.microsoft.com/office/drawing/2014/main" id="{4C2ACE8B-D8E5-487E-D0C0-EF0629D1BF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9516" b="9036"/>
          <a:stretch>
            <a:fillRect/>
          </a:stretch>
        </p:blipFill>
        <p:spPr bwMode="auto">
          <a:xfrm>
            <a:off x="1412683" y="1410208"/>
            <a:ext cx="5278777" cy="3858780"/>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Connector 26">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7355370" y="4341139"/>
            <a:ext cx="4053891" cy="3318936"/>
          </a:xfrm>
          <a:prstGeom prst="rect">
            <a:avLst/>
          </a:prstGeom>
        </p:spPr>
        <p:txBody>
          <a:bodyPr vert="horz" lIns="91440" tIns="45720" rIns="91440" bIns="45720" rtlCol="0" anchor="t">
            <a:normAutofit/>
          </a:bodyPr>
          <a:lstStyle/>
          <a:p>
            <a:pPr>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a:p>
            <a:pPr>
              <a:spcBef>
                <a:spcPct val="20000"/>
              </a:spcBef>
              <a:spcAft>
                <a:spcPts val="600"/>
              </a:spcAft>
              <a:buClr>
                <a:schemeClr val="accent1"/>
              </a:buClr>
              <a:buSzPct val="115000"/>
              <a:buFont typeface="Arial"/>
              <a:buChar char="•"/>
            </a:pPr>
            <a:endParaRPr lang="en-US" dirty="0">
              <a:solidFill>
                <a:schemeClr val="tx1">
                  <a:lumMod val="85000"/>
                  <a:lumOff val="15000"/>
                </a:schemeClr>
              </a:solidFill>
            </a:endParaRPr>
          </a:p>
        </p:txBody>
      </p:sp>
      <p:graphicFrame>
        <p:nvGraphicFramePr>
          <p:cNvPr id="5" name="Content Placeholder 2">
            <a:extLst>
              <a:ext uri="{FF2B5EF4-FFF2-40B4-BE49-F238E27FC236}">
                <a16:creationId xmlns:a16="http://schemas.microsoft.com/office/drawing/2014/main" id="{0F9221AC-CFF8-E418-ED57-0956B16CB8EA}"/>
              </a:ext>
            </a:extLst>
          </p:cNvPr>
          <p:cNvGraphicFramePr>
            <a:graphicFrameLocks/>
          </p:cNvGraphicFramePr>
          <p:nvPr>
            <p:extLst>
              <p:ext uri="{D42A27DB-BD31-4B8C-83A1-F6EECF244321}">
                <p14:modId xmlns:p14="http://schemas.microsoft.com/office/powerpoint/2010/main" val="2530372029"/>
              </p:ext>
            </p:extLst>
          </p:nvPr>
        </p:nvGraphicFramePr>
        <p:xfrm>
          <a:off x="7519961" y="607814"/>
          <a:ext cx="3603546" cy="52756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622717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9241" y="2355334"/>
            <a:ext cx="5907579" cy="1569660"/>
          </a:xfrm>
          <a:prstGeom prst="rect">
            <a:avLst/>
          </a:prstGeom>
        </p:spPr>
        <p:txBody>
          <a:bodyPr wrap="none">
            <a:spAutoFit/>
          </a:bodyPr>
          <a:lstStyle/>
          <a:p>
            <a:pPr algn="ctr"/>
            <a:r>
              <a:rPr lang="en-GB" sz="9600" b="1" dirty="0">
                <a:solidFill>
                  <a:srgbClr val="595607"/>
                </a:solidFill>
                <a:latin typeface="ModernMT-Bold"/>
              </a:rPr>
              <a:t>Timetable</a:t>
            </a:r>
            <a:endParaRPr lang="en-GB" sz="9600" dirty="0"/>
          </a:p>
        </p:txBody>
      </p:sp>
    </p:spTree>
    <p:extLst>
      <p:ext uri="{BB962C8B-B14F-4D97-AF65-F5344CB8AC3E}">
        <p14:creationId xmlns:p14="http://schemas.microsoft.com/office/powerpoint/2010/main" val="284050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MARTInkShape-1"/>
          <p:cNvSpPr/>
          <p:nvPr>
            <p:custDataLst>
              <p:tags r:id="rId1"/>
            </p:custDataLst>
          </p:nvPr>
        </p:nvSpPr>
        <p:spPr>
          <a:xfrm>
            <a:off x="5695950" y="2371725"/>
            <a:ext cx="19051" cy="104776"/>
          </a:xfrm>
          <a:custGeom>
            <a:avLst/>
            <a:gdLst/>
            <a:ahLst/>
            <a:cxnLst/>
            <a:rect l="0" t="0" r="0" b="0"/>
            <a:pathLst>
              <a:path w="19051" h="104776">
                <a:moveTo>
                  <a:pt x="19050" y="104775"/>
                </a:moveTo>
                <a:lnTo>
                  <a:pt x="19050" y="104775"/>
                </a:lnTo>
                <a:lnTo>
                  <a:pt x="16228" y="6615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4" name="Picture 3">
            <a:extLst>
              <a:ext uri="{FF2B5EF4-FFF2-40B4-BE49-F238E27FC236}">
                <a16:creationId xmlns:a16="http://schemas.microsoft.com/office/drawing/2014/main" id="{BE8D62BB-20DC-DE00-4E07-3F202F0B6403}"/>
              </a:ext>
            </a:extLst>
          </p:cNvPr>
          <p:cNvPicPr>
            <a:picLocks noChangeAspect="1"/>
          </p:cNvPicPr>
          <p:nvPr/>
        </p:nvPicPr>
        <p:blipFill>
          <a:blip r:embed="rId3"/>
          <a:stretch>
            <a:fillRect/>
          </a:stretch>
        </p:blipFill>
        <p:spPr>
          <a:xfrm>
            <a:off x="284939" y="90021"/>
            <a:ext cx="11622122" cy="6677957"/>
          </a:xfrm>
          <a:prstGeom prst="rect">
            <a:avLst/>
          </a:prstGeom>
        </p:spPr>
      </p:pic>
    </p:spTree>
    <p:extLst>
      <p:ext uri="{BB962C8B-B14F-4D97-AF65-F5344CB8AC3E}">
        <p14:creationId xmlns:p14="http://schemas.microsoft.com/office/powerpoint/2010/main" val="1420033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945BE-F0B0-4871-9315-55414A045EDE}"/>
              </a:ext>
            </a:extLst>
          </p:cNvPr>
          <p:cNvSpPr>
            <a:spLocks noGrp="1"/>
          </p:cNvSpPr>
          <p:nvPr>
            <p:ph type="title"/>
          </p:nvPr>
        </p:nvSpPr>
        <p:spPr/>
        <p:txBody>
          <a:bodyPr/>
          <a:lstStyle/>
          <a:p>
            <a:r>
              <a:rPr lang="en-GB" b="1" dirty="0"/>
              <a:t>Term 1 in Primary 4</a:t>
            </a:r>
            <a:endParaRPr lang="en-GB" dirty="0">
              <a:highlight>
                <a:srgbClr val="FFFF00"/>
              </a:highlight>
            </a:endParaRPr>
          </a:p>
        </p:txBody>
      </p:sp>
      <p:sp>
        <p:nvSpPr>
          <p:cNvPr id="3" name="Content Placeholder 2">
            <a:extLst>
              <a:ext uri="{FF2B5EF4-FFF2-40B4-BE49-F238E27FC236}">
                <a16:creationId xmlns:a16="http://schemas.microsoft.com/office/drawing/2014/main" id="{E1100C22-B05B-45A2-A1F9-6CE2CFD91DD9}"/>
              </a:ext>
            </a:extLst>
          </p:cNvPr>
          <p:cNvSpPr>
            <a:spLocks noGrp="1"/>
          </p:cNvSpPr>
          <p:nvPr>
            <p:ph idx="1"/>
          </p:nvPr>
        </p:nvSpPr>
        <p:spPr/>
        <p:txBody>
          <a:bodyPr/>
          <a:lstStyle/>
          <a:p>
            <a:r>
              <a:rPr lang="en-GB" dirty="0"/>
              <a:t>Class Charter – UNCRC Rights</a:t>
            </a:r>
          </a:p>
          <a:p>
            <a:r>
              <a:rPr lang="en-GB" dirty="0"/>
              <a:t>Team building and Team work – relationships</a:t>
            </a:r>
          </a:p>
          <a:p>
            <a:r>
              <a:rPr lang="en-GB" dirty="0"/>
              <a:t>HWB – SHANARRI – Monsters </a:t>
            </a:r>
            <a:r>
              <a:rPr lang="en-GB" dirty="0" err="1"/>
              <a:t>inc</a:t>
            </a:r>
            <a:r>
              <a:rPr lang="en-GB" dirty="0"/>
              <a:t>/university</a:t>
            </a: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4335" y="3490023"/>
            <a:ext cx="3708568" cy="2385845"/>
          </a:xfrm>
          <a:prstGeom prst="rect">
            <a:avLst/>
          </a:prstGeom>
        </p:spPr>
      </p:pic>
      <p:pic>
        <p:nvPicPr>
          <p:cNvPr id="7" name="Picture 6">
            <a:extLst>
              <a:ext uri="{FF2B5EF4-FFF2-40B4-BE49-F238E27FC236}">
                <a16:creationId xmlns:a16="http://schemas.microsoft.com/office/drawing/2014/main" id="{55DF9138-BAF7-7BCE-2C2B-A7B767C452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4972" y="415923"/>
            <a:ext cx="2266843" cy="3077995"/>
          </a:xfrm>
          <a:prstGeom prst="rect">
            <a:avLst/>
          </a:prstGeom>
        </p:spPr>
      </p:pic>
    </p:spTree>
    <p:extLst>
      <p:ext uri="{BB962C8B-B14F-4D97-AF65-F5344CB8AC3E}">
        <p14:creationId xmlns:p14="http://schemas.microsoft.com/office/powerpoint/2010/main" val="4019526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074" name="Rectangle 2073">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76" name="Group 2075">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077" name="Picture 2076">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78" name="Rectangle 2077">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079" name="Picture 2078">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080" name="Picture 2079">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2A753BB7-75DB-440C-8825-CAE36DDBC7EC}"/>
              </a:ext>
            </a:extLst>
          </p:cNvPr>
          <p:cNvSpPr>
            <a:spLocks noGrp="1"/>
          </p:cNvSpPr>
          <p:nvPr>
            <p:ph type="title"/>
          </p:nvPr>
        </p:nvSpPr>
        <p:spPr>
          <a:xfrm>
            <a:off x="1295402" y="982132"/>
            <a:ext cx="3660056" cy="1325373"/>
          </a:xfrm>
        </p:spPr>
        <p:txBody>
          <a:bodyPr anchor="b">
            <a:normAutofit/>
          </a:bodyPr>
          <a:lstStyle/>
          <a:p>
            <a:r>
              <a:rPr lang="en-GB" sz="2400" b="1"/>
              <a:t>Talk 4 Writing</a:t>
            </a:r>
          </a:p>
        </p:txBody>
      </p:sp>
      <p:cxnSp>
        <p:nvCxnSpPr>
          <p:cNvPr id="2082" name="Straight Connector 2081">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B7EFB37B-30AB-4491-9CBB-A579CEFCCF9E}"/>
              </a:ext>
            </a:extLst>
          </p:cNvPr>
          <p:cNvSpPr>
            <a:spLocks noGrp="1"/>
          </p:cNvSpPr>
          <p:nvPr>
            <p:ph idx="1"/>
          </p:nvPr>
        </p:nvSpPr>
        <p:spPr>
          <a:xfrm>
            <a:off x="1295401" y="2493774"/>
            <a:ext cx="3660057" cy="3382094"/>
          </a:xfrm>
        </p:spPr>
        <p:txBody>
          <a:bodyPr>
            <a:normAutofit/>
          </a:bodyPr>
          <a:lstStyle/>
          <a:p>
            <a:pPr marL="0" indent="0" algn="ctr">
              <a:buNone/>
            </a:pPr>
            <a:r>
              <a:rPr lang="en-GB" sz="1600" dirty="0"/>
              <a:t>The Cobbler and the Dragon.</a:t>
            </a:r>
          </a:p>
          <a:p>
            <a:pPr marL="0" indent="0" algn="ctr">
              <a:buNone/>
            </a:pPr>
            <a:endParaRPr lang="en-GB" sz="1600" dirty="0"/>
          </a:p>
          <a:p>
            <a:pPr marL="0" indent="0" algn="ctr">
              <a:buNone/>
            </a:pPr>
            <a:r>
              <a:rPr lang="en-GB" sz="1600"/>
              <a:t>Story </a:t>
            </a:r>
            <a:r>
              <a:rPr lang="en-GB" sz="1600" dirty="0"/>
              <a:t>map.  </a:t>
            </a:r>
          </a:p>
        </p:txBody>
      </p:sp>
      <p:pic>
        <p:nvPicPr>
          <p:cNvPr id="2050" name="Picture 2">
            <a:extLst>
              <a:ext uri="{FF2B5EF4-FFF2-40B4-BE49-F238E27FC236}">
                <a16:creationId xmlns:a16="http://schemas.microsoft.com/office/drawing/2014/main" id="{390E9790-962D-507A-CB2A-E4679F4B6A6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20130" r="2" b="12767"/>
          <a:stretch>
            <a:fillRect/>
          </a:stretch>
        </p:blipFill>
        <p:spPr bwMode="auto">
          <a:xfrm>
            <a:off x="5418668" y="982131"/>
            <a:ext cx="5469466" cy="4893735"/>
          </a:xfrm>
          <a:prstGeom prst="rect">
            <a:avLst/>
          </a:prstGeom>
          <a:noFill/>
          <a:ln w="57150" cmpd="thickThin">
            <a:solidFill>
              <a:schemeClr val="tx1">
                <a:lumMod val="50000"/>
                <a:lumOff val="50000"/>
              </a:schemeClr>
            </a:solid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183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79F6-B662-48BC-843B-720ACD53A88F}"/>
              </a:ext>
            </a:extLst>
          </p:cNvPr>
          <p:cNvSpPr>
            <a:spLocks noGrp="1"/>
          </p:cNvSpPr>
          <p:nvPr>
            <p:ph type="title"/>
          </p:nvPr>
        </p:nvSpPr>
        <p:spPr/>
        <p:txBody>
          <a:bodyPr/>
          <a:lstStyle/>
          <a:p>
            <a:r>
              <a:rPr lang="en-GB" b="1" dirty="0"/>
              <a:t>Numeracy in Term 1</a:t>
            </a:r>
          </a:p>
        </p:txBody>
      </p:sp>
      <p:sp>
        <p:nvSpPr>
          <p:cNvPr id="3" name="Content Placeholder 2">
            <a:extLst>
              <a:ext uri="{FF2B5EF4-FFF2-40B4-BE49-F238E27FC236}">
                <a16:creationId xmlns:a16="http://schemas.microsoft.com/office/drawing/2014/main" id="{91D07BC4-92C1-4DFC-9637-028DB313F139}"/>
              </a:ext>
            </a:extLst>
          </p:cNvPr>
          <p:cNvSpPr>
            <a:spLocks noGrp="1"/>
          </p:cNvSpPr>
          <p:nvPr>
            <p:ph idx="1"/>
          </p:nvPr>
        </p:nvSpPr>
        <p:spPr>
          <a:xfrm>
            <a:off x="1295402" y="2484888"/>
            <a:ext cx="3484417" cy="3345104"/>
          </a:xfrm>
        </p:spPr>
        <p:txBody>
          <a:bodyPr/>
          <a:lstStyle/>
          <a:p>
            <a:pPr marL="0" indent="0" algn="ctr">
              <a:buNone/>
            </a:pPr>
            <a:r>
              <a:rPr lang="en-GB" u="sng" dirty="0">
                <a:solidFill>
                  <a:schemeClr val="accent1">
                    <a:lumMod val="75000"/>
                  </a:schemeClr>
                </a:solidFill>
                <a:latin typeface="SassoonPrimaryInfant" pitchFamily="2" charset="0"/>
              </a:rPr>
              <a:t>Place Value</a:t>
            </a:r>
          </a:p>
        </p:txBody>
      </p:sp>
      <p:sp>
        <p:nvSpPr>
          <p:cNvPr id="4" name="Content Placeholder 2">
            <a:extLst>
              <a:ext uri="{FF2B5EF4-FFF2-40B4-BE49-F238E27FC236}">
                <a16:creationId xmlns:a16="http://schemas.microsoft.com/office/drawing/2014/main" id="{91D07BC4-92C1-4DFC-9637-028DB313F139}"/>
              </a:ext>
            </a:extLst>
          </p:cNvPr>
          <p:cNvSpPr txBox="1">
            <a:spLocks/>
          </p:cNvSpPr>
          <p:nvPr/>
        </p:nvSpPr>
        <p:spPr>
          <a:xfrm>
            <a:off x="6709758" y="2484888"/>
            <a:ext cx="3484417" cy="3345104"/>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n-GB" u="sng" dirty="0">
                <a:solidFill>
                  <a:schemeClr val="accent1">
                    <a:lumMod val="75000"/>
                  </a:schemeClr>
                </a:solidFill>
                <a:latin typeface="SassoonPrimaryInfant" pitchFamily="2" charset="0"/>
              </a:rPr>
              <a:t>Addition</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5960" y="2984269"/>
            <a:ext cx="4057829" cy="3275215"/>
          </a:xfrm>
          <a:prstGeom prst="rect">
            <a:avLst/>
          </a:prstGeom>
        </p:spPr>
      </p:pic>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5207" y="2984269"/>
            <a:ext cx="3344612" cy="2905277"/>
          </a:xfrm>
          <a:prstGeom prst="rect">
            <a:avLst/>
          </a:prstGeom>
        </p:spPr>
      </p:pic>
    </p:spTree>
    <p:extLst>
      <p:ext uri="{BB962C8B-B14F-4D97-AF65-F5344CB8AC3E}">
        <p14:creationId xmlns:p14="http://schemas.microsoft.com/office/powerpoint/2010/main" val="3557558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4"/>
          <p:cNvSpPr txBox="1">
            <a:spLocks noGrp="1"/>
          </p:cNvSpPr>
          <p:nvPr>
            <p:ph type="title"/>
          </p:nvPr>
        </p:nvSpPr>
        <p:spPr>
          <a:xfrm>
            <a:off x="1199702" y="704056"/>
            <a:ext cx="8688355" cy="539944"/>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ts val="3200"/>
              <a:buFont typeface="Gill Sans"/>
              <a:buNone/>
            </a:pPr>
            <a:r>
              <a:rPr lang="en-GB" dirty="0">
                <a:latin typeface="SassoonPrimaryInfant" pitchFamily="2" charset="0"/>
              </a:rPr>
              <a:t>Building Thinking Classroom </a:t>
            </a:r>
            <a:endParaRPr dirty="0">
              <a:latin typeface="SassoonPrimaryInfant" pitchFamily="2" charset="0"/>
            </a:endParaRPr>
          </a:p>
        </p:txBody>
      </p:sp>
      <p:graphicFrame>
        <p:nvGraphicFramePr>
          <p:cNvPr id="2" name="Table 1">
            <a:extLst>
              <a:ext uri="{FF2B5EF4-FFF2-40B4-BE49-F238E27FC236}">
                <a16:creationId xmlns:a16="http://schemas.microsoft.com/office/drawing/2014/main" id="{62C79B86-D579-9E4B-643C-C597C4CBAAE1}"/>
              </a:ext>
            </a:extLst>
          </p:cNvPr>
          <p:cNvGraphicFramePr>
            <a:graphicFrameLocks noGrp="1"/>
          </p:cNvGraphicFramePr>
          <p:nvPr>
            <p:extLst>
              <p:ext uri="{D42A27DB-BD31-4B8C-83A1-F6EECF244321}">
                <p14:modId xmlns:p14="http://schemas.microsoft.com/office/powerpoint/2010/main" val="1826342108"/>
              </p:ext>
            </p:extLst>
          </p:nvPr>
        </p:nvGraphicFramePr>
        <p:xfrm>
          <a:off x="953728" y="1750142"/>
          <a:ext cx="10569677" cy="4632146"/>
        </p:xfrm>
        <a:graphic>
          <a:graphicData uri="http://schemas.openxmlformats.org/drawingml/2006/table">
            <a:tbl>
              <a:tblPr/>
              <a:tblGrid>
                <a:gridCol w="10569677">
                  <a:extLst>
                    <a:ext uri="{9D8B030D-6E8A-4147-A177-3AD203B41FA5}">
                      <a16:colId xmlns:a16="http://schemas.microsoft.com/office/drawing/2014/main" val="2592768611"/>
                    </a:ext>
                  </a:extLst>
                </a:gridCol>
              </a:tblGrid>
              <a:tr h="3752578">
                <a:tc>
                  <a:txBody>
                    <a:bodyPr/>
                    <a:lstStyle/>
                    <a:p>
                      <a:pPr fontAlgn="t">
                        <a:lnSpc>
                          <a:spcPts val="1500"/>
                        </a:lnSpc>
                        <a:buNone/>
                      </a:pPr>
                      <a:r>
                        <a:rPr lang="en-GB" sz="1400" b="1" i="0" dirty="0">
                          <a:effectLst/>
                          <a:latin typeface="Segoe UI" panose="020B0502040204020203" pitchFamily="34" charset="0"/>
                        </a:rPr>
                        <a:t>What is a Building Thinking Classroom?</a:t>
                      </a:r>
                    </a:p>
                    <a:p>
                      <a:pPr fontAlgn="t">
                        <a:lnSpc>
                          <a:spcPts val="1500"/>
                        </a:lnSpc>
                        <a:buNone/>
                      </a:pPr>
                      <a:endParaRPr lang="en-GB" sz="1400" b="1" i="0" dirty="0">
                        <a:effectLst/>
                        <a:latin typeface="Segoe UI" panose="020B0502040204020203" pitchFamily="34" charset="0"/>
                      </a:endParaRPr>
                    </a:p>
                    <a:p>
                      <a:pPr fontAlgn="t">
                        <a:lnSpc>
                          <a:spcPts val="1500"/>
                        </a:lnSpc>
                        <a:buNone/>
                      </a:pPr>
                      <a:endParaRPr lang="en-GB" sz="1400" b="1" i="0" dirty="0">
                        <a:effectLst/>
                        <a:latin typeface="Segoe UI" panose="020B0502040204020203" pitchFamily="34" charset="0"/>
                      </a:endParaRPr>
                    </a:p>
                    <a:p>
                      <a:pPr fontAlgn="t">
                        <a:lnSpc>
                          <a:spcPts val="1500"/>
                        </a:lnSpc>
                        <a:buNone/>
                      </a:pPr>
                      <a:r>
                        <a:rPr lang="en-GB" sz="1400" b="0" i="0" dirty="0">
                          <a:effectLst/>
                          <a:latin typeface="Segoe UI" panose="020B0502040204020203" pitchFamily="34" charset="0"/>
                        </a:rPr>
                        <a:t>A Building Thinking Classroom is an approach to learning that encourages children to think, talk, problem-solve, and work together rather than simply being shown how to complete a task.</a:t>
                      </a:r>
                    </a:p>
                    <a:p>
                      <a:pPr fontAlgn="t">
                        <a:lnSpc>
                          <a:spcPts val="1500"/>
                        </a:lnSpc>
                        <a:buNone/>
                      </a:pPr>
                      <a:endParaRPr lang="en-GB" sz="1400" b="0" i="0" dirty="0">
                        <a:effectLst/>
                        <a:latin typeface="Segoe UI" panose="020B0502040204020203" pitchFamily="34" charset="0"/>
                      </a:endParaRPr>
                    </a:p>
                    <a:p>
                      <a:pPr fontAlgn="t">
                        <a:lnSpc>
                          <a:spcPts val="1500"/>
                        </a:lnSpc>
                        <a:buNone/>
                      </a:pPr>
                      <a:r>
                        <a:rPr lang="en-GB" sz="1400" b="0" i="0" dirty="0">
                          <a:effectLst/>
                          <a:latin typeface="Segoe UI" panose="020B0502040204020203" pitchFamily="34" charset="0"/>
                        </a:rPr>
                        <a:t>In a Building Thinking Classroom, children:</a:t>
                      </a:r>
                    </a:p>
                    <a:p>
                      <a:pPr fontAlgn="t">
                        <a:lnSpc>
                          <a:spcPts val="1500"/>
                        </a:lnSpc>
                        <a:buNone/>
                      </a:pPr>
                      <a:endParaRPr lang="en-GB" sz="1400" b="0" i="0" dirty="0">
                        <a:effectLst/>
                        <a:latin typeface="Segoe UI" panose="020B0502040204020203" pitchFamily="34" charset="0"/>
                      </a:endParaRPr>
                    </a:p>
                    <a:p>
                      <a:pPr marL="342900" lvl="0" indent="-342900" fontAlgn="t">
                        <a:lnSpc>
                          <a:spcPts val="1500"/>
                        </a:lnSpc>
                        <a:buFont typeface="Arial" panose="020B0604020202020204" pitchFamily="34" charset="0"/>
                        <a:buChar char="•"/>
                      </a:pPr>
                      <a:r>
                        <a:rPr lang="en-GB" sz="1400" b="0" i="0" dirty="0">
                          <a:effectLst/>
                          <a:latin typeface="Segoe UI" panose="020B0502040204020203" pitchFamily="34" charset="0"/>
                        </a:rPr>
                        <a:t>Work collaboratively with classmates.</a:t>
                      </a:r>
                    </a:p>
                    <a:p>
                      <a:pPr marL="342900" lvl="0" indent="-342900" fontAlgn="t">
                        <a:lnSpc>
                          <a:spcPts val="1500"/>
                        </a:lnSpc>
                        <a:buFont typeface="Arial" panose="020B0604020202020204" pitchFamily="34" charset="0"/>
                        <a:buChar char="•"/>
                      </a:pPr>
                      <a:r>
                        <a:rPr lang="en-GB" sz="1400" b="0" i="0" dirty="0">
                          <a:effectLst/>
                          <a:latin typeface="Segoe UI" panose="020B0502040204020203" pitchFamily="34" charset="0"/>
                        </a:rPr>
                        <a:t>Discuss and share ideas.</a:t>
                      </a:r>
                    </a:p>
                    <a:p>
                      <a:pPr marL="342900" lvl="0" indent="-342900" fontAlgn="t">
                        <a:lnSpc>
                          <a:spcPts val="1500"/>
                        </a:lnSpc>
                        <a:buFont typeface="Arial" panose="020B0604020202020204" pitchFamily="34" charset="0"/>
                        <a:buChar char="•"/>
                      </a:pPr>
                      <a:r>
                        <a:rPr lang="en-GB" sz="1400" b="0" i="0" dirty="0">
                          <a:effectLst/>
                          <a:latin typeface="Segoe UI" panose="020B0502040204020203" pitchFamily="34" charset="0"/>
                        </a:rPr>
                        <a:t>Explore different ways to solve problems.</a:t>
                      </a:r>
                    </a:p>
                    <a:p>
                      <a:pPr marL="342900" lvl="0" indent="-342900" fontAlgn="t">
                        <a:lnSpc>
                          <a:spcPts val="1500"/>
                        </a:lnSpc>
                        <a:buFont typeface="Arial" panose="020B0604020202020204" pitchFamily="34" charset="0"/>
                        <a:buChar char="•"/>
                      </a:pPr>
                      <a:r>
                        <a:rPr lang="en-GB" sz="1400" b="0" i="0" dirty="0">
                          <a:effectLst/>
                          <a:latin typeface="Segoe UI" panose="020B0502040204020203" pitchFamily="34" charset="0"/>
                        </a:rPr>
                        <a:t>Learn from mistakes and try new strategies.</a:t>
                      </a:r>
                    </a:p>
                    <a:p>
                      <a:pPr marL="342900" lvl="0" indent="-342900" fontAlgn="t">
                        <a:lnSpc>
                          <a:spcPts val="1500"/>
                        </a:lnSpc>
                        <a:buFont typeface="Arial" panose="020B0604020202020204" pitchFamily="34" charset="0"/>
                        <a:buChar char="•"/>
                      </a:pPr>
                      <a:r>
                        <a:rPr lang="en-GB" sz="1400" b="0" i="0" dirty="0">
                          <a:effectLst/>
                          <a:latin typeface="Segoe UI" panose="020B0502040204020203" pitchFamily="34" charset="0"/>
                        </a:rPr>
                        <a:t>Develop confidence in explaining their thinking.</a:t>
                      </a:r>
                    </a:p>
                    <a:p>
                      <a:pPr marL="342900" lvl="0" indent="-342900" fontAlgn="t">
                        <a:lnSpc>
                          <a:spcPts val="1500"/>
                        </a:lnSpc>
                        <a:buFont typeface="Arial" panose="020B0604020202020204" pitchFamily="34" charset="0"/>
                        <a:buChar char="•"/>
                      </a:pPr>
                      <a:r>
                        <a:rPr lang="en-GB" sz="1400" b="0" i="0" dirty="0">
                          <a:effectLst/>
                          <a:latin typeface="Segoe UI" panose="020B0502040204020203" pitchFamily="34" charset="0"/>
                        </a:rPr>
                        <a:t>Build resilience when faced with challenges.</a:t>
                      </a:r>
                    </a:p>
                    <a:p>
                      <a:pPr marL="342900" lvl="0" indent="-342900" fontAlgn="t">
                        <a:lnSpc>
                          <a:spcPts val="1500"/>
                        </a:lnSpc>
                        <a:buFont typeface="Arial" panose="020B0604020202020204" pitchFamily="34" charset="0"/>
                        <a:buChar char="•"/>
                      </a:pPr>
                      <a:endParaRPr lang="en-GB" sz="1400" b="0" i="0" dirty="0">
                        <a:effectLst/>
                        <a:latin typeface="Segoe UI" panose="020B0502040204020203" pitchFamily="34" charset="0"/>
                      </a:endParaRPr>
                    </a:p>
                    <a:p>
                      <a:pPr marL="342900" lvl="0" indent="-342900" fontAlgn="t">
                        <a:lnSpc>
                          <a:spcPts val="1500"/>
                        </a:lnSpc>
                        <a:buFont typeface="Arial" panose="020B0604020202020204" pitchFamily="34" charset="0"/>
                        <a:buChar char="•"/>
                      </a:pPr>
                      <a:endParaRPr lang="en-GB" sz="1400" b="0" i="0" dirty="0">
                        <a:effectLst/>
                        <a:latin typeface="Segoe UI" panose="020B0502040204020203" pitchFamily="34" charset="0"/>
                      </a:endParaRPr>
                    </a:p>
                    <a:p>
                      <a:pPr marL="0" lvl="0" indent="0" fontAlgn="t">
                        <a:lnSpc>
                          <a:spcPts val="1500"/>
                        </a:lnSpc>
                        <a:buFont typeface="Arial" panose="020B0604020202020204" pitchFamily="34" charset="0"/>
                        <a:buNone/>
                      </a:pPr>
                      <a:endParaRPr lang="en-GB" sz="1400" b="0" i="0" dirty="0">
                        <a:effectLst/>
                        <a:latin typeface="Segoe UI" panose="020B0502040204020203" pitchFamily="34" charset="0"/>
                      </a:endParaRPr>
                    </a:p>
                    <a:p>
                      <a:pPr fontAlgn="t">
                        <a:lnSpc>
                          <a:spcPts val="1500"/>
                        </a:lnSpc>
                        <a:buNone/>
                      </a:pPr>
                      <a:r>
                        <a:rPr lang="en-GB" sz="1400" b="1" i="0" dirty="0">
                          <a:effectLst/>
                          <a:latin typeface="Segoe UI" panose="020B0502040204020203" pitchFamily="34" charset="0"/>
                        </a:rPr>
                        <a:t>Why do we use it?</a:t>
                      </a:r>
                    </a:p>
                    <a:p>
                      <a:pPr fontAlgn="t">
                        <a:lnSpc>
                          <a:spcPts val="1500"/>
                        </a:lnSpc>
                        <a:buNone/>
                      </a:pPr>
                      <a:endParaRPr lang="en-GB" sz="1400" b="1" i="0" dirty="0">
                        <a:effectLst/>
                        <a:latin typeface="Segoe UI" panose="020B0502040204020203" pitchFamily="34" charset="0"/>
                      </a:endParaRPr>
                    </a:p>
                    <a:p>
                      <a:pPr fontAlgn="t">
                        <a:lnSpc>
                          <a:spcPts val="1500"/>
                        </a:lnSpc>
                        <a:buNone/>
                      </a:pPr>
                      <a:r>
                        <a:rPr lang="en-GB" sz="1400" b="0" i="0" dirty="0">
                          <a:effectLst/>
                          <a:latin typeface="Segoe UI" panose="020B0502040204020203" pitchFamily="34" charset="0"/>
                        </a:rPr>
                        <a:t>Research shows that children learn more deeply when they actively engage with their learning. Rather than focusing only on getting the correct answer, children learn how to think critically, communicate their ideas, and work effectively with others.</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492259556"/>
                  </a:ext>
                </a:extLst>
              </a:tr>
              <a:tr h="534491">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717458978"/>
                  </a:ext>
                </a:extLst>
              </a:tr>
            </a:tbl>
          </a:graphicData>
        </a:graphic>
      </p:graphicFrame>
      <p:pic>
        <p:nvPicPr>
          <p:cNvPr id="6" name="Picture 5" descr="Screen Clipping">
            <a:extLst>
              <a:ext uri="{FF2B5EF4-FFF2-40B4-BE49-F238E27FC236}">
                <a16:creationId xmlns:a16="http://schemas.microsoft.com/office/drawing/2014/main" id="{28956A46-CBDD-0E5D-76FB-AA889589E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7478" y="473596"/>
            <a:ext cx="1252187" cy="1789811"/>
          </a:xfrm>
          <a:prstGeom prst="rect">
            <a:avLst/>
          </a:prstGeom>
        </p:spPr>
      </p:pic>
      <p:pic>
        <p:nvPicPr>
          <p:cNvPr id="8" name="Picture 7" descr="Screen Clipping">
            <a:extLst>
              <a:ext uri="{FF2B5EF4-FFF2-40B4-BE49-F238E27FC236}">
                <a16:creationId xmlns:a16="http://schemas.microsoft.com/office/drawing/2014/main" id="{D5C3467F-5D85-D166-D6D2-760F91A2BA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7923" y="473596"/>
            <a:ext cx="1338660" cy="178981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932A7-8E4E-A404-BA75-BD3844D9F8E1}"/>
              </a:ext>
            </a:extLst>
          </p:cNvPr>
          <p:cNvSpPr>
            <a:spLocks noGrp="1"/>
          </p:cNvSpPr>
          <p:nvPr>
            <p:ph type="ctrTitle" idx="4294967295"/>
          </p:nvPr>
        </p:nvSpPr>
        <p:spPr>
          <a:xfrm>
            <a:off x="658368" y="1009650"/>
            <a:ext cx="8572945" cy="3838575"/>
          </a:xfrm>
        </p:spPr>
        <p:txBody>
          <a:bodyPr anchor="b">
            <a:normAutofit fontScale="90000"/>
          </a:bodyPr>
          <a:lstStyle/>
          <a:p>
            <a:pPr algn="l"/>
            <a:r>
              <a:rPr lang="en-GB" sz="11500" dirty="0"/>
              <a:t>Reading </a:t>
            </a:r>
            <a:br>
              <a:rPr lang="en-GB" sz="11500" dirty="0"/>
            </a:br>
            <a:r>
              <a:rPr lang="en-GB" sz="11500" dirty="0"/>
              <a:t>St Patrick’s P.S.</a:t>
            </a:r>
          </a:p>
        </p:txBody>
      </p:sp>
      <p:pic>
        <p:nvPicPr>
          <p:cNvPr id="7" name="Picture 6">
            <a:extLst>
              <a:ext uri="{FF2B5EF4-FFF2-40B4-BE49-F238E27FC236}">
                <a16:creationId xmlns:a16="http://schemas.microsoft.com/office/drawing/2014/main" id="{69666D14-219A-D47A-7593-A24CD82E6C40}"/>
              </a:ext>
            </a:extLst>
          </p:cNvPr>
          <p:cNvPicPr>
            <a:picLocks noChangeAspect="1"/>
          </p:cNvPicPr>
          <p:nvPr/>
        </p:nvPicPr>
        <p:blipFill>
          <a:blip r:embed="rId2"/>
          <a:stretch>
            <a:fillRect/>
          </a:stretch>
        </p:blipFill>
        <p:spPr>
          <a:xfrm>
            <a:off x="6382412" y="1607151"/>
            <a:ext cx="1457143" cy="1485714"/>
          </a:xfrm>
          <a:prstGeom prst="rect">
            <a:avLst/>
          </a:prstGeom>
        </p:spPr>
      </p:pic>
    </p:spTree>
    <p:extLst>
      <p:ext uri="{BB962C8B-B14F-4D97-AF65-F5344CB8AC3E}">
        <p14:creationId xmlns:p14="http://schemas.microsoft.com/office/powerpoint/2010/main" val="3054919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E65DCE-3DDB-4D84-013C-99233A2BC59F}"/>
              </a:ext>
            </a:extLst>
          </p:cNvPr>
          <p:cNvPicPr>
            <a:picLocks noChangeAspect="1"/>
          </p:cNvPicPr>
          <p:nvPr/>
        </p:nvPicPr>
        <p:blipFill>
          <a:blip r:embed="rId2"/>
          <a:srcRect l="1281" r="1" b="1"/>
          <a:stretch>
            <a:fillRect/>
          </a:stretch>
        </p:blipFill>
        <p:spPr>
          <a:xfrm>
            <a:off x="1700785" y="985830"/>
            <a:ext cx="3144984" cy="4518857"/>
          </a:xfrm>
          <a:prstGeom prst="rect">
            <a:avLst/>
          </a:prstGeom>
        </p:spPr>
      </p:pic>
      <p:sp>
        <p:nvSpPr>
          <p:cNvPr id="5" name="TextBox 4">
            <a:extLst>
              <a:ext uri="{FF2B5EF4-FFF2-40B4-BE49-F238E27FC236}">
                <a16:creationId xmlns:a16="http://schemas.microsoft.com/office/drawing/2014/main" id="{FC1A9B11-213C-CC4A-A00D-299C585665C7}"/>
              </a:ext>
            </a:extLst>
          </p:cNvPr>
          <p:cNvSpPr txBox="1"/>
          <p:nvPr/>
        </p:nvSpPr>
        <p:spPr>
          <a:xfrm>
            <a:off x="6172200" y="1533526"/>
            <a:ext cx="4967784" cy="4430712"/>
          </a:xfrm>
          <a:prstGeom prst="rect">
            <a:avLst/>
          </a:prstGeom>
        </p:spPr>
        <p:txBody>
          <a:bodyPr vert="horz" lIns="91440" tIns="45720" rIns="91440" bIns="45720" rtlCol="0">
            <a:normAutofit/>
          </a:bodyPr>
          <a:lstStyle/>
          <a:p>
            <a:pPr algn="ctr">
              <a:lnSpc>
                <a:spcPct val="90000"/>
              </a:lnSpc>
              <a:spcAft>
                <a:spcPts val="800"/>
              </a:spcAft>
            </a:pPr>
            <a:r>
              <a:rPr lang="en-US" sz="2000" b="1" dirty="0">
                <a:effectLst/>
                <a:latin typeface="Comic Sans MS" panose="030F0702030302020204" pitchFamily="66" charset="0"/>
              </a:rPr>
              <a:t>Silver Reading Schools Accreditation Awarded June 2026</a:t>
            </a:r>
          </a:p>
          <a:p>
            <a:pPr indent="-228600">
              <a:lnSpc>
                <a:spcPct val="90000"/>
              </a:lnSpc>
              <a:spcAft>
                <a:spcPts val="800"/>
              </a:spcAft>
              <a:buFont typeface="Arial" panose="020B0604020202020204" pitchFamily="34" charset="0"/>
              <a:buChar char="•"/>
            </a:pPr>
            <a:endParaRPr lang="en-US" sz="1600" b="1" dirty="0">
              <a:effectLst/>
              <a:latin typeface="Comic Sans MS" panose="030F0702030302020204" pitchFamily="66" charset="0"/>
            </a:endParaRPr>
          </a:p>
          <a:p>
            <a:pPr marL="285750" indent="-285750">
              <a:lnSpc>
                <a:spcPct val="90000"/>
              </a:lnSpc>
              <a:spcAft>
                <a:spcPts val="800"/>
              </a:spcAft>
              <a:buFont typeface="Arial" panose="020B0604020202020204" pitchFamily="34" charset="0"/>
              <a:buChar char="•"/>
            </a:pPr>
            <a:r>
              <a:rPr lang="en-US" sz="1600" dirty="0">
                <a:latin typeface="Comic Sans MS" panose="030F0702030302020204" pitchFamily="66" charset="0"/>
              </a:rPr>
              <a:t>We have been on our Reading Schools journey in recent years and were delighted to receive this accreditation in recognition for the hard work that has gone in to building and sustaining a reading culture across our whole school community.</a:t>
            </a:r>
          </a:p>
          <a:p>
            <a:pPr marL="285750" indent="-285750">
              <a:lnSpc>
                <a:spcPct val="90000"/>
              </a:lnSpc>
              <a:spcAft>
                <a:spcPts val="800"/>
              </a:spcAft>
              <a:buFont typeface="Arial" panose="020B0604020202020204" pitchFamily="34" charset="0"/>
              <a:buChar char="•"/>
            </a:pPr>
            <a:r>
              <a:rPr lang="en-US" sz="1600" dirty="0">
                <a:effectLst/>
                <a:latin typeface="Comic Sans MS" panose="030F0702030302020204" pitchFamily="66" charset="0"/>
              </a:rPr>
              <a:t>Next steps will be to continue this journey as we aim for our Gold Reading Schools Accreditation.</a:t>
            </a:r>
          </a:p>
          <a:p>
            <a:pPr indent="-228600">
              <a:lnSpc>
                <a:spcPct val="90000"/>
              </a:lnSpc>
              <a:spcAft>
                <a:spcPts val="800"/>
              </a:spcAft>
              <a:buFont typeface="Arial" panose="020B0604020202020204" pitchFamily="34" charset="0"/>
              <a:buChar char="•"/>
            </a:pPr>
            <a:r>
              <a:rPr lang="en-US" sz="1600" dirty="0">
                <a:latin typeface="Comic Sans MS" panose="030F0702030302020204" pitchFamily="66" charset="0"/>
              </a:rPr>
              <a:t>Thank you for your continued support!</a:t>
            </a:r>
          </a:p>
        </p:txBody>
      </p:sp>
    </p:spTree>
    <p:extLst>
      <p:ext uri="{BB962C8B-B14F-4D97-AF65-F5344CB8AC3E}">
        <p14:creationId xmlns:p14="http://schemas.microsoft.com/office/powerpoint/2010/main" val="1140015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A506D4-497F-64C4-0F1C-5CC323D9BAB5}"/>
              </a:ext>
            </a:extLst>
          </p:cNvPr>
          <p:cNvSpPr txBox="1"/>
          <p:nvPr/>
        </p:nvSpPr>
        <p:spPr>
          <a:xfrm>
            <a:off x="1435608" y="738895"/>
            <a:ext cx="8503920" cy="5963940"/>
          </a:xfrm>
          <a:prstGeom prst="rect">
            <a:avLst/>
          </a:prstGeom>
          <a:noFill/>
        </p:spPr>
        <p:txBody>
          <a:bodyPr wrap="square">
            <a:spAutoFit/>
          </a:bodyPr>
          <a:lstStyle/>
          <a:p>
            <a:pPr algn="ctr">
              <a:lnSpc>
                <a:spcPct val="115000"/>
              </a:lnSpc>
              <a:spcAft>
                <a:spcPts val="800"/>
              </a:spcAft>
              <a:buNone/>
            </a:pPr>
            <a:r>
              <a:rPr lang="en-GB" sz="4000" b="1" u="sng" kern="100" dirty="0">
                <a:effectLst/>
                <a:latin typeface="Comic Sans MS" panose="030F0702030302020204" pitchFamily="66" charset="0"/>
                <a:ea typeface="Aptos" panose="020B0004020202020204" pitchFamily="34" charset="0"/>
                <a:cs typeface="Times New Roman" panose="02020603050405020304" pitchFamily="18" charset="0"/>
              </a:rPr>
              <a:t>Reading Resources</a:t>
            </a:r>
            <a:endParaRPr lang="en-GB" sz="4000" kern="100" dirty="0">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We have a wealth of resources to support our teaching and learning of reading in St Patrick’s across the levels. These come in physical and digital formats.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1800" u="sng" kern="100" dirty="0">
                <a:effectLst/>
                <a:latin typeface="Comic Sans MS" panose="030F0702030302020204" pitchFamily="66" charset="0"/>
                <a:ea typeface="Aptos" panose="020B0004020202020204" pitchFamily="34" charset="0"/>
                <a:cs typeface="Times New Roman" panose="02020603050405020304" pitchFamily="18" charset="0"/>
              </a:rPr>
              <a:t>Physical Texts: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A wide range of </a:t>
            </a:r>
            <a:r>
              <a:rPr lang="en-GB" sz="1800" b="1" kern="100" dirty="0">
                <a:effectLst/>
                <a:latin typeface="Comic Sans MS" panose="030F0702030302020204" pitchFamily="66" charset="0"/>
                <a:ea typeface="Aptos" panose="020B0004020202020204" pitchFamily="34" charset="0"/>
                <a:cs typeface="Times New Roman" panose="02020603050405020304" pitchFamily="18" charset="0"/>
              </a:rPr>
              <a:t>Oxford Reading Tree </a:t>
            </a: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resources</a:t>
            </a: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Oxford Reading Tree Classics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Treetops- Reflect Fiction and Non-Fiction </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Chucklers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Greatest Stories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Project X Code</a:t>
            </a:r>
          </a:p>
          <a:p>
            <a:pPr lvl="0">
              <a:lnSpc>
                <a:spcPct val="115000"/>
              </a:lnSpc>
              <a:spcAft>
                <a:spcPts val="800"/>
              </a:spcAft>
            </a:pPr>
            <a:endParaRPr lang="en-GB" sz="18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Symbol" panose="05050102010706020507" pitchFamily="18" charset="2"/>
              <a:buChar char=""/>
            </a:pPr>
            <a:r>
              <a:rPr lang="en-GB" dirty="0">
                <a:latin typeface="Comic Sans MS" panose="030F0702030302020204" pitchFamily="66" charset="0"/>
              </a:rPr>
              <a:t>School and Class Library Books</a:t>
            </a:r>
          </a:p>
          <a:p>
            <a:pPr marL="342900" lvl="0" indent="-342900">
              <a:lnSpc>
                <a:spcPct val="115000"/>
              </a:lnSpc>
              <a:spcAft>
                <a:spcPts val="800"/>
              </a:spcAft>
              <a:buFont typeface="Symbol" panose="05050102010706020507" pitchFamily="18" charset="2"/>
              <a:buChar char=""/>
            </a:pPr>
            <a:endParaRPr lang="en-GB" kern="100" dirty="0">
              <a:latin typeface="Calibri" panose="020F050202020403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E7CAC50-D839-B88B-521E-10D19CD9CE68}"/>
              </a:ext>
            </a:extLst>
          </p:cNvPr>
          <p:cNvPicPr>
            <a:picLocks noChangeAspect="1"/>
          </p:cNvPicPr>
          <p:nvPr/>
        </p:nvPicPr>
        <p:blipFill>
          <a:blip r:embed="rId2"/>
          <a:stretch>
            <a:fillRect/>
          </a:stretch>
        </p:blipFill>
        <p:spPr>
          <a:xfrm>
            <a:off x="8391525" y="2742057"/>
            <a:ext cx="1971675" cy="2688648"/>
          </a:xfrm>
          <a:prstGeom prst="rect">
            <a:avLst/>
          </a:prstGeom>
        </p:spPr>
      </p:pic>
    </p:spTree>
    <p:extLst>
      <p:ext uri="{BB962C8B-B14F-4D97-AF65-F5344CB8AC3E}">
        <p14:creationId xmlns:p14="http://schemas.microsoft.com/office/powerpoint/2010/main" val="3181251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1EAE11-E22A-84AD-71DF-C63CADF1EA16}"/>
              </a:ext>
            </a:extLst>
          </p:cNvPr>
          <p:cNvSpPr txBox="1"/>
          <p:nvPr/>
        </p:nvSpPr>
        <p:spPr>
          <a:xfrm>
            <a:off x="2103120" y="265176"/>
            <a:ext cx="7541514" cy="5956311"/>
          </a:xfrm>
          <a:prstGeom prst="rect">
            <a:avLst/>
          </a:prstGeom>
          <a:noFill/>
        </p:spPr>
        <p:txBody>
          <a:bodyPr wrap="square">
            <a:spAutoFit/>
          </a:bodyPr>
          <a:lstStyle/>
          <a:p>
            <a:pPr>
              <a:lnSpc>
                <a:spcPct val="115000"/>
              </a:lnSpc>
              <a:spcAft>
                <a:spcPts val="800"/>
              </a:spcAft>
              <a:buNone/>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algn="ctr">
              <a:lnSpc>
                <a:spcPct val="115000"/>
              </a:lnSpc>
              <a:spcAft>
                <a:spcPts val="800"/>
              </a:spcAft>
            </a:pPr>
            <a:r>
              <a:rPr lang="en-GB" sz="4000" b="1" u="sng" dirty="0">
                <a:latin typeface="Comic Sans MS" panose="030F0702030302020204" pitchFamily="66" charset="0"/>
              </a:rPr>
              <a:t>Reading Eggs Programme</a:t>
            </a:r>
            <a:endParaRPr lang="en-GB" sz="4000" dirty="0">
              <a:latin typeface="Comic Sans MS" panose="030F0702030302020204" pitchFamily="66" charset="0"/>
            </a:endParaRPr>
          </a:p>
          <a:p>
            <a:pPr algn="ctr">
              <a:lnSpc>
                <a:spcPct val="115000"/>
              </a:lnSpc>
              <a:spcAft>
                <a:spcPts val="800"/>
              </a:spcAft>
              <a:buNone/>
            </a:pPr>
            <a:endParaRPr lang="en-GB" kern="100" dirty="0">
              <a:latin typeface="Comic Sans MS" panose="030F0702030302020204" pitchFamily="66" charset="0"/>
              <a:ea typeface="Aptos" panose="020B0004020202020204" pitchFamily="34" charset="0"/>
              <a:cs typeface="Calibri" panose="020F0502020204030204" pitchFamily="34" charset="0"/>
            </a:endParaRPr>
          </a:p>
          <a:p>
            <a:pPr>
              <a:lnSpc>
                <a:spcPct val="115000"/>
              </a:lnSpc>
              <a:spcAft>
                <a:spcPts val="800"/>
              </a:spcAft>
              <a:buNone/>
            </a:pPr>
            <a:r>
              <a:rPr lang="en-GB" kern="100" dirty="0">
                <a:effectLst/>
                <a:latin typeface="Comic Sans MS" panose="030F0702030302020204" pitchFamily="66" charset="0"/>
                <a:ea typeface="Aptos" panose="020B0004020202020204" pitchFamily="34" charset="0"/>
                <a:cs typeface="Calibri" panose="020F0502020204030204" pitchFamily="34" charset="0"/>
              </a:rPr>
              <a:t>We have access to the Digital Reading Eggs Programme within our Primary 2, 3, 4 and Primary 6 and 7 stages for class and home use.</a:t>
            </a:r>
          </a:p>
          <a:p>
            <a:pPr>
              <a:lnSpc>
                <a:spcPct val="115000"/>
              </a:lnSpc>
              <a:spcAft>
                <a:spcPts val="800"/>
              </a:spcAft>
              <a:buNone/>
            </a:pP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kern="100" dirty="0">
                <a:effectLst/>
                <a:latin typeface="Comic Sans MS" panose="030F0702030302020204" pitchFamily="66" charset="0"/>
                <a:ea typeface="Aptos" panose="020B0004020202020204" pitchFamily="34" charset="0"/>
                <a:cs typeface="Calibri" panose="020F0502020204030204" pitchFamily="34" charset="0"/>
              </a:rPr>
              <a:t>Reading Eggs Programme</a:t>
            </a:r>
            <a:r>
              <a:rPr lang="en-GB" kern="100" dirty="0">
                <a:latin typeface="Comic Sans MS" panose="030F0702030302020204" pitchFamily="66" charset="0"/>
                <a:ea typeface="Aptos" panose="020B0004020202020204" pitchFamily="34" charset="0"/>
                <a:cs typeface="Calibri" panose="020F0502020204030204" pitchFamily="34" charset="0"/>
              </a:rPr>
              <a:t>:</a:t>
            </a: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Fast Phonics</a:t>
            </a:r>
          </a:p>
          <a:p>
            <a:pPr marL="342900" lvl="0" indent="-342900">
              <a:lnSpc>
                <a:spcPct val="115000"/>
              </a:lnSpc>
              <a:buFont typeface="Symbol" panose="05050102010706020507" pitchFamily="18" charset="2"/>
              <a:buChar char=""/>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marL="342900" lvl="0" indent="-342900">
              <a:lnSpc>
                <a:spcPct val="115000"/>
              </a:lnSpc>
              <a:buFont typeface="Symbol" panose="05050102010706020507" pitchFamily="18" charset="2"/>
              <a:buChar char=""/>
            </a:pP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Reading Eggs  </a:t>
            </a:r>
          </a:p>
          <a:p>
            <a:pPr marL="342900" lvl="0" indent="-342900">
              <a:lnSpc>
                <a:spcPct val="115000"/>
              </a:lnSpc>
              <a:buFont typeface="Symbol" panose="05050102010706020507" pitchFamily="18" charset="2"/>
              <a:buChar char=""/>
            </a:pP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a:p>
            <a:pPr lvl="0">
              <a:lnSpc>
                <a:spcPct val="115000"/>
              </a:lnSpc>
            </a:pP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Reading Eggspress  </a:t>
            </a:r>
          </a:p>
          <a:p>
            <a:pPr marL="342900" lvl="0" indent="-342900">
              <a:lnSpc>
                <a:spcPct val="115000"/>
              </a:lnSpc>
              <a:spcAft>
                <a:spcPts val="800"/>
              </a:spcAft>
              <a:buFont typeface="Symbol" panose="05050102010706020507" pitchFamily="18" charset="2"/>
              <a:buChar char=""/>
            </a:pP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370CB65F-9BAF-013C-FF52-1CC25D2C146F}"/>
              </a:ext>
            </a:extLst>
          </p:cNvPr>
          <p:cNvPicPr>
            <a:picLocks noChangeAspect="1"/>
          </p:cNvPicPr>
          <p:nvPr/>
        </p:nvPicPr>
        <p:blipFill>
          <a:blip r:embed="rId2"/>
          <a:stretch>
            <a:fillRect/>
          </a:stretch>
        </p:blipFill>
        <p:spPr>
          <a:xfrm>
            <a:off x="4477772" y="3429000"/>
            <a:ext cx="1396105" cy="792549"/>
          </a:xfrm>
          <a:prstGeom prst="rect">
            <a:avLst/>
          </a:prstGeom>
        </p:spPr>
      </p:pic>
      <p:pic>
        <p:nvPicPr>
          <p:cNvPr id="7" name="Picture 6">
            <a:extLst>
              <a:ext uri="{FF2B5EF4-FFF2-40B4-BE49-F238E27FC236}">
                <a16:creationId xmlns:a16="http://schemas.microsoft.com/office/drawing/2014/main" id="{3A478A28-D070-7A18-1F34-7963713ADBF2}"/>
              </a:ext>
            </a:extLst>
          </p:cNvPr>
          <p:cNvPicPr>
            <a:picLocks noChangeAspect="1"/>
          </p:cNvPicPr>
          <p:nvPr/>
        </p:nvPicPr>
        <p:blipFill>
          <a:blip r:embed="rId3"/>
          <a:stretch>
            <a:fillRect/>
          </a:stretch>
        </p:blipFill>
        <p:spPr>
          <a:xfrm>
            <a:off x="4666236" y="4362450"/>
            <a:ext cx="1019175" cy="636984"/>
          </a:xfrm>
          <a:prstGeom prst="rect">
            <a:avLst/>
          </a:prstGeom>
        </p:spPr>
      </p:pic>
      <p:pic>
        <p:nvPicPr>
          <p:cNvPr id="9" name="Picture 8">
            <a:extLst>
              <a:ext uri="{FF2B5EF4-FFF2-40B4-BE49-F238E27FC236}">
                <a16:creationId xmlns:a16="http://schemas.microsoft.com/office/drawing/2014/main" id="{58524EC2-4B2C-9709-22AF-19FDF80FC837}"/>
              </a:ext>
            </a:extLst>
          </p:cNvPr>
          <p:cNvPicPr>
            <a:picLocks noChangeAspect="1"/>
          </p:cNvPicPr>
          <p:nvPr/>
        </p:nvPicPr>
        <p:blipFill>
          <a:blip r:embed="rId4"/>
          <a:stretch>
            <a:fillRect/>
          </a:stretch>
        </p:blipFill>
        <p:spPr>
          <a:xfrm>
            <a:off x="4899922" y="4999434"/>
            <a:ext cx="1396105" cy="1416329"/>
          </a:xfrm>
          <a:prstGeom prst="rect">
            <a:avLst/>
          </a:prstGeom>
        </p:spPr>
      </p:pic>
    </p:spTree>
    <p:extLst>
      <p:ext uri="{BB962C8B-B14F-4D97-AF65-F5344CB8AC3E}">
        <p14:creationId xmlns:p14="http://schemas.microsoft.com/office/powerpoint/2010/main" val="2444038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9B8FF8-3EC1-7F35-A781-293ADBB171C9}"/>
              </a:ext>
            </a:extLst>
          </p:cNvPr>
          <p:cNvSpPr txBox="1"/>
          <p:nvPr/>
        </p:nvSpPr>
        <p:spPr>
          <a:xfrm>
            <a:off x="2702623" y="664464"/>
            <a:ext cx="6645402" cy="4476931"/>
          </a:xfrm>
          <a:prstGeom prst="rect">
            <a:avLst/>
          </a:prstGeom>
          <a:noFill/>
        </p:spPr>
        <p:txBody>
          <a:bodyPr wrap="square">
            <a:spAutoFit/>
          </a:bodyPr>
          <a:lstStyle/>
          <a:p>
            <a:pPr algn="ctr">
              <a:lnSpc>
                <a:spcPct val="115000"/>
              </a:lnSpc>
              <a:spcAft>
                <a:spcPts val="800"/>
              </a:spcAft>
              <a:buNone/>
            </a:pPr>
            <a:r>
              <a:rPr lang="en-GB" sz="4000" u="sng" kern="100" dirty="0">
                <a:effectLst/>
                <a:latin typeface="Comic Sans MS" panose="030F0702030302020204" pitchFamily="66" charset="0"/>
                <a:ea typeface="Aptos" panose="020B0004020202020204" pitchFamily="34" charset="0"/>
                <a:cs typeface="Calibri" panose="020F0502020204030204" pitchFamily="34" charset="0"/>
              </a:rPr>
              <a:t>Reading Eggs Programme</a:t>
            </a:r>
          </a:p>
          <a:p>
            <a:pPr algn="ctr">
              <a:lnSpc>
                <a:spcPct val="115000"/>
              </a:lnSpc>
              <a:spcAft>
                <a:spcPts val="800"/>
              </a:spcAft>
              <a:buNone/>
            </a:pPr>
            <a:r>
              <a:rPr lang="en-GB" kern="100" dirty="0">
                <a:latin typeface="Comic Sans MS" panose="030F0702030302020204" pitchFamily="66" charset="0"/>
                <a:ea typeface="Aptos" panose="020B0004020202020204" pitchFamily="34" charset="0"/>
                <a:cs typeface="Calibri" panose="020F0502020204030204" pitchFamily="34" charset="0"/>
              </a:rPr>
              <a:t>Is a progressive programme that supports and challenges pupils at their own level. </a:t>
            </a: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algn="ctr">
              <a:lnSpc>
                <a:spcPct val="115000"/>
              </a:lnSpc>
              <a:spcAft>
                <a:spcPts val="800"/>
              </a:spcAft>
              <a:buNone/>
            </a:pPr>
            <a:r>
              <a:rPr lang="en-GB" b="1" kern="100" dirty="0">
                <a:effectLst/>
                <a:latin typeface="Comic Sans MS" panose="030F0702030302020204" pitchFamily="66" charset="0"/>
                <a:ea typeface="Aptos" panose="020B0004020202020204" pitchFamily="34" charset="0"/>
                <a:cs typeface="Calibri" panose="020F0502020204030204" pitchFamily="34" charset="0"/>
              </a:rPr>
              <a:t>Science of Reading’s five pillars of literacy</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phonemic awareness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phonics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vocabulary</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fluency </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Comprehension</a:t>
            </a:r>
          </a:p>
          <a:p>
            <a:pPr marL="342900" lvl="0" indent="-342900">
              <a:lnSpc>
                <a:spcPct val="115000"/>
              </a:lnSpc>
              <a:spcAft>
                <a:spcPts val="800"/>
              </a:spcAft>
              <a:buFont typeface="Symbol" panose="05050102010706020507" pitchFamily="18" charset="2"/>
              <a:buChar char=""/>
            </a:pPr>
            <a:endParaRPr lang="en-GB" kern="100" dirty="0">
              <a:latin typeface="Comic Sans MS" panose="030F0702030302020204" pitchFamily="66" charset="0"/>
              <a:ea typeface="Aptos" panose="020B0004020202020204" pitchFamily="34" charset="0"/>
              <a:cs typeface="Calibri" panose="020F0502020204030204" pitchFamily="34" charset="0"/>
            </a:endParaRPr>
          </a:p>
          <a:p>
            <a:pPr lvl="0">
              <a:lnSpc>
                <a:spcPct val="115000"/>
              </a:lnSpc>
              <a:spcAft>
                <a:spcPts val="800"/>
              </a:spcAft>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2F71B52E-C9E4-AA5B-3E73-9AF8E28C5354}"/>
              </a:ext>
            </a:extLst>
          </p:cNvPr>
          <p:cNvPicPr>
            <a:picLocks noChangeAspect="1"/>
          </p:cNvPicPr>
          <p:nvPr/>
        </p:nvPicPr>
        <p:blipFill>
          <a:blip r:embed="rId2"/>
          <a:stretch>
            <a:fillRect/>
          </a:stretch>
        </p:blipFill>
        <p:spPr>
          <a:xfrm>
            <a:off x="8565452" y="4336161"/>
            <a:ext cx="1847850" cy="1857375"/>
          </a:xfrm>
          <a:prstGeom prst="rect">
            <a:avLst/>
          </a:prstGeom>
        </p:spPr>
      </p:pic>
      <p:pic>
        <p:nvPicPr>
          <p:cNvPr id="7" name="Picture 6">
            <a:extLst>
              <a:ext uri="{FF2B5EF4-FFF2-40B4-BE49-F238E27FC236}">
                <a16:creationId xmlns:a16="http://schemas.microsoft.com/office/drawing/2014/main" id="{4EAD53D7-81EC-C0A9-56C1-43E6B1CCDA96}"/>
              </a:ext>
            </a:extLst>
          </p:cNvPr>
          <p:cNvPicPr>
            <a:picLocks noChangeAspect="1"/>
          </p:cNvPicPr>
          <p:nvPr/>
        </p:nvPicPr>
        <p:blipFill>
          <a:blip r:embed="rId3"/>
          <a:stretch>
            <a:fillRect/>
          </a:stretch>
        </p:blipFill>
        <p:spPr>
          <a:xfrm>
            <a:off x="2215325" y="4479036"/>
            <a:ext cx="1257300" cy="1714500"/>
          </a:xfrm>
          <a:prstGeom prst="rect">
            <a:avLst/>
          </a:prstGeom>
        </p:spPr>
      </p:pic>
      <p:pic>
        <p:nvPicPr>
          <p:cNvPr id="9" name="Picture 8">
            <a:extLst>
              <a:ext uri="{FF2B5EF4-FFF2-40B4-BE49-F238E27FC236}">
                <a16:creationId xmlns:a16="http://schemas.microsoft.com/office/drawing/2014/main" id="{735D1E87-B9FE-356E-B346-5AEE615C17DF}"/>
              </a:ext>
            </a:extLst>
          </p:cNvPr>
          <p:cNvPicPr>
            <a:picLocks noChangeAspect="1"/>
          </p:cNvPicPr>
          <p:nvPr/>
        </p:nvPicPr>
        <p:blipFill>
          <a:blip r:embed="rId4"/>
          <a:stretch>
            <a:fillRect/>
          </a:stretch>
        </p:blipFill>
        <p:spPr>
          <a:xfrm>
            <a:off x="4834699" y="4546092"/>
            <a:ext cx="2381250" cy="1714500"/>
          </a:xfrm>
          <a:prstGeom prst="rect">
            <a:avLst/>
          </a:prstGeom>
        </p:spPr>
      </p:pic>
    </p:spTree>
    <p:extLst>
      <p:ext uri="{BB962C8B-B14F-4D97-AF65-F5344CB8AC3E}">
        <p14:creationId xmlns:p14="http://schemas.microsoft.com/office/powerpoint/2010/main" val="4243782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06B4C-B230-C7A8-9CB7-5998EE8F5220}"/>
              </a:ext>
            </a:extLst>
          </p:cNvPr>
          <p:cNvSpPr txBox="1"/>
          <p:nvPr/>
        </p:nvSpPr>
        <p:spPr>
          <a:xfrm>
            <a:off x="1355558" y="930943"/>
            <a:ext cx="9480884" cy="4481611"/>
          </a:xfrm>
          <a:prstGeom prst="rect">
            <a:avLst/>
          </a:prstGeom>
          <a:noFill/>
        </p:spPr>
        <p:txBody>
          <a:bodyPr wrap="square">
            <a:spAutoFit/>
          </a:bodyPr>
          <a:lstStyle/>
          <a:p>
            <a:pPr algn="ctr">
              <a:lnSpc>
                <a:spcPct val="115000"/>
              </a:lnSpc>
              <a:spcAft>
                <a:spcPts val="800"/>
              </a:spcAft>
              <a:buNone/>
            </a:pPr>
            <a:r>
              <a:rPr lang="en-GB" sz="4000" u="sng" kern="100" dirty="0">
                <a:effectLst/>
                <a:latin typeface="Comic Sans MS" panose="030F0702030302020204" pitchFamily="66" charset="0"/>
                <a:ea typeface="Aptos" panose="020B0004020202020204" pitchFamily="34" charset="0"/>
                <a:cs typeface="Calibri" panose="020F0502020204030204" pitchFamily="34" charset="0"/>
              </a:rPr>
              <a:t>Reading Home Learning</a:t>
            </a:r>
            <a:endParaRPr lang="en-GB" sz="40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15000"/>
              </a:lnSpc>
              <a:spcAft>
                <a:spcPts val="800"/>
              </a:spcAft>
              <a:buFont typeface="Arial" panose="020B0604020202020204" pitchFamily="34" charset="0"/>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Following a trial within our Infant Department and considering pupil, parent and staff feedback we will soon be moving forward with a new online reading resource Oxford Reading Buddy. This can be used in class and at home to support, challenge and extend our teaching and learning of reading.</a:t>
            </a:r>
          </a:p>
          <a:p>
            <a:pPr>
              <a:lnSpc>
                <a:spcPct val="115000"/>
              </a:lnSpc>
              <a:spcAft>
                <a:spcPts val="800"/>
              </a:spcAft>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r>
              <a:rPr lang="en-GB" kern="100" dirty="0">
                <a:latin typeface="Comic Sans MS" panose="030F0702030302020204" pitchFamily="66" charset="0"/>
                <a:ea typeface="Aptos" panose="020B0004020202020204" pitchFamily="34" charset="0"/>
                <a:cs typeface="Calibri" panose="020F0502020204030204" pitchFamily="34" charset="0"/>
              </a:rPr>
              <a:t>Provides a personalised E-Book Library that pupils can access at their reading level. This will be set by Class Teachers and monitored as they progress. </a:t>
            </a: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r>
              <a:rPr lang="en-GB" kern="100" dirty="0">
                <a:latin typeface="Comic Sans MS" panose="030F0702030302020204" pitchFamily="66" charset="0"/>
                <a:ea typeface="Aptos" panose="020B0004020202020204" pitchFamily="34" charset="0"/>
                <a:cs typeface="Calibri" panose="020F0502020204030204" pitchFamily="34" charset="0"/>
              </a:rPr>
              <a:t>We have close links with Denny Library and would encourage pupils and parents to use this wonderful resource to explore and support them on their reading journey.</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78F0E89-DCF9-C31D-D907-DC22C21F17F5}"/>
              </a:ext>
            </a:extLst>
          </p:cNvPr>
          <p:cNvPicPr>
            <a:picLocks noChangeAspect="1"/>
          </p:cNvPicPr>
          <p:nvPr/>
        </p:nvPicPr>
        <p:blipFill>
          <a:blip r:embed="rId2"/>
          <a:stretch>
            <a:fillRect/>
          </a:stretch>
        </p:blipFill>
        <p:spPr>
          <a:xfrm>
            <a:off x="4959803" y="5694433"/>
            <a:ext cx="1719493" cy="1163567"/>
          </a:xfrm>
          <a:prstGeom prst="rect">
            <a:avLst/>
          </a:prstGeom>
        </p:spPr>
      </p:pic>
    </p:spTree>
    <p:extLst>
      <p:ext uri="{BB962C8B-B14F-4D97-AF65-F5344CB8AC3E}">
        <p14:creationId xmlns:p14="http://schemas.microsoft.com/office/powerpoint/2010/main" val="3303362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286500" y="1168400"/>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3989" y="1905506"/>
            <a:ext cx="8097357" cy="3046988"/>
          </a:xfrm>
          <a:prstGeom prst="rect">
            <a:avLst/>
          </a:prstGeom>
          <a:noFill/>
        </p:spPr>
        <p:txBody>
          <a:bodyPr wrap="square" rtlCol="0">
            <a:spAutoFit/>
          </a:bodyPr>
          <a:lstStyle/>
          <a:p>
            <a:r>
              <a:rPr lang="en-GB" sz="3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p:txBody>
      </p:sp>
    </p:spTree>
    <p:extLst>
      <p:ext uri="{BB962C8B-B14F-4D97-AF65-F5344CB8AC3E}">
        <p14:creationId xmlns:p14="http://schemas.microsoft.com/office/powerpoint/2010/main" val="1689387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t>School email address – </a:t>
            </a:r>
            <a:r>
              <a:rPr lang="en-GB" dirty="0">
                <a:hlinkClick r:id="rId2"/>
              </a:rPr>
              <a:t>stpatricksprimaryschool@education.falkirk.sch.uk</a:t>
            </a:r>
            <a:r>
              <a:rPr lang="en-GB" dirty="0"/>
              <a:t> </a:t>
            </a:r>
          </a:p>
          <a:p>
            <a:r>
              <a:rPr lang="en-GB" dirty="0"/>
              <a:t>School main office phone number – 01324 508840</a:t>
            </a:r>
          </a:p>
          <a:p>
            <a:r>
              <a:rPr lang="en-GB" dirty="0"/>
              <a:t>Website - </a:t>
            </a:r>
            <a:r>
              <a:rPr lang="en-GB" dirty="0">
                <a:hlinkClick r:id="rId3"/>
              </a:rPr>
              <a:t>https://www.st-patricks.falkirk.sch.uk/</a:t>
            </a:r>
            <a:r>
              <a:rPr lang="en-GB" dirty="0"/>
              <a:t> </a:t>
            </a:r>
          </a:p>
          <a:p>
            <a:r>
              <a:rPr lang="en-GB" dirty="0"/>
              <a:t>Our Parent Communication Policy is available on our website</a:t>
            </a:r>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3E8C8A2-D2DA-42F8-84AA-AC5AB4251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9A5D1FE1-4883-49B4-AD3E-D0A3F8DCE1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7F829EAE-7CB1-410F-BAF1-55BD6DC24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4EA5F8CE-974F-4443-AB3C-4799C332304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94075D0C-1739-4729-A5C8-5C5707A942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0DFD28A6-39F3-425F-8050-E5BF1B4523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4">
            <a:alphaModFix amt="50000"/>
          </a:blip>
          <a:srcRect t="22754" b="20996"/>
          <a:stretch>
            <a:fillRect/>
          </a:stretch>
        </p:blipFill>
        <p:spPr>
          <a:xfrm>
            <a:off x="20" y="10"/>
            <a:ext cx="12191980" cy="6857990"/>
          </a:xfrm>
          <a:prstGeom prst="rect">
            <a:avLst/>
          </a:prstGeom>
        </p:spPr>
      </p:pic>
      <p:sp>
        <p:nvSpPr>
          <p:cNvPr id="2" name="Rectangle 1"/>
          <p:cNvSpPr/>
          <p:nvPr/>
        </p:nvSpPr>
        <p:spPr>
          <a:xfrm>
            <a:off x="2692398" y="1871131"/>
            <a:ext cx="6815669" cy="151553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400">
                <a:ln w="3175" cmpd="sng">
                  <a:noFill/>
                </a:ln>
                <a:solidFill>
                  <a:srgbClr val="FFFFFF"/>
                </a:solidFill>
                <a:latin typeface="+mj-lt"/>
                <a:ea typeface="+mj-ea"/>
                <a:cs typeface="+mj-cs"/>
              </a:rPr>
              <a:t>Follow your child's class on Bluesky </a:t>
            </a:r>
          </a:p>
          <a:p>
            <a:pPr algn="ctr">
              <a:lnSpc>
                <a:spcPct val="90000"/>
              </a:lnSpc>
              <a:spcBef>
                <a:spcPct val="0"/>
              </a:spcBef>
              <a:spcAft>
                <a:spcPts val="600"/>
              </a:spcAft>
            </a:pPr>
            <a:r>
              <a:rPr lang="en-US" sz="3400">
                <a:ln w="3175" cmpd="sng">
                  <a:noFill/>
                </a:ln>
                <a:solidFill>
                  <a:srgbClr val="FFFFFF"/>
                </a:solidFill>
                <a:latin typeface="+mj-lt"/>
                <a:ea typeface="+mj-ea"/>
                <a:cs typeface="+mj-cs"/>
              </a:rPr>
              <a:t> @missbell-stp.bsky.social</a:t>
            </a:r>
          </a:p>
          <a:p>
            <a:pPr marL="342900" lvl="0" indent="-342900" algn="ctr">
              <a:lnSpc>
                <a:spcPct val="90000"/>
              </a:lnSpc>
              <a:spcBef>
                <a:spcPct val="0"/>
              </a:spcBef>
              <a:spcAft>
                <a:spcPts val="600"/>
              </a:spcAft>
            </a:pPr>
            <a:endParaRPr lang="en-US" sz="3400">
              <a:ln w="3175" cmpd="sng">
                <a:noFill/>
              </a:ln>
              <a:solidFill>
                <a:srgbClr val="FFFFFF"/>
              </a:solidFill>
              <a:latin typeface="+mj-lt"/>
              <a:ea typeface="+mj-ea"/>
              <a:cs typeface="+mj-cs"/>
            </a:endParaRPr>
          </a:p>
        </p:txBody>
      </p:sp>
      <p:cxnSp>
        <p:nvCxnSpPr>
          <p:cNvPr id="19" name="Straight Connector 18">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7986044"/>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1356</TotalTime>
  <Words>1944</Words>
  <Application>Microsoft Office PowerPoint</Application>
  <PresentationFormat>Widescreen</PresentationFormat>
  <Paragraphs>168</Paragraphs>
  <Slides>33</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Aptos</vt:lpstr>
      <vt:lpstr>Arial</vt:lpstr>
      <vt:lpstr>Calibri</vt:lpstr>
      <vt:lpstr>Comic Sans MS</vt:lpstr>
      <vt:lpstr>Garamond</vt:lpstr>
      <vt:lpstr>Gill Sans</vt:lpstr>
      <vt:lpstr>ModernMT-Bold</vt:lpstr>
      <vt:lpstr>SassoonPrimaryInfant</vt:lpstr>
      <vt:lpstr>Segoe UI</vt:lpstr>
      <vt:lpstr>Symbol</vt:lpstr>
      <vt:lpstr>Organic</vt:lpstr>
      <vt:lpstr>PowerPoint Presentation</vt:lpstr>
      <vt:lpstr>PowerPoint Presentation</vt:lpstr>
      <vt:lpstr>PowerPoint Presentation</vt:lpstr>
      <vt:lpstr>PowerPoint Presentation</vt:lpstr>
      <vt:lpstr>PowerPoint Presentation</vt:lpstr>
      <vt:lpstr>PowerPoint Presentation</vt:lpstr>
      <vt:lpstr>Behaviour</vt:lpstr>
      <vt:lpstr>PowerPoint Presentation</vt:lpstr>
      <vt:lpstr>Class Charter</vt:lpstr>
      <vt:lpstr>PowerPoint Presentation</vt:lpstr>
      <vt:lpstr> Community Hub – Breakfast Club  Coming Soon! </vt:lpstr>
      <vt:lpstr>  Classroom Routines/Expectations  </vt:lpstr>
      <vt:lpstr>PowerPoint Presentation</vt:lpstr>
      <vt:lpstr>PowerPoint Presentation</vt:lpstr>
      <vt:lpstr>PowerPoint Presentation</vt:lpstr>
      <vt:lpstr> Environmental Changes – Session 2026 27 </vt:lpstr>
      <vt:lpstr>PowerPoint Presentation</vt:lpstr>
      <vt:lpstr>PowerPoint Presentation</vt:lpstr>
      <vt:lpstr>PowerPoint Presentation</vt:lpstr>
      <vt:lpstr>Term 1 in Primary 4</vt:lpstr>
      <vt:lpstr>Talk 4 Writing</vt:lpstr>
      <vt:lpstr>Numeracy in Term 1</vt:lpstr>
      <vt:lpstr>Building Thinking Classroom </vt:lpstr>
      <vt:lpstr>Reading  St Patrick’s 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Maxine Bell</cp:lastModifiedBy>
  <cp:revision>42</cp:revision>
  <dcterms:created xsi:type="dcterms:W3CDTF">2023-08-23T14:29:30Z</dcterms:created>
  <dcterms:modified xsi:type="dcterms:W3CDTF">2026-09-02T15:01:21Z</dcterms:modified>
</cp:coreProperties>
</file>