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99" r:id="rId3"/>
    <p:sldId id="303" r:id="rId4"/>
    <p:sldId id="258" r:id="rId5"/>
    <p:sldId id="261" r:id="rId6"/>
    <p:sldId id="262" r:id="rId7"/>
    <p:sldId id="294" r:id="rId8"/>
    <p:sldId id="305" r:id="rId9"/>
    <p:sldId id="306" r:id="rId10"/>
    <p:sldId id="266" r:id="rId11"/>
    <p:sldId id="268" r:id="rId12"/>
    <p:sldId id="304" r:id="rId13"/>
    <p:sldId id="259" r:id="rId14"/>
    <p:sldId id="308" r:id="rId15"/>
    <p:sldId id="309" r:id="rId16"/>
    <p:sldId id="310" r:id="rId17"/>
    <p:sldId id="270" r:id="rId18"/>
    <p:sldId id="281" r:id="rId19"/>
    <p:sldId id="297" r:id="rId20"/>
    <p:sldId id="298" r:id="rId21"/>
    <p:sldId id="307" r:id="rId22"/>
    <p:sldId id="276" r:id="rId23"/>
    <p:sldId id="279" r:id="rId24"/>
    <p:sldId id="280" r:id="rId25"/>
    <p:sldId id="288" r:id="rId26"/>
    <p:sldId id="293" r:id="rId27"/>
    <p:sldId id="286" r:id="rId28"/>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4660"/>
  </p:normalViewPr>
  <p:slideViewPr>
    <p:cSldViewPr snapToGrid="0">
      <p:cViewPr varScale="1">
        <p:scale>
          <a:sx n="105" d="100"/>
          <a:sy n="105" d="100"/>
        </p:scale>
        <p:origin x="54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C53F8B75-F0D1-4CD4-8D12-4DB5102B8748}" type="datetimeFigureOut">
              <a:rPr lang="en-GB" smtClean="0"/>
              <a:t>02/09/2026</a:t>
            </a:fld>
            <a:endParaRPr lang="en-GB"/>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041BC897-962B-43CD-8F25-79511F7B7DF0}" type="slidenum">
              <a:rPr lang="en-GB" smtClean="0"/>
              <a:t>‹#›</a:t>
            </a:fld>
            <a:endParaRPr lang="en-GB"/>
          </a:p>
        </p:txBody>
      </p:sp>
    </p:spTree>
    <p:extLst>
      <p:ext uri="{BB962C8B-B14F-4D97-AF65-F5344CB8AC3E}">
        <p14:creationId xmlns:p14="http://schemas.microsoft.com/office/powerpoint/2010/main" val="3118825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1</a:t>
            </a:fld>
            <a:endParaRPr lang="en-GB"/>
          </a:p>
        </p:txBody>
      </p:sp>
    </p:spTree>
    <p:extLst>
      <p:ext uri="{BB962C8B-B14F-4D97-AF65-F5344CB8AC3E}">
        <p14:creationId xmlns:p14="http://schemas.microsoft.com/office/powerpoint/2010/main" val="3898082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2</a:t>
            </a:fld>
            <a:endParaRPr lang="en-GB"/>
          </a:p>
        </p:txBody>
      </p:sp>
    </p:spTree>
    <p:extLst>
      <p:ext uri="{BB962C8B-B14F-4D97-AF65-F5344CB8AC3E}">
        <p14:creationId xmlns:p14="http://schemas.microsoft.com/office/powerpoint/2010/main" val="2995916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3</a:t>
            </a:fld>
            <a:endParaRPr lang="en-GB"/>
          </a:p>
        </p:txBody>
      </p:sp>
    </p:spTree>
    <p:extLst>
      <p:ext uri="{BB962C8B-B14F-4D97-AF65-F5344CB8AC3E}">
        <p14:creationId xmlns:p14="http://schemas.microsoft.com/office/powerpoint/2010/main" val="3524772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4</a:t>
            </a:fld>
            <a:endParaRPr lang="en-GB"/>
          </a:p>
        </p:txBody>
      </p:sp>
    </p:spTree>
    <p:extLst>
      <p:ext uri="{BB962C8B-B14F-4D97-AF65-F5344CB8AC3E}">
        <p14:creationId xmlns:p14="http://schemas.microsoft.com/office/powerpoint/2010/main" val="1569833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5</a:t>
            </a:fld>
            <a:endParaRPr lang="en-GB"/>
          </a:p>
        </p:txBody>
      </p:sp>
    </p:spTree>
    <p:extLst>
      <p:ext uri="{BB962C8B-B14F-4D97-AF65-F5344CB8AC3E}">
        <p14:creationId xmlns:p14="http://schemas.microsoft.com/office/powerpoint/2010/main" val="1136117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6</a:t>
            </a:fld>
            <a:endParaRPr lang="en-GB"/>
          </a:p>
        </p:txBody>
      </p:sp>
    </p:spTree>
    <p:extLst>
      <p:ext uri="{BB962C8B-B14F-4D97-AF65-F5344CB8AC3E}">
        <p14:creationId xmlns:p14="http://schemas.microsoft.com/office/powerpoint/2010/main" val="4032251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7</a:t>
            </a:fld>
            <a:endParaRPr lang="en-GB"/>
          </a:p>
        </p:txBody>
      </p:sp>
    </p:spTree>
    <p:extLst>
      <p:ext uri="{BB962C8B-B14F-4D97-AF65-F5344CB8AC3E}">
        <p14:creationId xmlns:p14="http://schemas.microsoft.com/office/powerpoint/2010/main" val="1627714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8</a:t>
            </a:fld>
            <a:endParaRPr lang="en-GB"/>
          </a:p>
        </p:txBody>
      </p:sp>
    </p:spTree>
    <p:extLst>
      <p:ext uri="{BB962C8B-B14F-4D97-AF65-F5344CB8AC3E}">
        <p14:creationId xmlns:p14="http://schemas.microsoft.com/office/powerpoint/2010/main" val="1832243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9</a:t>
            </a:fld>
            <a:endParaRPr lang="en-GB"/>
          </a:p>
        </p:txBody>
      </p:sp>
    </p:spTree>
    <p:extLst>
      <p:ext uri="{BB962C8B-B14F-4D97-AF65-F5344CB8AC3E}">
        <p14:creationId xmlns:p14="http://schemas.microsoft.com/office/powerpoint/2010/main" val="251899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10</a:t>
            </a:fld>
            <a:endParaRPr lang="en-GB"/>
          </a:p>
        </p:txBody>
      </p:sp>
    </p:spTree>
    <p:extLst>
      <p:ext uri="{BB962C8B-B14F-4D97-AF65-F5344CB8AC3E}">
        <p14:creationId xmlns:p14="http://schemas.microsoft.com/office/powerpoint/2010/main" val="1037413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11</a:t>
            </a:fld>
            <a:endParaRPr lang="en-GB"/>
          </a:p>
        </p:txBody>
      </p:sp>
    </p:spTree>
    <p:extLst>
      <p:ext uri="{BB962C8B-B14F-4D97-AF65-F5344CB8AC3E}">
        <p14:creationId xmlns:p14="http://schemas.microsoft.com/office/powerpoint/2010/main" val="2738969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curriculum is all the learning and experiences planned for learners from their earliest years, through school and beyond. In Curriculum for Excellence, this learning can be planned for and experienced by learners across the four contexts for learning. The four contexts for learning in </a:t>
            </a:r>
            <a:r>
              <a:rPr lang="en-GB" dirty="0" err="1"/>
              <a:t>CfE</a:t>
            </a:r>
            <a:r>
              <a:rPr lang="en-GB" dirty="0"/>
              <a:t> allow schools flexibility to plan a curriculum that suits their context and setting. </a:t>
            </a:r>
          </a:p>
          <a:p>
            <a:r>
              <a:rPr lang="en-GB" dirty="0"/>
              <a:t>Home School Links-  Learners need opportunities to achieve in the classroom and beyond. This gives them a sense of satisfaction and builds confidence, motivation and resilience. All schools should plan to offer opportunities for achievement and to provide the support and encouragement which will enable learners to step forward and undertake new challenges. Schools should work closely with other organisations to help learners find information and opportunities to help them achieve. </a:t>
            </a:r>
            <a:r>
              <a:rPr lang="en-GB"/>
              <a:t>Please share wider achievements with us so we can acknowledge them in school also.</a:t>
            </a:r>
          </a:p>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12</a:t>
            </a:fld>
            <a:endParaRPr lang="en-GB"/>
          </a:p>
        </p:txBody>
      </p:sp>
    </p:spTree>
    <p:extLst>
      <p:ext uri="{BB962C8B-B14F-4D97-AF65-F5344CB8AC3E}">
        <p14:creationId xmlns:p14="http://schemas.microsoft.com/office/powerpoint/2010/main" val="2149259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4:notes"/>
          <p:cNvSpPr txBox="1">
            <a:spLocks noGrp="1"/>
          </p:cNvSpPr>
          <p:nvPr>
            <p:ph type="body" idx="1"/>
          </p:nvPr>
        </p:nvSpPr>
        <p:spPr>
          <a:xfrm>
            <a:off x="673577" y="4748163"/>
            <a:ext cx="5388610" cy="388486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4: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14</a:t>
            </a:fld>
            <a:endParaRPr lang="en-GB"/>
          </a:p>
        </p:txBody>
      </p:sp>
    </p:spTree>
    <p:extLst>
      <p:ext uri="{BB962C8B-B14F-4D97-AF65-F5344CB8AC3E}">
        <p14:creationId xmlns:p14="http://schemas.microsoft.com/office/powerpoint/2010/main" val="1231135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15</a:t>
            </a:fld>
            <a:endParaRPr lang="en-GB"/>
          </a:p>
        </p:txBody>
      </p:sp>
    </p:spTree>
    <p:extLst>
      <p:ext uri="{BB962C8B-B14F-4D97-AF65-F5344CB8AC3E}">
        <p14:creationId xmlns:p14="http://schemas.microsoft.com/office/powerpoint/2010/main" val="3710889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16</a:t>
            </a:fld>
            <a:endParaRPr lang="en-GB"/>
          </a:p>
        </p:txBody>
      </p:sp>
    </p:spTree>
    <p:extLst>
      <p:ext uri="{BB962C8B-B14F-4D97-AF65-F5344CB8AC3E}">
        <p14:creationId xmlns:p14="http://schemas.microsoft.com/office/powerpoint/2010/main" val="3454829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17</a:t>
            </a:fld>
            <a:endParaRPr lang="en-GB"/>
          </a:p>
        </p:txBody>
      </p:sp>
    </p:spTree>
    <p:extLst>
      <p:ext uri="{BB962C8B-B14F-4D97-AF65-F5344CB8AC3E}">
        <p14:creationId xmlns:p14="http://schemas.microsoft.com/office/powerpoint/2010/main" val="2863213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18</a:t>
            </a:fld>
            <a:endParaRPr lang="en-GB"/>
          </a:p>
        </p:txBody>
      </p:sp>
    </p:spTree>
    <p:extLst>
      <p:ext uri="{BB962C8B-B14F-4D97-AF65-F5344CB8AC3E}">
        <p14:creationId xmlns:p14="http://schemas.microsoft.com/office/powerpoint/2010/main" val="3106200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19</a:t>
            </a:fld>
            <a:endParaRPr lang="en-GB"/>
          </a:p>
        </p:txBody>
      </p:sp>
    </p:spTree>
    <p:extLst>
      <p:ext uri="{BB962C8B-B14F-4D97-AF65-F5344CB8AC3E}">
        <p14:creationId xmlns:p14="http://schemas.microsoft.com/office/powerpoint/2010/main" val="694240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20</a:t>
            </a:fld>
            <a:endParaRPr lang="en-GB"/>
          </a:p>
        </p:txBody>
      </p:sp>
    </p:spTree>
    <p:extLst>
      <p:ext uri="{BB962C8B-B14F-4D97-AF65-F5344CB8AC3E}">
        <p14:creationId xmlns:p14="http://schemas.microsoft.com/office/powerpoint/2010/main" val="1935538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21</a:t>
            </a:fld>
            <a:endParaRPr lang="en-GB"/>
          </a:p>
        </p:txBody>
      </p:sp>
    </p:spTree>
    <p:extLst>
      <p:ext uri="{BB962C8B-B14F-4D97-AF65-F5344CB8AC3E}">
        <p14:creationId xmlns:p14="http://schemas.microsoft.com/office/powerpoint/2010/main" val="41400955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22</a:t>
            </a:fld>
            <a:endParaRPr lang="en-GB"/>
          </a:p>
        </p:txBody>
      </p:sp>
    </p:spTree>
    <p:extLst>
      <p:ext uri="{BB962C8B-B14F-4D97-AF65-F5344CB8AC3E}">
        <p14:creationId xmlns:p14="http://schemas.microsoft.com/office/powerpoint/2010/main" val="42162241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23</a:t>
            </a:fld>
            <a:endParaRPr lang="en-GB"/>
          </a:p>
        </p:txBody>
      </p:sp>
    </p:spTree>
    <p:extLst>
      <p:ext uri="{BB962C8B-B14F-4D97-AF65-F5344CB8AC3E}">
        <p14:creationId xmlns:p14="http://schemas.microsoft.com/office/powerpoint/2010/main" val="3786870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24</a:t>
            </a:fld>
            <a:endParaRPr lang="en-GB"/>
          </a:p>
        </p:txBody>
      </p:sp>
    </p:spTree>
    <p:extLst>
      <p:ext uri="{BB962C8B-B14F-4D97-AF65-F5344CB8AC3E}">
        <p14:creationId xmlns:p14="http://schemas.microsoft.com/office/powerpoint/2010/main" val="2686996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25</a:t>
            </a:fld>
            <a:endParaRPr lang="en-GB"/>
          </a:p>
        </p:txBody>
      </p:sp>
    </p:spTree>
    <p:extLst>
      <p:ext uri="{BB962C8B-B14F-4D97-AF65-F5344CB8AC3E}">
        <p14:creationId xmlns:p14="http://schemas.microsoft.com/office/powerpoint/2010/main" val="1449517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26</a:t>
            </a:fld>
            <a:endParaRPr lang="en-GB"/>
          </a:p>
        </p:txBody>
      </p:sp>
    </p:spTree>
    <p:extLst>
      <p:ext uri="{BB962C8B-B14F-4D97-AF65-F5344CB8AC3E}">
        <p14:creationId xmlns:p14="http://schemas.microsoft.com/office/powerpoint/2010/main" val="1699146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1BC897-962B-43CD-8F25-79511F7B7DF0}" type="slidenum">
              <a:rPr lang="en-GB" smtClean="0"/>
              <a:t>27</a:t>
            </a:fld>
            <a:endParaRPr lang="en-GB"/>
          </a:p>
        </p:txBody>
      </p:sp>
    </p:spTree>
    <p:extLst>
      <p:ext uri="{BB962C8B-B14F-4D97-AF65-F5344CB8AC3E}">
        <p14:creationId xmlns:p14="http://schemas.microsoft.com/office/powerpoint/2010/main" val="11801213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375E7135-3F53-475D-B83B-B9C26527DE10}"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012657"/>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65915798"/>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391481"/>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928153025"/>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E0E0E2-ED47-4F49-97C9-CE927F6C82D8}" type="datetimeFigureOut">
              <a:rPr lang="en-GB" smtClean="0"/>
              <a:t>02/09/2026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5E7135-3F53-475D-B83B-B9C26527DE10}"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1475212"/>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E0E0E2-ED47-4F49-97C9-CE927F6C82D8}" type="datetimeFigureOut">
              <a:rPr lang="en-GB" smtClean="0"/>
              <a:t>02/09/2026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1718555"/>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0E0E2-ED47-4F49-97C9-CE927F6C82D8}" type="datetimeFigureOut">
              <a:rPr lang="en-GB" smtClean="0"/>
              <a:t>02/09/2026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04432081"/>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956565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1824100996"/>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020648422"/>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1292088"/>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3958744"/>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800474958"/>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7302281"/>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254683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401832"/>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836992"/>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9E0E0E2-ED47-4F49-97C9-CE927F6C82D8}" type="datetimeFigureOut">
              <a:rPr lang="en-GB" smtClean="0"/>
              <a:t>02/09/2026</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5E7135-3F53-475D-B83B-B9C26527DE10}" type="slidenum">
              <a:rPr lang="en-GB" smtClean="0"/>
              <a:t>‹#›</a:t>
            </a:fld>
            <a:endParaRPr lang="en-GB"/>
          </a:p>
        </p:txBody>
      </p:sp>
    </p:spTree>
    <p:extLst>
      <p:ext uri="{BB962C8B-B14F-4D97-AF65-F5344CB8AC3E}">
        <p14:creationId xmlns:p14="http://schemas.microsoft.com/office/powerpoint/2010/main" val="998346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jpe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tmp"/></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mailto:stpatricksprimaryschool@education.falkirk.sch.uk"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www.st-patricks.falkirk.sch.uk/"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 Pats bad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4280" y="828136"/>
            <a:ext cx="3001993" cy="27504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360577" y="3721125"/>
            <a:ext cx="9169401" cy="2123658"/>
          </a:xfrm>
          <a:prstGeom prst="rect">
            <a:avLst/>
          </a:prstGeom>
        </p:spPr>
        <p:txBody>
          <a:bodyPr wrap="square">
            <a:spAutoFit/>
          </a:bodyPr>
          <a:lstStyle/>
          <a:p>
            <a:pPr algn="ctr"/>
            <a:r>
              <a:rPr lang="en-GB" sz="6600" b="1" i="0" dirty="0">
                <a:effectLst/>
                <a:latin typeface="SassoonPrimaryInfant" pitchFamily="2" charset="0"/>
              </a:rPr>
              <a:t>Primary 3</a:t>
            </a:r>
            <a:br>
              <a:rPr lang="en-GB" sz="6600" b="1" i="0" dirty="0">
                <a:effectLst/>
                <a:latin typeface="SassoonPrimaryInfant" pitchFamily="2" charset="0"/>
              </a:rPr>
            </a:br>
            <a:r>
              <a:rPr lang="en-GB" sz="6600" b="1" i="0" dirty="0">
                <a:effectLst/>
                <a:latin typeface="SassoonPrimaryInfant" pitchFamily="2" charset="0"/>
              </a:rPr>
              <a:t>Meet the Teacher</a:t>
            </a:r>
            <a:endParaRPr lang="en-GB" sz="6600" b="1" dirty="0">
              <a:latin typeface="SassoonPrimaryInfant" pitchFamily="2" charset="0"/>
            </a:endParaRPr>
          </a:p>
        </p:txBody>
      </p:sp>
    </p:spTree>
    <p:extLst>
      <p:ext uri="{BB962C8B-B14F-4D97-AF65-F5344CB8AC3E}">
        <p14:creationId xmlns:p14="http://schemas.microsoft.com/office/powerpoint/2010/main" val="3317280273"/>
      </p:ext>
    </p:extLst>
  </p:cSld>
  <p:clrMapOvr>
    <a:masterClrMapping/>
  </p:clrMapOvr>
  <mc:AlternateContent xmlns:mc="http://schemas.openxmlformats.org/markup-compatibility/2006">
    <mc:Choice xmlns:p14="http://schemas.microsoft.com/office/powerpoint/2010/main" Requires="p14">
      <p:transition spd="slow" p14:dur="10000" advTm="10000"/>
    </mc:Choice>
    <mc:Fallback>
      <p:transition spd="slow"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0" name="Picture 9">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2" name="Picture 11">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3" name="Picture 12">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5" name="Straight Connector 14">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401732C-37EE-4B98-A709-9530173F3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654E48C8-2A00-4C54-BC9C-B18EE49E9C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20" name="Picture 19">
              <a:extLst>
                <a:ext uri="{FF2B5EF4-FFF2-40B4-BE49-F238E27FC236}">
                  <a16:creationId xmlns:a16="http://schemas.microsoft.com/office/drawing/2014/main" id="{CE0A0544-8F52-43F0-AC3E-DF683908B5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1" name="Rectangle 20">
              <a:extLst>
                <a:ext uri="{FF2B5EF4-FFF2-40B4-BE49-F238E27FC236}">
                  <a16:creationId xmlns:a16="http://schemas.microsoft.com/office/drawing/2014/main" id="{2F4057D3-A680-4443-9E51-ED920A691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2" name="Picture 21">
              <a:extLst>
                <a:ext uri="{FF2B5EF4-FFF2-40B4-BE49-F238E27FC236}">
                  <a16:creationId xmlns:a16="http://schemas.microsoft.com/office/drawing/2014/main" id="{2F6853A4-7B38-4FDE-B024-AE8BA71E738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3" name="Picture 22">
              <a:extLst>
                <a:ext uri="{FF2B5EF4-FFF2-40B4-BE49-F238E27FC236}">
                  <a16:creationId xmlns:a16="http://schemas.microsoft.com/office/drawing/2014/main" id="{86ADF4DB-4290-4441-8F8E-04152FE6063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2DBCC513-3F76-EB33-C00F-475558D93ABF}"/>
              </a:ext>
            </a:extLst>
          </p:cNvPr>
          <p:cNvSpPr>
            <a:spLocks noGrp="1"/>
          </p:cNvSpPr>
          <p:nvPr>
            <p:ph type="title"/>
          </p:nvPr>
        </p:nvSpPr>
        <p:spPr>
          <a:xfrm>
            <a:off x="997528" y="982132"/>
            <a:ext cx="4094017" cy="2823880"/>
          </a:xfrm>
        </p:spPr>
        <p:txBody>
          <a:bodyPr vert="horz" lIns="91440" tIns="45720" rIns="91440" bIns="45720" rtlCol="0" anchor="b">
            <a:normAutofit/>
          </a:bodyPr>
          <a:lstStyle/>
          <a:p>
            <a:r>
              <a:rPr lang="en-US" sz="4800" dirty="0" err="1">
                <a:solidFill>
                  <a:srgbClr val="262626"/>
                </a:solidFill>
                <a:latin typeface="SassoonPrimaryInfant" pitchFamily="2" charset="0"/>
              </a:rPr>
              <a:t>Mrs</a:t>
            </a:r>
            <a:r>
              <a:rPr lang="en-US" sz="4800" dirty="0">
                <a:solidFill>
                  <a:srgbClr val="262626"/>
                </a:solidFill>
                <a:latin typeface="SassoonPrimaryInfant" pitchFamily="2" charset="0"/>
              </a:rPr>
              <a:t> McConnell</a:t>
            </a:r>
          </a:p>
        </p:txBody>
      </p:sp>
      <p:pic>
        <p:nvPicPr>
          <p:cNvPr id="4" name="Picture 3">
            <a:extLst>
              <a:ext uri="{FF2B5EF4-FFF2-40B4-BE49-F238E27FC236}">
                <a16:creationId xmlns:a16="http://schemas.microsoft.com/office/drawing/2014/main" id="{76C4C328-8413-322A-3B58-2551877398AB}"/>
              </a:ext>
            </a:extLst>
          </p:cNvPr>
          <p:cNvPicPr>
            <a:picLocks noChangeAspect="1"/>
          </p:cNvPicPr>
          <p:nvPr/>
        </p:nvPicPr>
        <p:blipFill>
          <a:blip r:embed="rId8"/>
          <a:stretch>
            <a:fillRect/>
          </a:stretch>
        </p:blipFill>
        <p:spPr>
          <a:xfrm>
            <a:off x="5418668" y="2041121"/>
            <a:ext cx="5469466" cy="2775754"/>
          </a:xfrm>
          <a:prstGeom prst="rect">
            <a:avLst/>
          </a:prstGeom>
          <a:ln w="57150" cmpd="thickThin">
            <a:solidFill>
              <a:srgbClr val="7F7F7F"/>
            </a:solidFill>
            <a:miter lim="800000"/>
          </a:ln>
        </p:spPr>
      </p:pic>
    </p:spTree>
    <p:extLst>
      <p:ext uri="{BB962C8B-B14F-4D97-AF65-F5344CB8AC3E}">
        <p14:creationId xmlns:p14="http://schemas.microsoft.com/office/powerpoint/2010/main" val="387614781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B098D93-67C9-115E-904E-4468FC0BD669}"/>
              </a:ext>
            </a:extLst>
          </p:cNvPr>
          <p:cNvPicPr>
            <a:picLocks noChangeAspect="1"/>
          </p:cNvPicPr>
          <p:nvPr/>
        </p:nvPicPr>
        <p:blipFill>
          <a:blip r:embed="rId4"/>
          <a:stretch>
            <a:fillRect/>
          </a:stretch>
        </p:blipFill>
        <p:spPr>
          <a:xfrm>
            <a:off x="2008106" y="683728"/>
            <a:ext cx="7928374" cy="5490544"/>
          </a:xfrm>
          <a:prstGeom prst="rect">
            <a:avLst/>
          </a:prstGeom>
        </p:spPr>
      </p:pic>
    </p:spTree>
    <p:extLst>
      <p:ext uri="{BB962C8B-B14F-4D97-AF65-F5344CB8AC3E}">
        <p14:creationId xmlns:p14="http://schemas.microsoft.com/office/powerpoint/2010/main" val="202919581"/>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7850" y="972909"/>
            <a:ext cx="8496300" cy="4708981"/>
          </a:xfrm>
          <a:prstGeom prst="rect">
            <a:avLst/>
          </a:prstGeom>
        </p:spPr>
        <p:txBody>
          <a:bodyPr wrap="square">
            <a:spAutoFit/>
          </a:bodyPr>
          <a:lstStyle/>
          <a:p>
            <a:pPr algn="ctr"/>
            <a:r>
              <a:rPr lang="en-US" sz="2000" b="1" i="1" dirty="0">
                <a:solidFill>
                  <a:srgbClr val="595607"/>
                </a:solidFill>
                <a:latin typeface="SassoonPrimaryInfant" pitchFamily="2" charset="0"/>
              </a:rPr>
              <a:t>ONE BIG FAMILY, ONE GREAT SCHOOL</a:t>
            </a:r>
          </a:p>
          <a:p>
            <a:pPr algn="ctr"/>
            <a:endParaRPr lang="en-US" sz="2000" b="1" i="1" dirty="0">
              <a:solidFill>
                <a:srgbClr val="595607"/>
              </a:solidFill>
              <a:latin typeface="SassoonPrimaryInfant" pitchFamily="2" charset="0"/>
            </a:endParaRPr>
          </a:p>
          <a:p>
            <a:pPr algn="ctr"/>
            <a:r>
              <a:rPr lang="en-US" sz="2000" b="1" i="1" dirty="0">
                <a:solidFill>
                  <a:srgbClr val="595607"/>
                </a:solidFill>
                <a:latin typeface="SassoonPrimaryInfant" pitchFamily="2" charset="0"/>
              </a:rPr>
              <a:t>Our Vision</a:t>
            </a:r>
          </a:p>
          <a:p>
            <a:pPr algn="ctr"/>
            <a:endParaRPr lang="en-US" sz="2000" b="1" i="1" dirty="0">
              <a:solidFill>
                <a:srgbClr val="595607"/>
              </a:solidFill>
              <a:latin typeface="SassoonPrimaryInfant" pitchFamily="2" charset="0"/>
            </a:endParaRPr>
          </a:p>
          <a:p>
            <a:pPr algn="ctr"/>
            <a:r>
              <a:rPr lang="en-US" sz="2000" b="1" i="1" dirty="0">
                <a:solidFill>
                  <a:srgbClr val="595607"/>
                </a:solidFill>
                <a:latin typeface="SassoonPrimaryInfant" pitchFamily="2" charset="0"/>
              </a:rPr>
              <a:t>St Patrick’s Primary School and Early Learning Centre is a community of faith and a family of learners. </a:t>
            </a:r>
          </a:p>
          <a:p>
            <a:pPr algn="ctr"/>
            <a:endParaRPr lang="en-US" sz="2000" b="1" i="1" dirty="0">
              <a:solidFill>
                <a:srgbClr val="595607"/>
              </a:solidFill>
              <a:latin typeface="SassoonPrimaryInfant" pitchFamily="2" charset="0"/>
            </a:endParaRPr>
          </a:p>
          <a:p>
            <a:pPr algn="ctr"/>
            <a:r>
              <a:rPr lang="en-US" sz="2000" b="1" i="1" dirty="0">
                <a:solidFill>
                  <a:srgbClr val="595607"/>
                </a:solidFill>
                <a:latin typeface="SassoonPrimaryInfant" pitchFamily="2" charset="0"/>
              </a:rPr>
              <a:t>We set high expectations of </a:t>
            </a:r>
            <a:r>
              <a:rPr lang="en-US" sz="2000" b="1" i="1" dirty="0" err="1">
                <a:solidFill>
                  <a:srgbClr val="595607"/>
                </a:solidFill>
                <a:latin typeface="SassoonPrimaryInfant" pitchFamily="2" charset="0"/>
              </a:rPr>
              <a:t>behaviour</a:t>
            </a:r>
            <a:r>
              <a:rPr lang="en-US" sz="2000" b="1" i="1" dirty="0">
                <a:solidFill>
                  <a:srgbClr val="595607"/>
                </a:solidFill>
                <a:latin typeface="SassoonPrimaryInfant" pitchFamily="2" charset="0"/>
              </a:rPr>
              <a:t> and effort, and we work closely with parents, parish and partners to guide and support our children in their educational and spiritual journey – fostering a love of learning and preparing them for the future. </a:t>
            </a:r>
          </a:p>
          <a:p>
            <a:pPr algn="ctr"/>
            <a:endParaRPr lang="en-US" sz="2000" b="1" i="1" dirty="0">
              <a:solidFill>
                <a:srgbClr val="595607"/>
              </a:solidFill>
              <a:latin typeface="SassoonPrimaryInfant" pitchFamily="2" charset="0"/>
            </a:endParaRPr>
          </a:p>
          <a:p>
            <a:pPr algn="ctr"/>
            <a:r>
              <a:rPr lang="en-US" sz="2000" b="1" i="1" dirty="0">
                <a:solidFill>
                  <a:srgbClr val="595607"/>
                </a:solidFill>
                <a:latin typeface="SassoonPrimaryInfant" pitchFamily="2" charset="0"/>
              </a:rPr>
              <a:t>We respect the rights of all members of our community and promote children’s rights from the United Nations Convention on the Rights of the Child (UNCRC) throughout the school.</a:t>
            </a:r>
            <a:endParaRPr lang="en-US" sz="2000" b="1" i="1" dirty="0">
              <a:solidFill>
                <a:srgbClr val="595607"/>
              </a:solidFill>
              <a:effectLst/>
              <a:latin typeface="SassoonPrimaryInfant" pitchFamily="2" charset="0"/>
            </a:endParaRPr>
          </a:p>
        </p:txBody>
      </p:sp>
    </p:spTree>
    <p:extLst>
      <p:ext uri="{BB962C8B-B14F-4D97-AF65-F5344CB8AC3E}">
        <p14:creationId xmlns:p14="http://schemas.microsoft.com/office/powerpoint/2010/main" val="3808877323"/>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2336" y="982176"/>
            <a:ext cx="4013200" cy="4893647"/>
          </a:xfrm>
          <a:prstGeom prst="rect">
            <a:avLst/>
          </a:prstGeom>
        </p:spPr>
        <p:txBody>
          <a:bodyPr wrap="square">
            <a:spAutoFit/>
          </a:bodyPr>
          <a:lstStyle/>
          <a:p>
            <a:r>
              <a:rPr lang="en-US" sz="2400" dirty="0">
                <a:solidFill>
                  <a:srgbClr val="000000"/>
                </a:solidFill>
                <a:latin typeface="SassoonPrimaryInfant" pitchFamily="2" charset="0"/>
              </a:rPr>
              <a:t>Our pupils' Health and Wellbeing is always in the forefront of our minds.</a:t>
            </a:r>
          </a:p>
          <a:p>
            <a:r>
              <a:rPr lang="en-US" sz="2400" dirty="0">
                <a:solidFill>
                  <a:srgbClr val="000000"/>
                </a:solidFill>
                <a:latin typeface="SassoonPrimaryInfant" pitchFamily="2" charset="0"/>
              </a:rPr>
              <a:t>Our children have impressed us with how they continue to follow the rules and routines in place in school.</a:t>
            </a:r>
          </a:p>
          <a:p>
            <a:r>
              <a:rPr lang="en-US" sz="2400" dirty="0">
                <a:solidFill>
                  <a:srgbClr val="000000"/>
                </a:solidFill>
                <a:latin typeface="SassoonPrimaryInfant" pitchFamily="2" charset="0"/>
              </a:rPr>
              <a:t>Health and Wellbeing of our children is promoted and explored daily, through topics and across the curriculum.</a:t>
            </a:r>
          </a:p>
          <a:p>
            <a:r>
              <a:rPr lang="en-US" sz="2400" dirty="0">
                <a:solidFill>
                  <a:srgbClr val="000000"/>
                </a:solidFill>
                <a:latin typeface="SassoonPrimaryInfant" pitchFamily="2" charset="0"/>
              </a:rPr>
              <a:t>Thank you for your continued support.</a:t>
            </a:r>
            <a:endParaRPr lang="en-US" sz="2400" b="0" i="0" dirty="0">
              <a:solidFill>
                <a:srgbClr val="000000"/>
              </a:solidFill>
              <a:effectLst/>
              <a:latin typeface="SassoonPrimaryInfant" pitchFamily="2" charset="0"/>
            </a:endParaRPr>
          </a:p>
        </p:txBody>
      </p:sp>
      <p:pic>
        <p:nvPicPr>
          <p:cNvPr id="3" name="Picture 2" descr="Health Systems Governance for Health Equity: Critical Reflection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5528" y="790955"/>
            <a:ext cx="5705856" cy="5276088"/>
          </a:xfrm>
          <a:prstGeom prst="rect">
            <a:avLst/>
          </a:prstGeom>
        </p:spPr>
      </p:pic>
    </p:spTree>
    <p:extLst>
      <p:ext uri="{BB962C8B-B14F-4D97-AF65-F5344CB8AC3E}">
        <p14:creationId xmlns:p14="http://schemas.microsoft.com/office/powerpoint/2010/main" val="3512589846"/>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6645" y="929339"/>
            <a:ext cx="10194290" cy="4955203"/>
          </a:xfrm>
          <a:prstGeom prst="rect">
            <a:avLst/>
          </a:prstGeom>
        </p:spPr>
        <p:txBody>
          <a:bodyPr wrap="square">
            <a:spAutoFit/>
          </a:bodyPr>
          <a:lstStyle/>
          <a:p>
            <a:pPr algn="ctr"/>
            <a:r>
              <a:rPr lang="en-GB" sz="2400" b="1" dirty="0">
                <a:solidFill>
                  <a:srgbClr val="595607"/>
                </a:solidFill>
                <a:latin typeface="SassoonPrimaryInfant" pitchFamily="2" charset="0"/>
              </a:rPr>
              <a:t>Behaviour &amp; Relationships</a:t>
            </a:r>
          </a:p>
          <a:p>
            <a:pPr algn="ctr"/>
            <a:endParaRPr lang="en-GB" sz="2000" b="1" dirty="0">
              <a:solidFill>
                <a:srgbClr val="595607"/>
              </a:solidFill>
              <a:latin typeface="SassoonPrimaryInfant" pitchFamily="2" charset="0"/>
            </a:endParaRPr>
          </a:p>
          <a:p>
            <a:pPr algn="ctr"/>
            <a:r>
              <a:rPr lang="en-US" b="1" dirty="0">
                <a:latin typeface="SassoonPrimaryInfant" pitchFamily="2" charset="0"/>
              </a:rPr>
              <a:t>Early Intervention Policy</a:t>
            </a:r>
            <a:endParaRPr lang="en-US" dirty="0">
              <a:latin typeface="SassoonPrimaryInfant" pitchFamily="2" charset="0"/>
            </a:endParaRPr>
          </a:p>
          <a:p>
            <a:pPr algn="ctr"/>
            <a:r>
              <a:rPr lang="en-US" dirty="0">
                <a:latin typeface="SassoonPrimaryInfant" pitchFamily="2" charset="0"/>
              </a:rPr>
              <a:t>Children have had a settling in period at the beginning of this session. If necessary, we will contact you for your support if we have any concerns over your child's </a:t>
            </a:r>
            <a:r>
              <a:rPr lang="en-US" dirty="0" err="1">
                <a:latin typeface="SassoonPrimaryInfant" pitchFamily="2" charset="0"/>
              </a:rPr>
              <a:t>behaviour</a:t>
            </a:r>
            <a:r>
              <a:rPr lang="en-US" dirty="0">
                <a:latin typeface="SassoonPrimaryInfant" pitchFamily="2" charset="0"/>
              </a:rPr>
              <a:t> in school.</a:t>
            </a:r>
          </a:p>
          <a:p>
            <a:pPr algn="ctr"/>
            <a:endParaRPr lang="en-US" dirty="0">
              <a:latin typeface="SassoonPrimaryInfant" pitchFamily="2" charset="0"/>
            </a:endParaRPr>
          </a:p>
          <a:p>
            <a:pPr algn="ctr"/>
            <a:r>
              <a:rPr lang="en-US" b="1" dirty="0">
                <a:latin typeface="SassoonPrimaryInfant" pitchFamily="2" charset="0"/>
              </a:rPr>
              <a:t>Positive Relationships Policy</a:t>
            </a:r>
          </a:p>
          <a:p>
            <a:pPr algn="ctr"/>
            <a:r>
              <a:rPr lang="en-US" dirty="0">
                <a:latin typeface="SassoonPrimaryInfant" pitchFamily="2" charset="0"/>
              </a:rPr>
              <a:t>At St. Patrick's, we are a welcoming Catholic community dedicated to nurturing every child's faith, wellbeing, and success through an inclusive, respectful, and supportive environment.</a:t>
            </a:r>
          </a:p>
          <a:p>
            <a:pPr algn="ctr"/>
            <a:r>
              <a:rPr lang="en-GB" dirty="0">
                <a:latin typeface="SassoonPrimaryInfant" pitchFamily="2" charset="0"/>
              </a:rPr>
              <a:t>Our staff have collaboratively updated our Positive Relationships Policy to launch our new 'FRESH' Start element—an approach rooted in our Gospel Values, restorative conversations, early parent partnership, and UNCRC Class Charters to ensure every child feels welcomed, loved and supported to make positive choices.</a:t>
            </a:r>
          </a:p>
          <a:p>
            <a:pPr algn="ctr"/>
            <a:endParaRPr lang="en-US" dirty="0">
              <a:latin typeface="SassoonPrimaryInfant" pitchFamily="2" charset="0"/>
            </a:endParaRPr>
          </a:p>
          <a:p>
            <a:pPr algn="ctr"/>
            <a:r>
              <a:rPr lang="en-US" b="1" dirty="0">
                <a:latin typeface="SassoonPrimaryInfant" pitchFamily="2" charset="0"/>
              </a:rPr>
              <a:t>St Patrick’s Promise</a:t>
            </a:r>
            <a:endParaRPr lang="en-US" dirty="0">
              <a:latin typeface="SassoonPrimaryInfant" pitchFamily="2" charset="0"/>
            </a:endParaRPr>
          </a:p>
          <a:p>
            <a:pPr algn="ctr"/>
            <a:r>
              <a:rPr lang="en-US" dirty="0">
                <a:latin typeface="SassoonPrimaryInfant" pitchFamily="2" charset="0"/>
              </a:rPr>
              <a:t>All pupils are aware of and regularly use the St Patrick’s Promise to help them to remember the expectations of them in school each day.</a:t>
            </a:r>
          </a:p>
          <a:p>
            <a:endParaRPr lang="en-GB" sz="2000" dirty="0">
              <a:latin typeface="SassoonPrimaryInfant" pitchFamily="2" charset="0"/>
            </a:endParaRPr>
          </a:p>
        </p:txBody>
      </p:sp>
    </p:spTree>
    <p:extLst>
      <p:ext uri="{BB962C8B-B14F-4D97-AF65-F5344CB8AC3E}">
        <p14:creationId xmlns:p14="http://schemas.microsoft.com/office/powerpoint/2010/main" val="14373349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BD32E74-DF70-72A8-AA8B-7154EA268214}"/>
              </a:ext>
            </a:extLst>
          </p:cNvPr>
          <p:cNvPicPr>
            <a:picLocks noChangeAspect="1"/>
          </p:cNvPicPr>
          <p:nvPr/>
        </p:nvPicPr>
        <p:blipFill>
          <a:blip r:embed="rId4"/>
          <a:srcRect t="3408" r="1" b="1"/>
          <a:stretch>
            <a:fillRect/>
          </a:stretch>
        </p:blipFill>
        <p:spPr>
          <a:xfrm>
            <a:off x="919819" y="748553"/>
            <a:ext cx="10340786" cy="5418678"/>
          </a:xfrm>
          <a:prstGeom prst="rect">
            <a:avLst/>
          </a:prstGeom>
        </p:spPr>
      </p:pic>
      <p:sp>
        <p:nvSpPr>
          <p:cNvPr id="10" name="Rectangle 9">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Tree>
    <p:extLst>
      <p:ext uri="{BB962C8B-B14F-4D97-AF65-F5344CB8AC3E}">
        <p14:creationId xmlns:p14="http://schemas.microsoft.com/office/powerpoint/2010/main" val="218290306"/>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a:extLst>
            <a:ext uri="{FF2B5EF4-FFF2-40B4-BE49-F238E27FC236}">
              <a16:creationId xmlns:a16="http://schemas.microsoft.com/office/drawing/2014/main" id="{897485BF-84B3-1AAC-7B2A-5A86AD63DC1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15AA25-7DCB-B1ED-76BF-E05A884EA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97C4342-396D-B81C-5194-8D1796F434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D48882BA-DFA8-0CF0-F7B8-3C0804D3DE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341289CF-A258-4A02-E3CD-F29CC7BDDA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BB6B662D-A737-240B-6414-5CE2ECE8FCA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3DFA4739-2459-6A3D-5ABE-B3B01C1029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6DFB2187-D2C4-FE83-52EA-56D86056880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pic>
        <p:nvPicPr>
          <p:cNvPr id="4" name="Picture 3">
            <a:extLst>
              <a:ext uri="{FF2B5EF4-FFF2-40B4-BE49-F238E27FC236}">
                <a16:creationId xmlns:a16="http://schemas.microsoft.com/office/drawing/2014/main" id="{BB057B8A-3AF3-94BB-CDF4-04534804DE57}"/>
              </a:ext>
            </a:extLst>
          </p:cNvPr>
          <p:cNvPicPr>
            <a:picLocks noChangeAspect="1"/>
          </p:cNvPicPr>
          <p:nvPr/>
        </p:nvPicPr>
        <p:blipFill>
          <a:blip r:embed="rId5"/>
          <a:stretch>
            <a:fillRect/>
          </a:stretch>
        </p:blipFill>
        <p:spPr>
          <a:xfrm>
            <a:off x="4418401" y="1000659"/>
            <a:ext cx="3352021" cy="4856682"/>
          </a:xfrm>
          <a:prstGeom prst="rect">
            <a:avLst/>
          </a:prstGeom>
        </p:spPr>
      </p:pic>
    </p:spTree>
    <p:extLst>
      <p:ext uri="{BB962C8B-B14F-4D97-AF65-F5344CB8AC3E}">
        <p14:creationId xmlns:p14="http://schemas.microsoft.com/office/powerpoint/2010/main" val="224416402"/>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a:extLst>
            <a:ext uri="{FF2B5EF4-FFF2-40B4-BE49-F238E27FC236}">
              <a16:creationId xmlns:a16="http://schemas.microsoft.com/office/drawing/2014/main" id="{032BD8D7-9600-0854-6133-29D3CD53CDE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C583A7-330C-E86B-7307-9A9037AB9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C5EFD2C-A0BE-7B72-0FB1-52B45C37C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647806AF-8A02-3ED3-C28B-1E1C02418F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A3359B37-10E8-E1F2-C12D-BCAF9E7912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FD05B35E-1F45-12F2-9A4B-FC8912DE8CE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ECF6F112-16CC-792F-751A-3D1B62372D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2831C8DB-A056-46A5-079F-F5237005359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pic>
        <p:nvPicPr>
          <p:cNvPr id="3" name="Picture 2">
            <a:extLst>
              <a:ext uri="{FF2B5EF4-FFF2-40B4-BE49-F238E27FC236}">
                <a16:creationId xmlns:a16="http://schemas.microsoft.com/office/drawing/2014/main" id="{C45A2F15-AC3D-425D-5FD8-9C915ABE28F5}"/>
              </a:ext>
            </a:extLst>
          </p:cNvPr>
          <p:cNvPicPr>
            <a:picLocks noChangeAspect="1"/>
          </p:cNvPicPr>
          <p:nvPr/>
        </p:nvPicPr>
        <p:blipFill>
          <a:blip r:embed="rId5"/>
          <a:stretch>
            <a:fillRect/>
          </a:stretch>
        </p:blipFill>
        <p:spPr>
          <a:xfrm>
            <a:off x="1993036" y="1121464"/>
            <a:ext cx="8205927" cy="4615072"/>
          </a:xfrm>
          <a:prstGeom prst="rect">
            <a:avLst/>
          </a:prstGeom>
        </p:spPr>
      </p:pic>
    </p:spTree>
    <p:extLst>
      <p:ext uri="{BB962C8B-B14F-4D97-AF65-F5344CB8AC3E}">
        <p14:creationId xmlns:p14="http://schemas.microsoft.com/office/powerpoint/2010/main" val="542601287"/>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38687" y="1006711"/>
            <a:ext cx="4254500" cy="5293757"/>
          </a:xfrm>
          <a:prstGeom prst="rect">
            <a:avLst/>
          </a:prstGeom>
        </p:spPr>
        <p:txBody>
          <a:bodyPr wrap="square">
            <a:spAutoFit/>
          </a:bodyPr>
          <a:lstStyle/>
          <a:p>
            <a:pPr algn="ctr"/>
            <a:r>
              <a:rPr lang="en-US" sz="2000" dirty="0">
                <a:solidFill>
                  <a:srgbClr val="000000"/>
                </a:solidFill>
                <a:latin typeface="SassoonPrimaryInfant" pitchFamily="2" charset="0"/>
              </a:rPr>
              <a:t>Po</a:t>
            </a:r>
            <a:r>
              <a:rPr lang="en-US" sz="2000" b="1" dirty="0">
                <a:latin typeface="SassoonPrimaryInfant" pitchFamily="2" charset="0"/>
              </a:rPr>
              <a:t>sitive </a:t>
            </a:r>
            <a:r>
              <a:rPr lang="en-US" sz="2000" b="1" dirty="0" err="1">
                <a:latin typeface="SassoonPrimaryInfant" pitchFamily="2" charset="0"/>
              </a:rPr>
              <a:t>Behaviour</a:t>
            </a:r>
            <a:endParaRPr lang="en-US" sz="2000" dirty="0">
              <a:latin typeface="SassoonPrimaryInfant" pitchFamily="2" charset="0"/>
            </a:endParaRPr>
          </a:p>
          <a:p>
            <a:pPr algn="ctr"/>
            <a:r>
              <a:rPr lang="en-US" sz="2000" dirty="0">
                <a:latin typeface="SassoonPrimaryInfant" pitchFamily="2" charset="0"/>
              </a:rPr>
              <a:t>Positive </a:t>
            </a:r>
            <a:r>
              <a:rPr lang="en-US" sz="2000" dirty="0" err="1">
                <a:latin typeface="SassoonPrimaryInfant" pitchFamily="2" charset="0"/>
              </a:rPr>
              <a:t>behaviour</a:t>
            </a:r>
            <a:r>
              <a:rPr lang="en-US" sz="2000" dirty="0">
                <a:latin typeface="SassoonPrimaryInfant" pitchFamily="2" charset="0"/>
              </a:rPr>
              <a:t> is </a:t>
            </a:r>
            <a:r>
              <a:rPr lang="en-US" sz="2000" dirty="0" err="1">
                <a:latin typeface="SassoonPrimaryInfant" pitchFamily="2" charset="0"/>
              </a:rPr>
              <a:t>recognised</a:t>
            </a:r>
            <a:r>
              <a:rPr lang="en-US" sz="2000" dirty="0">
                <a:latin typeface="SassoonPrimaryInfant" pitchFamily="2" charset="0"/>
              </a:rPr>
              <a:t> and celebrated throughout each day. Pupils are rewarded for demonstrating positive </a:t>
            </a:r>
            <a:r>
              <a:rPr lang="en-US" sz="2000" dirty="0" err="1">
                <a:latin typeface="SassoonPrimaryInfant" pitchFamily="2" charset="0"/>
              </a:rPr>
              <a:t>behaviour</a:t>
            </a:r>
            <a:r>
              <a:rPr lang="en-US" sz="2000" dirty="0">
                <a:latin typeface="SassoonPrimaryInfant" pitchFamily="2" charset="0"/>
              </a:rPr>
              <a:t> such as effort, kindness, respect and for displaying the Gospel Values.</a:t>
            </a:r>
          </a:p>
          <a:p>
            <a:pPr algn="ctr"/>
            <a:r>
              <a:rPr lang="en-US" sz="2000" dirty="0">
                <a:latin typeface="SassoonPrimaryInfant" pitchFamily="2" charset="0"/>
              </a:rPr>
              <a:t>We use our Recognition Boards to highlight the Gospel Values, positive </a:t>
            </a:r>
            <a:r>
              <a:rPr lang="en-US" sz="2000" dirty="0" err="1">
                <a:latin typeface="SassoonPrimaryInfant" pitchFamily="2" charset="0"/>
              </a:rPr>
              <a:t>behaviour</a:t>
            </a:r>
            <a:r>
              <a:rPr lang="en-US" sz="2000" dirty="0">
                <a:latin typeface="SassoonPrimaryInfant" pitchFamily="2" charset="0"/>
              </a:rPr>
              <a:t> and focused learning.</a:t>
            </a:r>
          </a:p>
          <a:p>
            <a:pPr algn="ctr"/>
            <a:endParaRPr lang="en-US" sz="2000" dirty="0">
              <a:latin typeface="SassoonPrimaryInfant" pitchFamily="2" charset="0"/>
            </a:endParaRPr>
          </a:p>
          <a:p>
            <a:pPr algn="ctr"/>
            <a:r>
              <a:rPr lang="en-US" sz="2000" dirty="0">
                <a:latin typeface="SassoonPrimaryInfant" pitchFamily="2" charset="0"/>
              </a:rPr>
              <a:t>Our Recognition Board runs alongside our Class Charter, which Primary 3 created as a team to ensure they are all safe, happy and achieving within their classroom.</a:t>
            </a:r>
          </a:p>
          <a:p>
            <a:endParaRPr lang="en-GB" dirty="0"/>
          </a:p>
        </p:txBody>
      </p:sp>
      <p:pic>
        <p:nvPicPr>
          <p:cNvPr id="7170" name="Picture 2" descr="spotlight pho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6300" y="752817"/>
            <a:ext cx="5169378" cy="5352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181439"/>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eus-www.sway-cdn.com/s/rcWHaa4SbcgvYMcr/images/caG75zmk8sQ0Ay?quality=671&amp;allowAnimation=tr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475" y="1054100"/>
            <a:ext cx="6391275" cy="45243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962900" y="1333500"/>
            <a:ext cx="3289300" cy="3785652"/>
          </a:xfrm>
          <a:prstGeom prst="rect">
            <a:avLst/>
          </a:prstGeom>
          <a:noFill/>
        </p:spPr>
        <p:txBody>
          <a:bodyPr wrap="square" rtlCol="0">
            <a:spAutoFit/>
          </a:bodyPr>
          <a:lstStyle/>
          <a:p>
            <a:pPr algn="ctr"/>
            <a:r>
              <a:rPr lang="en-GB" sz="2400" dirty="0">
                <a:latin typeface="SassoonPrimaryInfant" pitchFamily="2" charset="0"/>
              </a:rPr>
              <a:t>Head teacher awards will be given out on a monthly basis to children who demonstrate a positive attitude to learning and school life.</a:t>
            </a:r>
          </a:p>
          <a:p>
            <a:pPr algn="ctr"/>
            <a:endParaRPr lang="en-GB" sz="2400" dirty="0">
              <a:latin typeface="SassoonPrimaryInfant" pitchFamily="2" charset="0"/>
            </a:endParaRPr>
          </a:p>
          <a:p>
            <a:pPr algn="ctr"/>
            <a:r>
              <a:rPr lang="en-GB" sz="2400" dirty="0">
                <a:latin typeface="SassoonPrimaryInfant" pitchFamily="2" charset="0"/>
              </a:rPr>
              <a:t>One child from each class will be nominated for this each month. </a:t>
            </a:r>
          </a:p>
        </p:txBody>
      </p:sp>
    </p:spTree>
    <p:extLst>
      <p:ext uri="{BB962C8B-B14F-4D97-AF65-F5344CB8AC3E}">
        <p14:creationId xmlns:p14="http://schemas.microsoft.com/office/powerpoint/2010/main" val="1643336621"/>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009685-3DAE-F9AE-DA35-1A9C77E7CB67}"/>
              </a:ext>
            </a:extLst>
          </p:cNvPr>
          <p:cNvPicPr>
            <a:picLocks noChangeAspect="1"/>
          </p:cNvPicPr>
          <p:nvPr/>
        </p:nvPicPr>
        <p:blipFill>
          <a:blip r:embed="rId3"/>
          <a:srcRect l="12581" t="2563" r="11776" b="2946"/>
          <a:stretch>
            <a:fillRect/>
          </a:stretch>
        </p:blipFill>
        <p:spPr>
          <a:xfrm>
            <a:off x="3200400" y="1880558"/>
            <a:ext cx="5512279" cy="3873261"/>
          </a:xfrm>
          <a:prstGeom prst="rect">
            <a:avLst/>
          </a:prstGeom>
        </p:spPr>
      </p:pic>
    </p:spTree>
    <p:extLst>
      <p:ext uri="{BB962C8B-B14F-4D97-AF65-F5344CB8AC3E}">
        <p14:creationId xmlns:p14="http://schemas.microsoft.com/office/powerpoint/2010/main" val="980412478"/>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4"/>
          <p:cNvSpPr txBox="1">
            <a:spLocks noGrp="1"/>
          </p:cNvSpPr>
          <p:nvPr>
            <p:ph type="title"/>
          </p:nvPr>
        </p:nvSpPr>
        <p:spPr>
          <a:xfrm>
            <a:off x="1458494" y="807573"/>
            <a:ext cx="8688355" cy="539944"/>
          </a:xfrm>
          <a:prstGeom prst="rect">
            <a:avLst/>
          </a:prstGeom>
          <a:noFill/>
          <a:ln>
            <a:noFill/>
          </a:ln>
        </p:spPr>
        <p:txBody>
          <a:bodyPr spcFirstLastPara="1" wrap="square" lIns="91425" tIns="45700" rIns="91425" bIns="45700" anchor="t" anchorCtr="0">
            <a:normAutofit fontScale="90000"/>
          </a:bodyPr>
          <a:lstStyle/>
          <a:p>
            <a:pPr marL="0" lvl="0" indent="0" rtl="0">
              <a:lnSpc>
                <a:spcPct val="90000"/>
              </a:lnSpc>
              <a:spcBef>
                <a:spcPts val="0"/>
              </a:spcBef>
              <a:spcAft>
                <a:spcPts val="0"/>
              </a:spcAft>
              <a:buClr>
                <a:schemeClr val="dk1"/>
              </a:buClr>
              <a:buSzPts val="3200"/>
              <a:buFont typeface="Gill Sans"/>
              <a:buNone/>
            </a:pPr>
            <a:r>
              <a:rPr lang="en-GB" dirty="0">
                <a:latin typeface="SassoonPrimaryInfant" pitchFamily="2" charset="0"/>
              </a:rPr>
              <a:t>Building Thinking Classroom </a:t>
            </a:r>
            <a:endParaRPr dirty="0">
              <a:latin typeface="SassoonPrimaryInfant" pitchFamily="2" charset="0"/>
            </a:endParaRPr>
          </a:p>
        </p:txBody>
      </p:sp>
      <p:graphicFrame>
        <p:nvGraphicFramePr>
          <p:cNvPr id="2" name="Table 1">
            <a:extLst>
              <a:ext uri="{FF2B5EF4-FFF2-40B4-BE49-F238E27FC236}">
                <a16:creationId xmlns:a16="http://schemas.microsoft.com/office/drawing/2014/main" id="{62C79B86-D579-9E4B-643C-C597C4CBAAE1}"/>
              </a:ext>
            </a:extLst>
          </p:cNvPr>
          <p:cNvGraphicFramePr>
            <a:graphicFrameLocks noGrp="1"/>
          </p:cNvGraphicFramePr>
          <p:nvPr>
            <p:extLst>
              <p:ext uri="{D42A27DB-BD31-4B8C-83A1-F6EECF244321}">
                <p14:modId xmlns:p14="http://schemas.microsoft.com/office/powerpoint/2010/main" val="706774934"/>
              </p:ext>
            </p:extLst>
          </p:nvPr>
        </p:nvGraphicFramePr>
        <p:xfrm>
          <a:off x="1119572" y="1586240"/>
          <a:ext cx="9952855" cy="4323240"/>
        </p:xfrm>
        <a:graphic>
          <a:graphicData uri="http://schemas.openxmlformats.org/drawingml/2006/table">
            <a:tbl>
              <a:tblPr/>
              <a:tblGrid>
                <a:gridCol w="9952855">
                  <a:extLst>
                    <a:ext uri="{9D8B030D-6E8A-4147-A177-3AD203B41FA5}">
                      <a16:colId xmlns:a16="http://schemas.microsoft.com/office/drawing/2014/main" val="2592768611"/>
                    </a:ext>
                  </a:extLst>
                </a:gridCol>
              </a:tblGrid>
              <a:tr h="3533820">
                <a:tc>
                  <a:txBody>
                    <a:bodyPr/>
                    <a:lstStyle/>
                    <a:p>
                      <a:pPr fontAlgn="t">
                        <a:lnSpc>
                          <a:spcPts val="1500"/>
                        </a:lnSpc>
                        <a:buNone/>
                      </a:pPr>
                      <a:r>
                        <a:rPr lang="en-GB" sz="1800" b="1" i="0" dirty="0">
                          <a:effectLst/>
                          <a:latin typeface="SassoonPrimaryInfant" pitchFamily="2" charset="0"/>
                        </a:rPr>
                        <a:t>What is a Building Thinking Classroom?</a:t>
                      </a:r>
                    </a:p>
                    <a:p>
                      <a:pPr fontAlgn="t">
                        <a:lnSpc>
                          <a:spcPts val="1500"/>
                        </a:lnSpc>
                        <a:buNone/>
                      </a:pPr>
                      <a:endParaRPr lang="en-GB" sz="1800" b="1" i="0" dirty="0">
                        <a:effectLst/>
                        <a:latin typeface="SassoonPrimaryInfant" pitchFamily="2" charset="0"/>
                      </a:endParaRPr>
                    </a:p>
                    <a:p>
                      <a:pPr fontAlgn="t">
                        <a:lnSpc>
                          <a:spcPts val="1500"/>
                        </a:lnSpc>
                        <a:buNone/>
                      </a:pPr>
                      <a:endParaRPr lang="en-GB" sz="1800" b="1" i="0" dirty="0">
                        <a:effectLst/>
                        <a:latin typeface="SassoonPrimaryInfant" pitchFamily="2" charset="0"/>
                      </a:endParaRPr>
                    </a:p>
                    <a:p>
                      <a:pPr fontAlgn="t">
                        <a:lnSpc>
                          <a:spcPts val="1500"/>
                        </a:lnSpc>
                        <a:buNone/>
                      </a:pPr>
                      <a:r>
                        <a:rPr lang="en-GB" sz="1800" b="0" i="0" dirty="0">
                          <a:effectLst/>
                          <a:latin typeface="SassoonPrimaryInfant" pitchFamily="2" charset="0"/>
                        </a:rPr>
                        <a:t>A Building Thinking Classroom is an approach to learning that encourages children to think, talk, problem-solve, and work together rather than simply being shown how to complete a task.</a:t>
                      </a:r>
                    </a:p>
                    <a:p>
                      <a:pPr fontAlgn="t">
                        <a:lnSpc>
                          <a:spcPts val="1500"/>
                        </a:lnSpc>
                        <a:buNone/>
                      </a:pPr>
                      <a:endParaRPr lang="en-GB" sz="1800" b="0" i="0" dirty="0">
                        <a:effectLst/>
                        <a:latin typeface="SassoonPrimaryInfant" pitchFamily="2" charset="0"/>
                      </a:endParaRPr>
                    </a:p>
                    <a:p>
                      <a:pPr fontAlgn="t">
                        <a:lnSpc>
                          <a:spcPts val="1500"/>
                        </a:lnSpc>
                        <a:buNone/>
                      </a:pPr>
                      <a:r>
                        <a:rPr lang="en-GB" sz="1800" b="0" i="0" dirty="0">
                          <a:effectLst/>
                          <a:latin typeface="SassoonPrimaryInfant" pitchFamily="2" charset="0"/>
                        </a:rPr>
                        <a:t>In a Building Thinking Classroom, children:</a:t>
                      </a:r>
                    </a:p>
                    <a:p>
                      <a:pPr fontAlgn="t">
                        <a:lnSpc>
                          <a:spcPts val="1500"/>
                        </a:lnSpc>
                        <a:buNone/>
                      </a:pPr>
                      <a:endParaRPr lang="en-GB" sz="1800" b="0" i="0" dirty="0">
                        <a:effectLst/>
                        <a:latin typeface="SassoonPrimaryInfant" pitchFamily="2" charset="0"/>
                      </a:endParaRPr>
                    </a:p>
                    <a:p>
                      <a:pPr marL="342900" lvl="0" indent="-342900" fontAlgn="t">
                        <a:lnSpc>
                          <a:spcPts val="1500"/>
                        </a:lnSpc>
                        <a:buFont typeface="Arial" panose="020B0604020202020204" pitchFamily="34" charset="0"/>
                        <a:buChar char="•"/>
                      </a:pPr>
                      <a:r>
                        <a:rPr lang="en-GB" sz="1800" b="0" i="0" dirty="0">
                          <a:effectLst/>
                          <a:latin typeface="SassoonPrimaryInfant" pitchFamily="2" charset="0"/>
                        </a:rPr>
                        <a:t>Work collaboratively with classmates.</a:t>
                      </a:r>
                    </a:p>
                    <a:p>
                      <a:pPr marL="342900" lvl="0" indent="-342900" fontAlgn="t">
                        <a:lnSpc>
                          <a:spcPts val="1500"/>
                        </a:lnSpc>
                        <a:buFont typeface="Arial" panose="020B0604020202020204" pitchFamily="34" charset="0"/>
                        <a:buChar char="•"/>
                      </a:pPr>
                      <a:r>
                        <a:rPr lang="en-GB" sz="1800" b="0" i="0" dirty="0">
                          <a:effectLst/>
                          <a:latin typeface="SassoonPrimaryInfant" pitchFamily="2" charset="0"/>
                        </a:rPr>
                        <a:t>Discuss and share ideas.</a:t>
                      </a:r>
                    </a:p>
                    <a:p>
                      <a:pPr marL="342900" lvl="0" indent="-342900" fontAlgn="t">
                        <a:lnSpc>
                          <a:spcPts val="1500"/>
                        </a:lnSpc>
                        <a:buFont typeface="Arial" panose="020B0604020202020204" pitchFamily="34" charset="0"/>
                        <a:buChar char="•"/>
                      </a:pPr>
                      <a:r>
                        <a:rPr lang="en-GB" sz="1800" b="0" i="0" dirty="0">
                          <a:effectLst/>
                          <a:latin typeface="SassoonPrimaryInfant" pitchFamily="2" charset="0"/>
                        </a:rPr>
                        <a:t>Explore different ways to solve problems.</a:t>
                      </a:r>
                    </a:p>
                    <a:p>
                      <a:pPr marL="342900" lvl="0" indent="-342900" fontAlgn="t">
                        <a:lnSpc>
                          <a:spcPts val="1500"/>
                        </a:lnSpc>
                        <a:buFont typeface="Arial" panose="020B0604020202020204" pitchFamily="34" charset="0"/>
                        <a:buChar char="•"/>
                      </a:pPr>
                      <a:r>
                        <a:rPr lang="en-GB" sz="1800" b="0" i="0" dirty="0">
                          <a:effectLst/>
                          <a:latin typeface="SassoonPrimaryInfant" pitchFamily="2" charset="0"/>
                        </a:rPr>
                        <a:t>Learn from mistakes and try new strategies.</a:t>
                      </a:r>
                    </a:p>
                    <a:p>
                      <a:pPr marL="342900" lvl="0" indent="-342900" fontAlgn="t">
                        <a:lnSpc>
                          <a:spcPts val="1500"/>
                        </a:lnSpc>
                        <a:buFont typeface="Arial" panose="020B0604020202020204" pitchFamily="34" charset="0"/>
                        <a:buChar char="•"/>
                      </a:pPr>
                      <a:r>
                        <a:rPr lang="en-GB" sz="1800" b="0" i="0" dirty="0">
                          <a:effectLst/>
                          <a:latin typeface="SassoonPrimaryInfant" pitchFamily="2" charset="0"/>
                        </a:rPr>
                        <a:t>Develop confidence in explaining their thinking.</a:t>
                      </a:r>
                    </a:p>
                    <a:p>
                      <a:pPr marL="342900" lvl="0" indent="-342900" fontAlgn="t">
                        <a:lnSpc>
                          <a:spcPts val="1500"/>
                        </a:lnSpc>
                        <a:buFont typeface="Arial" panose="020B0604020202020204" pitchFamily="34" charset="0"/>
                        <a:buChar char="•"/>
                      </a:pPr>
                      <a:r>
                        <a:rPr lang="en-GB" sz="1800" b="0" i="0" dirty="0">
                          <a:effectLst/>
                          <a:latin typeface="SassoonPrimaryInfant" pitchFamily="2" charset="0"/>
                        </a:rPr>
                        <a:t>Build resilience when faced with challenges.</a:t>
                      </a:r>
                    </a:p>
                    <a:p>
                      <a:pPr marL="0" lvl="0" indent="0" fontAlgn="t">
                        <a:lnSpc>
                          <a:spcPts val="1500"/>
                        </a:lnSpc>
                        <a:buFont typeface="Arial" panose="020B0604020202020204" pitchFamily="34" charset="0"/>
                        <a:buNone/>
                      </a:pPr>
                      <a:endParaRPr lang="en-GB" sz="1800" b="0" i="0" dirty="0">
                        <a:effectLst/>
                        <a:latin typeface="SassoonPrimaryInfant" pitchFamily="2" charset="0"/>
                      </a:endParaRPr>
                    </a:p>
                    <a:p>
                      <a:pPr fontAlgn="t">
                        <a:lnSpc>
                          <a:spcPts val="1500"/>
                        </a:lnSpc>
                        <a:buNone/>
                      </a:pPr>
                      <a:r>
                        <a:rPr lang="en-GB" sz="1800" b="1" i="0" dirty="0">
                          <a:effectLst/>
                          <a:latin typeface="SassoonPrimaryInfant" pitchFamily="2" charset="0"/>
                        </a:rPr>
                        <a:t>Why do we use it?</a:t>
                      </a:r>
                    </a:p>
                    <a:p>
                      <a:pPr fontAlgn="t">
                        <a:lnSpc>
                          <a:spcPts val="1500"/>
                        </a:lnSpc>
                        <a:buNone/>
                      </a:pPr>
                      <a:endParaRPr lang="en-GB" sz="1800" b="1" i="0" dirty="0">
                        <a:effectLst/>
                        <a:latin typeface="SassoonPrimaryInfant" pitchFamily="2" charset="0"/>
                      </a:endParaRPr>
                    </a:p>
                    <a:p>
                      <a:pPr fontAlgn="t">
                        <a:lnSpc>
                          <a:spcPts val="1500"/>
                        </a:lnSpc>
                        <a:buNone/>
                      </a:pPr>
                      <a:r>
                        <a:rPr lang="en-GB" sz="1800" b="0" i="0" dirty="0">
                          <a:effectLst/>
                          <a:latin typeface="SassoonPrimaryInfant" pitchFamily="2" charset="0"/>
                        </a:rPr>
                        <a:t>Research shows that children learn more deeply when they actively engage with their learning. Rather than focusing only on getting the correct answer, children learn how to think critically, communicate their ideas, and work effectively with others.</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492259556"/>
                  </a:ext>
                </a:extLst>
              </a:tr>
              <a:tr h="400845">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717458978"/>
                  </a:ext>
                </a:extLst>
              </a:tr>
            </a:tbl>
          </a:graphicData>
        </a:graphic>
      </p:graphicFrame>
      <p:pic>
        <p:nvPicPr>
          <p:cNvPr id="6" name="Picture 5" descr="Screen Clipping">
            <a:extLst>
              <a:ext uri="{FF2B5EF4-FFF2-40B4-BE49-F238E27FC236}">
                <a16:creationId xmlns:a16="http://schemas.microsoft.com/office/drawing/2014/main" id="{28956A46-CBDD-0E5D-76FB-AA889589EF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2517" y="2750354"/>
            <a:ext cx="1252187" cy="1789811"/>
          </a:xfrm>
          <a:prstGeom prst="rect">
            <a:avLst/>
          </a:prstGeom>
        </p:spPr>
      </p:pic>
      <p:pic>
        <p:nvPicPr>
          <p:cNvPr id="8" name="Picture 7" descr="Screen Clipping">
            <a:extLst>
              <a:ext uri="{FF2B5EF4-FFF2-40B4-BE49-F238E27FC236}">
                <a16:creationId xmlns:a16="http://schemas.microsoft.com/office/drawing/2014/main" id="{D5C3467F-5D85-D166-D6D2-760F91A2BA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6522" y="2750354"/>
            <a:ext cx="1338660" cy="178981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E65DCE-3DDB-4D84-013C-99233A2BC59F}"/>
              </a:ext>
            </a:extLst>
          </p:cNvPr>
          <p:cNvPicPr>
            <a:picLocks noChangeAspect="1"/>
          </p:cNvPicPr>
          <p:nvPr/>
        </p:nvPicPr>
        <p:blipFill>
          <a:blip r:embed="rId3"/>
          <a:srcRect l="1281" r="1" b="1"/>
          <a:stretch>
            <a:fillRect/>
          </a:stretch>
        </p:blipFill>
        <p:spPr>
          <a:xfrm>
            <a:off x="1700785" y="985830"/>
            <a:ext cx="3144984" cy="4518857"/>
          </a:xfrm>
          <a:prstGeom prst="rect">
            <a:avLst/>
          </a:prstGeom>
        </p:spPr>
      </p:pic>
      <p:sp>
        <p:nvSpPr>
          <p:cNvPr id="5" name="TextBox 4">
            <a:extLst>
              <a:ext uri="{FF2B5EF4-FFF2-40B4-BE49-F238E27FC236}">
                <a16:creationId xmlns:a16="http://schemas.microsoft.com/office/drawing/2014/main" id="{FC1A9B11-213C-CC4A-A00D-299C585665C7}"/>
              </a:ext>
            </a:extLst>
          </p:cNvPr>
          <p:cNvSpPr txBox="1"/>
          <p:nvPr/>
        </p:nvSpPr>
        <p:spPr>
          <a:xfrm>
            <a:off x="5827144" y="1144633"/>
            <a:ext cx="4967784" cy="4430712"/>
          </a:xfrm>
          <a:prstGeom prst="rect">
            <a:avLst/>
          </a:prstGeom>
        </p:spPr>
        <p:txBody>
          <a:bodyPr vert="horz" lIns="91440" tIns="45720" rIns="91440" bIns="45720" rtlCol="0">
            <a:normAutofit/>
          </a:bodyPr>
          <a:lstStyle/>
          <a:p>
            <a:pPr marL="0" marR="0" lvl="0" indent="0" algn="ctr" defTabSz="457200" rtl="0" eaLnBrk="1" fontAlgn="auto" latinLnBrk="0" hangingPunct="1">
              <a:lnSpc>
                <a:spcPct val="90000"/>
              </a:lnSpc>
              <a:spcBef>
                <a:spcPts val="0"/>
              </a:spcBef>
              <a:spcAft>
                <a:spcPts val="80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SassoonPrimaryInfant" pitchFamily="2" charset="0"/>
              </a:rPr>
              <a:t>Silver Reading Schools Accreditation Awarded June 2026</a:t>
            </a:r>
            <a:endParaRPr kumimoji="0" lang="en-US" sz="2000" b="1" i="0" u="none" strike="noStrike" kern="1200" cap="none" spc="0" normalizeH="0" baseline="0" noProof="0" dirty="0">
              <a:ln>
                <a:noFill/>
              </a:ln>
              <a:solidFill>
                <a:prstClr val="black"/>
              </a:solidFill>
              <a:effectLst/>
              <a:uLnTx/>
              <a:uFillTx/>
              <a:latin typeface="SassoonPrimaryInfant" pitchFamily="2" charset="0"/>
            </a:endParaRPr>
          </a:p>
          <a:p>
            <a:pPr marL="285750" marR="0" lvl="0" indent="-285750" algn="ctr" defTabSz="4572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SassoonPrimaryInfant" pitchFamily="2" charset="0"/>
              </a:rPr>
              <a:t>We have been on our Reading Schools journey in recent years and were delighted to receive this accreditation in recognition for the hard work that has gone in to building and sustaining a reading culture across our whole school community.</a:t>
            </a:r>
          </a:p>
          <a:p>
            <a:pPr marL="285750" marR="0" lvl="0" indent="-285750" algn="ctr" defTabSz="4572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SassoonPrimaryInfant" pitchFamily="2" charset="0"/>
              </a:rPr>
              <a:t>Next steps will be to continue this journey as we aim for our Gold Reading Schools Accreditation.</a:t>
            </a:r>
          </a:p>
          <a:p>
            <a:pPr marL="0" marR="0" lvl="0" indent="-228600" algn="ctr" defTabSz="457200" rtl="0" eaLnBrk="1" fontAlgn="auto" latinLnBrk="0" hangingPunct="1">
              <a:lnSpc>
                <a:spcPct val="9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SassoonPrimaryInfant" pitchFamily="2" charset="0"/>
              </a:rPr>
              <a:t>Thank you for your continued support!</a:t>
            </a:r>
          </a:p>
        </p:txBody>
      </p:sp>
    </p:spTree>
    <p:extLst>
      <p:ext uri="{BB962C8B-B14F-4D97-AF65-F5344CB8AC3E}">
        <p14:creationId xmlns:p14="http://schemas.microsoft.com/office/powerpoint/2010/main" val="1140015043"/>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A506D4-497F-64C4-0F1C-5CC323D9BAB5}"/>
              </a:ext>
            </a:extLst>
          </p:cNvPr>
          <p:cNvSpPr txBox="1"/>
          <p:nvPr/>
        </p:nvSpPr>
        <p:spPr>
          <a:xfrm>
            <a:off x="1435608" y="738895"/>
            <a:ext cx="8503920" cy="5857757"/>
          </a:xfrm>
          <a:prstGeom prst="rect">
            <a:avLst/>
          </a:prstGeom>
          <a:noFill/>
        </p:spPr>
        <p:txBody>
          <a:bodyPr wrap="square">
            <a:spAutoFit/>
          </a:bodyPr>
          <a:lstStyle/>
          <a:p>
            <a:pPr marL="0" marR="0" lvl="0" indent="0" algn="ctr" defTabSz="457200" rtl="0" eaLnBrk="1" fontAlgn="auto" latinLnBrk="0" hangingPunct="1">
              <a:lnSpc>
                <a:spcPct val="115000"/>
              </a:lnSpc>
              <a:spcBef>
                <a:spcPts val="0"/>
              </a:spcBef>
              <a:spcAft>
                <a:spcPts val="800"/>
              </a:spcAft>
              <a:buClrTx/>
              <a:buSzTx/>
              <a:buFontTx/>
              <a:buNone/>
              <a:tabLst/>
              <a:defRPr/>
            </a:pPr>
            <a:r>
              <a:rPr kumimoji="0" lang="en-GB" sz="4000" b="1" i="0" u="sng"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rPr>
              <a:t>Reading Resources</a:t>
            </a:r>
            <a:endParaRPr kumimoji="0" lang="en-GB" sz="4000"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800"/>
              </a:spcAft>
              <a:buClrTx/>
              <a:buSzTx/>
              <a:buFontTx/>
              <a:buNone/>
              <a:tabLst/>
              <a:defRPr/>
            </a:pPr>
            <a:r>
              <a:rPr kumimoji="0" lang="en-GB"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rPr>
              <a:t>We have a wealth of resources to support our teaching and learning of reading in St Patrick’s across the levels. These come in physical and digital formats.</a:t>
            </a:r>
            <a:endParaRPr kumimoji="0" lang="en-GB" sz="1200"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800"/>
              </a:spcAft>
              <a:buClrTx/>
              <a:buSzTx/>
              <a:buFontTx/>
              <a:buNone/>
              <a:tabLst/>
              <a:defRPr/>
            </a:pPr>
            <a:r>
              <a:rPr kumimoji="0" lang="en-GB" b="0" i="0" u="sng"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rPr>
              <a:t>Physical Texts:</a:t>
            </a:r>
            <a:endParaRPr kumimoji="0" lang="en-GB" sz="1200"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endParaRPr>
          </a:p>
          <a:p>
            <a:pPr marL="0" marR="0" lvl="0" indent="0" algn="l" defTabSz="457200" rtl="0" eaLnBrk="1" fontAlgn="auto" latinLnBrk="0" hangingPunct="1">
              <a:lnSpc>
                <a:spcPct val="115000"/>
              </a:lnSpc>
              <a:spcBef>
                <a:spcPts val="0"/>
              </a:spcBef>
              <a:spcAft>
                <a:spcPts val="800"/>
              </a:spcAft>
              <a:buClrTx/>
              <a:buSzTx/>
              <a:buFontTx/>
              <a:buNone/>
              <a:tabLst/>
              <a:defRPr/>
            </a:pPr>
            <a:r>
              <a:rPr kumimoji="0" lang="en-GB"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rPr>
              <a:t>A wide range of </a:t>
            </a:r>
            <a:r>
              <a:rPr kumimoji="0" lang="en-GB" b="1"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rPr>
              <a:t>Oxford Reading Tree </a:t>
            </a:r>
            <a:r>
              <a:rPr kumimoji="0" lang="en-GB"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rPr>
              <a:t>resources</a:t>
            </a: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GB"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rPr>
              <a:t>Oxford Reading Tree Classics</a:t>
            </a:r>
            <a:endParaRPr kumimoji="0" lang="en-GB" sz="1200"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endParaRP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GB"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rPr>
              <a:t>Treetops- Reflect Fiction and Non-Fiction </a:t>
            </a:r>
            <a:endParaRPr kumimoji="0" lang="en-GB" sz="1200"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endParaRP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GB"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rPr>
              <a:t>Chucklers</a:t>
            </a:r>
            <a:endParaRPr kumimoji="0" lang="en-GB" sz="1200"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endParaRPr>
          </a:p>
          <a:p>
            <a:pPr marL="342900" marR="0" lvl="0" indent="-342900" algn="l" defTabSz="4572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GB"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rPr>
              <a:t>Greatest Stories</a:t>
            </a:r>
            <a:endParaRPr kumimoji="0" lang="en-GB" sz="1200"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endParaRPr>
          </a:p>
          <a:p>
            <a:pPr marL="342900" marR="0" lvl="0" indent="-342900" algn="l" defTabSz="4572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kumimoji="0" lang="en-GB"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rPr>
              <a:t>Project X Code</a:t>
            </a:r>
          </a:p>
          <a:p>
            <a:pPr marL="0" marR="0" lvl="0" indent="0" algn="l" defTabSz="457200" rtl="0" eaLnBrk="1" fontAlgn="auto" latinLnBrk="0" hangingPunct="1">
              <a:lnSpc>
                <a:spcPct val="115000"/>
              </a:lnSpc>
              <a:spcBef>
                <a:spcPts val="0"/>
              </a:spcBef>
              <a:spcAft>
                <a:spcPts val="800"/>
              </a:spcAft>
              <a:buClrTx/>
              <a:buSzTx/>
              <a:buFontTx/>
              <a:buNone/>
              <a:tabLst/>
              <a:defRPr/>
            </a:pPr>
            <a:endParaRPr kumimoji="0" lang="en-GB"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endParaRPr>
          </a:p>
          <a:p>
            <a:pPr marL="342900" marR="0" lvl="0" indent="-342900" algn="l" defTabSz="457200" rtl="0" eaLnBrk="1" fontAlgn="auto" latinLnBrk="0" hangingPunct="1">
              <a:lnSpc>
                <a:spcPct val="115000"/>
              </a:lnSpc>
              <a:spcBef>
                <a:spcPts val="0"/>
              </a:spcBef>
              <a:spcAft>
                <a:spcPts val="800"/>
              </a:spcAft>
              <a:buClrTx/>
              <a:buSzTx/>
              <a:buFont typeface="Symbol" panose="05050102010706020507" pitchFamily="18" charset="2"/>
              <a:buChar char=""/>
              <a:tabLst/>
              <a:defRPr/>
            </a:pPr>
            <a:r>
              <a:rPr kumimoji="0" lang="en-GB" b="0" i="0" u="none" strike="noStrike" kern="1200" cap="none" spc="0" normalizeH="0" baseline="0" noProof="0" dirty="0">
                <a:ln>
                  <a:noFill/>
                </a:ln>
                <a:solidFill>
                  <a:prstClr val="black"/>
                </a:solidFill>
                <a:effectLst/>
                <a:uLnTx/>
                <a:uFillTx/>
                <a:latin typeface="SassoonPrimaryInfant" pitchFamily="2" charset="0"/>
              </a:rPr>
              <a:t>School and Class Library Books</a:t>
            </a:r>
          </a:p>
          <a:p>
            <a:pPr marL="342900" marR="0" lvl="0" indent="-342900" algn="l" defTabSz="457200" rtl="0" eaLnBrk="1" fontAlgn="auto" latinLnBrk="0" hangingPunct="1">
              <a:lnSpc>
                <a:spcPct val="115000"/>
              </a:lnSpc>
              <a:spcBef>
                <a:spcPts val="0"/>
              </a:spcBef>
              <a:spcAft>
                <a:spcPts val="800"/>
              </a:spcAft>
              <a:buClrTx/>
              <a:buSzTx/>
              <a:buFont typeface="Symbol" panose="05050102010706020507" pitchFamily="18" charset="2"/>
              <a:buChar char=""/>
              <a:tabLst/>
              <a:defRPr/>
            </a:pP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endParaRPr>
          </a:p>
          <a:p>
            <a:pPr marL="342900" marR="0" lvl="0" indent="-342900" algn="l" defTabSz="457200" rtl="0" eaLnBrk="1" fontAlgn="auto" latinLnBrk="0" hangingPunct="1">
              <a:lnSpc>
                <a:spcPct val="115000"/>
              </a:lnSpc>
              <a:spcBef>
                <a:spcPts val="0"/>
              </a:spcBef>
              <a:spcAft>
                <a:spcPts val="800"/>
              </a:spcAft>
              <a:buClrTx/>
              <a:buSzTx/>
              <a:buFont typeface="Symbol" panose="05050102010706020507" pitchFamily="18" charset="2"/>
              <a:buChar char=""/>
              <a:tabLst/>
              <a:defRPr/>
            </a:pPr>
            <a:endParaRPr kumimoji="0" lang="en-GB"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E7CAC50-D839-B88B-521E-10D19CD9CE68}"/>
              </a:ext>
            </a:extLst>
          </p:cNvPr>
          <p:cNvPicPr>
            <a:picLocks noChangeAspect="1"/>
          </p:cNvPicPr>
          <p:nvPr/>
        </p:nvPicPr>
        <p:blipFill>
          <a:blip r:embed="rId3"/>
          <a:stretch>
            <a:fillRect/>
          </a:stretch>
        </p:blipFill>
        <p:spPr>
          <a:xfrm>
            <a:off x="8391525" y="2742057"/>
            <a:ext cx="1971675" cy="2688648"/>
          </a:xfrm>
          <a:prstGeom prst="rect">
            <a:avLst/>
          </a:prstGeom>
        </p:spPr>
      </p:pic>
    </p:spTree>
    <p:extLst>
      <p:ext uri="{BB962C8B-B14F-4D97-AF65-F5344CB8AC3E}">
        <p14:creationId xmlns:p14="http://schemas.microsoft.com/office/powerpoint/2010/main" val="3181251323"/>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06B4C-B230-C7A8-9CB7-5998EE8F5220}"/>
              </a:ext>
            </a:extLst>
          </p:cNvPr>
          <p:cNvSpPr txBox="1"/>
          <p:nvPr/>
        </p:nvSpPr>
        <p:spPr>
          <a:xfrm>
            <a:off x="2044777" y="885904"/>
            <a:ext cx="7964424" cy="4347729"/>
          </a:xfrm>
          <a:prstGeom prst="rect">
            <a:avLst/>
          </a:prstGeom>
          <a:noFill/>
        </p:spPr>
        <p:txBody>
          <a:bodyPr wrap="square">
            <a:spAutoFit/>
          </a:bodyPr>
          <a:lstStyle/>
          <a:p>
            <a:pPr marL="0" marR="0" lvl="0" indent="0" algn="ctr" defTabSz="457200" rtl="0" eaLnBrk="1" fontAlgn="auto" latinLnBrk="0" hangingPunct="1">
              <a:lnSpc>
                <a:spcPct val="115000"/>
              </a:lnSpc>
              <a:spcBef>
                <a:spcPts val="0"/>
              </a:spcBef>
              <a:spcAft>
                <a:spcPts val="800"/>
              </a:spcAft>
              <a:buClrTx/>
              <a:buSzTx/>
              <a:buFontTx/>
              <a:buNone/>
              <a:tabLst/>
              <a:defRPr/>
            </a:pPr>
            <a:r>
              <a:rPr kumimoji="0" lang="en-GB" sz="3600" b="0" i="0" u="sng"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Calibri" panose="020F0502020204030204" pitchFamily="34" charset="0"/>
              </a:rPr>
              <a:t>Reading Home Learning</a:t>
            </a:r>
            <a:endParaRPr kumimoji="0" lang="en-GB" sz="3600"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endParaRPr>
          </a:p>
          <a:p>
            <a:pPr marL="285750" marR="0" lvl="0" indent="-285750" algn="ctr" defTabSz="457200" rtl="0" eaLnBrk="1" fontAlgn="auto" latinLnBrk="0" hangingPunct="1">
              <a:lnSpc>
                <a:spcPct val="115000"/>
              </a:lnSpc>
              <a:spcBef>
                <a:spcPts val="0"/>
              </a:spcBef>
              <a:spcAft>
                <a:spcPts val="800"/>
              </a:spcAft>
              <a:buClrTx/>
              <a:buSzTx/>
              <a:buFont typeface="Arial" panose="020B0604020202020204" pitchFamily="34" charset="0"/>
              <a:buChar char="•"/>
              <a:tabLst/>
              <a:defRPr/>
            </a:pPr>
            <a:r>
              <a:rPr kumimoji="0" lang="en-GB" sz="1600"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Calibri" panose="020F0502020204030204" pitchFamily="34" charset="0"/>
              </a:rPr>
              <a:t>Following a trial within our Infant Department and considering pupil, parent and staff feedback we will soon be moving forward with a new online reading resource Oxford Reading Buddy. This can be used in class and at home to support, challenge and extend our teaching and learning of reading</a:t>
            </a:r>
            <a:r>
              <a:rPr lang="en-GB" sz="1600" kern="100" dirty="0">
                <a:solidFill>
                  <a:prstClr val="black"/>
                </a:solidFill>
                <a:latin typeface="SassoonPrimaryInfant" pitchFamily="2" charset="0"/>
                <a:ea typeface="Aptos" panose="020B0004020202020204" pitchFamily="34" charset="0"/>
                <a:cs typeface="Calibri" panose="020F0502020204030204" pitchFamily="34" charset="0"/>
              </a:rPr>
              <a:t>.</a:t>
            </a:r>
            <a:endParaRPr kumimoji="0" lang="en-GB" sz="1600"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Calibri" panose="020F0502020204030204" pitchFamily="34" charset="0"/>
            </a:endParaRPr>
          </a:p>
          <a:p>
            <a:pPr marL="285750" marR="0" lvl="0" indent="-285750" algn="ctr" defTabSz="457200" rtl="0" eaLnBrk="1" fontAlgn="auto" latinLnBrk="0" hangingPunct="1">
              <a:lnSpc>
                <a:spcPct val="115000"/>
              </a:lnSpc>
              <a:spcBef>
                <a:spcPts val="0"/>
              </a:spcBef>
              <a:spcAft>
                <a:spcPts val="800"/>
              </a:spcAft>
              <a:buClrTx/>
              <a:buSzTx/>
              <a:buFont typeface="Arial" panose="020B0604020202020204" pitchFamily="34" charset="0"/>
              <a:buChar char="•"/>
              <a:tabLst/>
              <a:defRPr/>
            </a:pPr>
            <a:r>
              <a:rPr kumimoji="0" lang="en-GB" sz="1600"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Calibri" panose="020F0502020204030204" pitchFamily="34" charset="0"/>
              </a:rPr>
              <a:t>Provides a personalised E-Book Library that pupils can access at their reading level. This will be set by Class Teachers and monitored as they progress. </a:t>
            </a:r>
          </a:p>
          <a:p>
            <a:pPr marL="285750" marR="0" lvl="0" indent="-285750" algn="ctr" defTabSz="457200" rtl="0" eaLnBrk="1" fontAlgn="auto" latinLnBrk="0" hangingPunct="1">
              <a:lnSpc>
                <a:spcPct val="115000"/>
              </a:lnSpc>
              <a:spcBef>
                <a:spcPts val="0"/>
              </a:spcBef>
              <a:spcAft>
                <a:spcPts val="800"/>
              </a:spcAft>
              <a:buClrTx/>
              <a:buSzTx/>
              <a:buFont typeface="Arial" panose="020B0604020202020204" pitchFamily="34" charset="0"/>
              <a:buChar char="•"/>
              <a:tabLst/>
              <a:defRPr/>
            </a:pPr>
            <a:r>
              <a:rPr kumimoji="0" lang="en-GB" sz="1600" b="0" i="0"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Calibri" panose="020F0502020204030204" pitchFamily="34" charset="0"/>
              </a:rPr>
              <a:t>We have close links with Denny Library and would encourage pupils and parents to use this wonderful resource to explore and support them on their reading journey.</a:t>
            </a:r>
          </a:p>
          <a:p>
            <a:pPr marL="285750" marR="0" lvl="0" indent="-285750" algn="ctr" defTabSz="457200" rtl="0" eaLnBrk="1" fontAlgn="auto" latinLnBrk="0" hangingPunct="1">
              <a:lnSpc>
                <a:spcPct val="115000"/>
              </a:lnSpc>
              <a:spcBef>
                <a:spcPts val="0"/>
              </a:spcBef>
              <a:spcAft>
                <a:spcPts val="800"/>
              </a:spcAft>
              <a:buClrTx/>
              <a:buSzTx/>
              <a:buFont typeface="Arial" panose="020B0604020202020204" pitchFamily="34" charset="0"/>
              <a:buChar char="•"/>
              <a:tabLst/>
              <a:defRPr/>
            </a:pPr>
            <a:endParaRPr lang="en-GB" sz="1600" kern="100" dirty="0">
              <a:solidFill>
                <a:prstClr val="black"/>
              </a:solidFill>
              <a:latin typeface="SassoonPrimaryInfant" pitchFamily="2" charset="0"/>
              <a:ea typeface="Aptos" panose="020B0004020202020204" pitchFamily="34" charset="0"/>
              <a:cs typeface="Calibri" panose="020F0502020204030204" pitchFamily="34" charset="0"/>
            </a:endParaRPr>
          </a:p>
          <a:p>
            <a:pPr marR="0" lvl="0" algn="ctr" defTabSz="457200" rtl="0" eaLnBrk="1" fontAlgn="auto" latinLnBrk="0" hangingPunct="1">
              <a:lnSpc>
                <a:spcPct val="115000"/>
              </a:lnSpc>
              <a:spcBef>
                <a:spcPts val="0"/>
              </a:spcBef>
              <a:spcAft>
                <a:spcPts val="800"/>
              </a:spcAft>
              <a:buClrTx/>
              <a:buSzTx/>
              <a:tabLst/>
              <a:defRPr/>
            </a:pPr>
            <a:r>
              <a:rPr kumimoji="0" lang="en-GB" sz="1600" b="0" i="1"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Calibri" panose="020F0502020204030204" pitchFamily="34" charset="0"/>
              </a:rPr>
              <a:t>In addition, pupils will receive weekly spelling words shared via Bluesky and a termly</a:t>
            </a:r>
            <a:br>
              <a:rPr kumimoji="0" lang="en-GB" sz="1600" b="0" i="1"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Calibri" panose="020F0502020204030204" pitchFamily="34" charset="0"/>
              </a:rPr>
            </a:br>
            <a:r>
              <a:rPr kumimoji="0" lang="en-GB" sz="1600" b="0" i="1"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Calibri" panose="020F0502020204030204" pitchFamily="34" charset="0"/>
              </a:rPr>
              <a:t>Home Learning grid incorporating other areas of the </a:t>
            </a:r>
            <a:r>
              <a:rPr kumimoji="0" lang="en-GB" sz="1600" b="0" i="1" u="none" strike="noStrike" kern="100" cap="none" spc="0" normalizeH="0" baseline="0" noProof="0" dirty="0" err="1">
                <a:ln>
                  <a:noFill/>
                </a:ln>
                <a:solidFill>
                  <a:prstClr val="black"/>
                </a:solidFill>
                <a:effectLst/>
                <a:uLnTx/>
                <a:uFillTx/>
                <a:latin typeface="SassoonPrimaryInfant" pitchFamily="2" charset="0"/>
                <a:ea typeface="Aptos" panose="020B0004020202020204" pitchFamily="34" charset="0"/>
                <a:cs typeface="Calibri" panose="020F0502020204030204" pitchFamily="34" charset="0"/>
              </a:rPr>
              <a:t>curriculunm</a:t>
            </a:r>
            <a:r>
              <a:rPr kumimoji="0" lang="en-GB" sz="1600" b="0" i="1"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Calibri" panose="020F0502020204030204" pitchFamily="34" charset="0"/>
              </a:rPr>
              <a:t>. </a:t>
            </a:r>
            <a:endParaRPr kumimoji="0" lang="en-GB" sz="1600" b="0" i="1" u="none" strike="noStrike" kern="100" cap="none" spc="0" normalizeH="0" baseline="0" noProof="0" dirty="0">
              <a:ln>
                <a:noFill/>
              </a:ln>
              <a:solidFill>
                <a:prstClr val="black"/>
              </a:solidFill>
              <a:effectLst/>
              <a:uLnTx/>
              <a:uFillTx/>
              <a:latin typeface="SassoonPrimaryInfant" pitchFamily="2"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578F0E89-DCF9-C31D-D907-DC22C21F17F5}"/>
              </a:ext>
            </a:extLst>
          </p:cNvPr>
          <p:cNvPicPr>
            <a:picLocks noChangeAspect="1"/>
          </p:cNvPicPr>
          <p:nvPr/>
        </p:nvPicPr>
        <p:blipFill>
          <a:blip r:embed="rId3"/>
          <a:stretch>
            <a:fillRect/>
          </a:stretch>
        </p:blipFill>
        <p:spPr>
          <a:xfrm>
            <a:off x="9790595" y="4952561"/>
            <a:ext cx="1719493" cy="1163567"/>
          </a:xfrm>
          <a:prstGeom prst="rect">
            <a:avLst/>
          </a:prstGeom>
        </p:spPr>
      </p:pic>
    </p:spTree>
    <p:extLst>
      <p:ext uri="{BB962C8B-B14F-4D97-AF65-F5344CB8AC3E}">
        <p14:creationId xmlns:p14="http://schemas.microsoft.com/office/powerpoint/2010/main" val="3303362513"/>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40871" y="785327"/>
            <a:ext cx="2110258" cy="646331"/>
          </a:xfrm>
          <a:prstGeom prst="rect">
            <a:avLst/>
          </a:prstGeom>
        </p:spPr>
        <p:txBody>
          <a:bodyPr wrap="none">
            <a:spAutoFit/>
          </a:bodyPr>
          <a:lstStyle/>
          <a:p>
            <a:pPr algn="ctr"/>
            <a:r>
              <a:rPr lang="en-GB" sz="3600" b="1" dirty="0">
                <a:solidFill>
                  <a:srgbClr val="595607"/>
                </a:solidFill>
                <a:latin typeface="ModernMT-Bold"/>
              </a:rPr>
              <a:t>Timetable</a:t>
            </a:r>
            <a:endParaRPr lang="en-GB" sz="3600" dirty="0"/>
          </a:p>
        </p:txBody>
      </p:sp>
      <p:pic>
        <p:nvPicPr>
          <p:cNvPr id="4" name="Picture 3">
            <a:extLst>
              <a:ext uri="{FF2B5EF4-FFF2-40B4-BE49-F238E27FC236}">
                <a16:creationId xmlns:a16="http://schemas.microsoft.com/office/drawing/2014/main" id="{D527E6B7-2B56-E732-72AD-DEF252DB8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5436" y="1641828"/>
            <a:ext cx="9381127" cy="4088307"/>
          </a:xfrm>
          <a:prstGeom prst="rect">
            <a:avLst/>
          </a:prstGeom>
        </p:spPr>
      </p:pic>
    </p:spTree>
    <p:extLst>
      <p:ext uri="{BB962C8B-B14F-4D97-AF65-F5344CB8AC3E}">
        <p14:creationId xmlns:p14="http://schemas.microsoft.com/office/powerpoint/2010/main" val="2840500291"/>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54200" y="870033"/>
            <a:ext cx="8483600" cy="5201424"/>
          </a:xfrm>
          <a:prstGeom prst="rect">
            <a:avLst/>
          </a:prstGeom>
        </p:spPr>
        <p:txBody>
          <a:bodyPr wrap="square">
            <a:spAutoFit/>
          </a:bodyPr>
          <a:lstStyle/>
          <a:p>
            <a:pPr algn="ctr"/>
            <a:r>
              <a:rPr lang="en-US" sz="2200" b="1" u="sng" dirty="0">
                <a:latin typeface="SassoonPrimaryInfant" pitchFamily="2" charset="0"/>
              </a:rPr>
              <a:t>Physical Education/Outdoor Learning</a:t>
            </a:r>
            <a:br>
              <a:rPr lang="en-US" sz="2200" b="1" u="sng" dirty="0">
                <a:latin typeface="SassoonPrimaryInfant" pitchFamily="2" charset="0"/>
              </a:rPr>
            </a:br>
            <a:endParaRPr lang="en-US" sz="2200" b="1" u="sng" dirty="0">
              <a:latin typeface="SassoonPrimaryInfant" pitchFamily="2" charset="0"/>
            </a:endParaRPr>
          </a:p>
          <a:p>
            <a:pPr algn="ctr"/>
            <a:r>
              <a:rPr lang="en-US" sz="2200" dirty="0" err="1">
                <a:latin typeface="SassoonPrimaryInfant" pitchFamily="2" charset="0"/>
              </a:rPr>
              <a:t>Mr</a:t>
            </a:r>
            <a:r>
              <a:rPr lang="en-US" sz="2200" dirty="0">
                <a:latin typeface="SassoonPrimaryInfant" pitchFamily="2" charset="0"/>
              </a:rPr>
              <a:t> MacDonald will be taking our class for P.E. on a Wednesday and children will participate with the class teacher on a Tuesday. </a:t>
            </a:r>
          </a:p>
          <a:p>
            <a:pPr algn="ctr"/>
            <a:endParaRPr lang="en-US" sz="2200" dirty="0">
              <a:latin typeface="SassoonPrimaryInfant" pitchFamily="2" charset="0"/>
            </a:endParaRPr>
          </a:p>
          <a:p>
            <a:pPr algn="ctr"/>
            <a:r>
              <a:rPr lang="en-US" sz="2200" dirty="0">
                <a:latin typeface="SassoonPrimaryInfant" pitchFamily="2" charset="0"/>
              </a:rPr>
              <a:t>On both days where children have P.E. they should come to school dressed in their P.E kit - dark trousers, white top and school jumper/hoodie. P.E may take place outdoors, therefore children should come appropriately dressed for all weathers. </a:t>
            </a:r>
          </a:p>
          <a:p>
            <a:pPr algn="ctr"/>
            <a:endParaRPr lang="en-US" sz="2200" dirty="0">
              <a:latin typeface="SassoonPrimaryInfant" pitchFamily="2" charset="0"/>
            </a:endParaRPr>
          </a:p>
          <a:p>
            <a:pPr algn="ctr"/>
            <a:r>
              <a:rPr lang="en-US" sz="2200" dirty="0">
                <a:latin typeface="SassoonPrimaryInfant" pitchFamily="2" charset="0"/>
              </a:rPr>
              <a:t>In order to be able to allow pupils to access our playing fields at PE times or playtimes and to participate fully in outdoor learning experiences, could we also ask that children bring an indoor pair of shoes to change into when returning into the building.</a:t>
            </a:r>
          </a:p>
          <a:p>
            <a:endParaRPr lang="en-US" sz="2400" dirty="0">
              <a:solidFill>
                <a:srgbClr val="000000"/>
              </a:solidFill>
              <a:latin typeface="SassoonPrimaryInfant" pitchFamily="2" charset="0"/>
            </a:endParaRPr>
          </a:p>
        </p:txBody>
      </p:sp>
    </p:spTree>
    <p:extLst>
      <p:ext uri="{BB962C8B-B14F-4D97-AF65-F5344CB8AC3E}">
        <p14:creationId xmlns:p14="http://schemas.microsoft.com/office/powerpoint/2010/main" val="1891753674"/>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CC72-473D-C60B-963B-38FDFB80B6D2}"/>
              </a:ext>
            </a:extLst>
          </p:cNvPr>
          <p:cNvSpPr>
            <a:spLocks noGrp="1"/>
          </p:cNvSpPr>
          <p:nvPr>
            <p:ph type="title"/>
          </p:nvPr>
        </p:nvSpPr>
        <p:spPr>
          <a:xfrm>
            <a:off x="1390936" y="886597"/>
            <a:ext cx="9601196" cy="1303867"/>
          </a:xfrm>
        </p:spPr>
        <p:txBody>
          <a:bodyPr>
            <a:normAutofit fontScale="90000"/>
          </a:bodyPr>
          <a:lstStyle/>
          <a:p>
            <a:br>
              <a:rPr lang="en-GB" dirty="0">
                <a:latin typeface="SassoonPrimaryInfant" pitchFamily="2" charset="0"/>
              </a:rPr>
            </a:br>
            <a:r>
              <a:rPr lang="en-GB" dirty="0">
                <a:latin typeface="SassoonPrimaryInfant" pitchFamily="2" charset="0"/>
              </a:rPr>
              <a:t>Environmental Changes – Session 2026 27</a:t>
            </a:r>
            <a:br>
              <a:rPr lang="en-GB" dirty="0">
                <a:latin typeface="SassoonPrimaryInfant" pitchFamily="2" charset="0"/>
              </a:rPr>
            </a:br>
            <a:endParaRPr lang="en-GB" dirty="0">
              <a:latin typeface="SassoonPrimaryInfant" pitchFamily="2" charset="0"/>
            </a:endParaRPr>
          </a:p>
        </p:txBody>
      </p:sp>
      <p:sp>
        <p:nvSpPr>
          <p:cNvPr id="3" name="Content Placeholder 2">
            <a:extLst>
              <a:ext uri="{FF2B5EF4-FFF2-40B4-BE49-F238E27FC236}">
                <a16:creationId xmlns:a16="http://schemas.microsoft.com/office/drawing/2014/main" id="{752CAAE8-31A0-F813-6508-EBCA1FF05308}"/>
              </a:ext>
            </a:extLst>
          </p:cNvPr>
          <p:cNvSpPr>
            <a:spLocks noGrp="1"/>
          </p:cNvSpPr>
          <p:nvPr>
            <p:ph idx="1"/>
          </p:nvPr>
        </p:nvSpPr>
        <p:spPr/>
        <p:txBody>
          <a:bodyPr/>
          <a:lstStyle/>
          <a:p>
            <a:pPr marL="0" indent="0" algn="ctr">
              <a:buNone/>
            </a:pPr>
            <a:r>
              <a:rPr lang="en-GB" dirty="0">
                <a:latin typeface="SassoonPrimaryInfant" pitchFamily="2" charset="0"/>
              </a:rPr>
              <a:t>Primary 3 have remained in the infant area as normal, but due to class changes this year are joined by Primary 4 and Primary 4/3. </a:t>
            </a:r>
          </a:p>
          <a:p>
            <a:pPr marL="0" indent="0" algn="ctr">
              <a:buNone/>
            </a:pPr>
            <a:r>
              <a:rPr lang="en-GB" dirty="0">
                <a:latin typeface="SassoonPrimaryInfant" pitchFamily="2" charset="0"/>
              </a:rPr>
              <a:t>As we know, Primary 4s are no longer ‘infants’ therefore we will be seeking pupil ideas to name the 3 learning spaces for this session. </a:t>
            </a:r>
          </a:p>
        </p:txBody>
      </p:sp>
    </p:spTree>
    <p:extLst>
      <p:ext uri="{BB962C8B-B14F-4D97-AF65-F5344CB8AC3E}">
        <p14:creationId xmlns:p14="http://schemas.microsoft.com/office/powerpoint/2010/main" val="3307399338"/>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35731-6945-19E2-B4BD-E4309C8AA5E4}"/>
              </a:ext>
            </a:extLst>
          </p:cNvPr>
          <p:cNvSpPr>
            <a:spLocks noGrp="1"/>
          </p:cNvSpPr>
          <p:nvPr>
            <p:ph type="title"/>
          </p:nvPr>
        </p:nvSpPr>
        <p:spPr/>
        <p:txBody>
          <a:bodyPr>
            <a:normAutofit fontScale="90000"/>
          </a:bodyPr>
          <a:lstStyle/>
          <a:p>
            <a:br>
              <a:rPr lang="en-GB" dirty="0"/>
            </a:br>
            <a:r>
              <a:rPr lang="en-GB" dirty="0">
                <a:latin typeface="SassoonPrimaryInfant" pitchFamily="2" charset="0"/>
              </a:rPr>
              <a:t>Community Hub – Breakfast Club</a:t>
            </a:r>
            <a:br>
              <a:rPr lang="en-GB" dirty="0"/>
            </a:br>
            <a:endParaRPr lang="en-GB" dirty="0"/>
          </a:p>
        </p:txBody>
      </p:sp>
      <p:sp>
        <p:nvSpPr>
          <p:cNvPr id="7" name="TextBox 6">
            <a:extLst>
              <a:ext uri="{FF2B5EF4-FFF2-40B4-BE49-F238E27FC236}">
                <a16:creationId xmlns:a16="http://schemas.microsoft.com/office/drawing/2014/main" id="{98E21BFC-C2E7-1677-E65F-F68A16200E83}"/>
              </a:ext>
            </a:extLst>
          </p:cNvPr>
          <p:cNvSpPr txBox="1"/>
          <p:nvPr/>
        </p:nvSpPr>
        <p:spPr>
          <a:xfrm>
            <a:off x="1840302" y="2736547"/>
            <a:ext cx="8511396" cy="3139321"/>
          </a:xfrm>
          <a:prstGeom prst="rect">
            <a:avLst/>
          </a:prstGeom>
          <a:noFill/>
        </p:spPr>
        <p:txBody>
          <a:bodyPr wrap="square">
            <a:spAutoFit/>
          </a:bodyPr>
          <a:lstStyle/>
          <a:p>
            <a:pPr algn="ctr"/>
            <a:r>
              <a:rPr lang="en-GB" dirty="0">
                <a:latin typeface="SassoonPrimaryInfant" pitchFamily="2" charset="0"/>
              </a:rPr>
              <a:t>In coming weeks, we are delighted to be partnering with the  ‘Magic Breakfast’ to ensure every primary school student starts the day with a breakfast, boosting concentration, energy, and readiness to learn. This initiative creates a supportive foundation that improves overall attendance and helps all children reach their full academic potential. </a:t>
            </a:r>
          </a:p>
          <a:p>
            <a:pPr algn="ctr"/>
            <a:endParaRPr lang="en-GB" dirty="0">
              <a:latin typeface="SassoonPrimaryInfant" pitchFamily="2" charset="0"/>
            </a:endParaRPr>
          </a:p>
          <a:p>
            <a:pPr algn="ctr"/>
            <a:r>
              <a:rPr lang="en-GB" dirty="0">
                <a:latin typeface="SassoonPrimaryInfant" pitchFamily="2" charset="0"/>
              </a:rPr>
              <a:t>We welcome any child to access the bagel station for a grab and go breakfast snack on route to their class in the morning. In addition, cereals will be available as well as fruit baskets in every class – available to all. </a:t>
            </a:r>
          </a:p>
          <a:p>
            <a:pPr algn="ctr"/>
            <a:endParaRPr lang="en-GB" dirty="0">
              <a:latin typeface="SassoonPrimaryInfant" pitchFamily="2" charset="0"/>
            </a:endParaRPr>
          </a:p>
          <a:p>
            <a:pPr algn="ctr"/>
            <a:r>
              <a:rPr lang="en-GB" dirty="0">
                <a:latin typeface="SassoonPrimaryInfant" pitchFamily="2" charset="0"/>
              </a:rPr>
              <a:t>We are almost ready to launch our Breakfast Club so look out for more information via email soon. </a:t>
            </a:r>
          </a:p>
        </p:txBody>
      </p:sp>
    </p:spTree>
    <p:extLst>
      <p:ext uri="{BB962C8B-B14F-4D97-AF65-F5344CB8AC3E}">
        <p14:creationId xmlns:p14="http://schemas.microsoft.com/office/powerpoint/2010/main" val="1196898514"/>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77209E-BC7A-FCDB-5304-DD74DD28DA34}"/>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0" name="Picture 9">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2" name="Picture 11">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3" name="Picture 12">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5" name="Straight Connector 14">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1CD07172-CD61-45EB-BEE3-F644503E5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EADA5DB-ED12-413A-AAB5-6A8D1152E6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90"/>
            <a:ext cx="3823215" cy="5883295"/>
          </a:xfrm>
          <a:prstGeom prst="rect">
            <a:avLst/>
          </a:prstGeom>
          <a:blipFill dpi="0" rotWithShape="1">
            <a:blip r:embed="rId5"/>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BA45E5C-ACB9-49E8-B4DB-5255C2376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2"/>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CD6F1D-58AD-7123-2436-96FD70BB0482}"/>
              </a:ext>
            </a:extLst>
          </p:cNvPr>
          <p:cNvSpPr>
            <a:spLocks noGrp="1"/>
          </p:cNvSpPr>
          <p:nvPr>
            <p:ph type="title"/>
          </p:nvPr>
        </p:nvSpPr>
        <p:spPr>
          <a:xfrm>
            <a:off x="826852" y="872061"/>
            <a:ext cx="3073940" cy="3436688"/>
          </a:xfrm>
        </p:spPr>
        <p:txBody>
          <a:bodyPr vert="horz" lIns="91440" tIns="45720" rIns="91440" bIns="45720" rtlCol="0" anchor="b">
            <a:normAutofit/>
          </a:bodyPr>
          <a:lstStyle/>
          <a:p>
            <a:r>
              <a:rPr lang="en-US" sz="3600" dirty="0">
                <a:solidFill>
                  <a:srgbClr val="262626"/>
                </a:solidFill>
                <a:latin typeface="SassoonPrimaryInfant" pitchFamily="2" charset="0"/>
              </a:rPr>
              <a:t>Article 12 Committee</a:t>
            </a:r>
            <a:br>
              <a:rPr lang="en-US" sz="3600" dirty="0">
                <a:solidFill>
                  <a:srgbClr val="262626"/>
                </a:solidFill>
                <a:latin typeface="SassoonPrimaryInfant" pitchFamily="2" charset="0"/>
              </a:rPr>
            </a:br>
            <a:br>
              <a:rPr lang="en-US" sz="3600" dirty="0">
                <a:solidFill>
                  <a:srgbClr val="262626"/>
                </a:solidFill>
                <a:latin typeface="SassoonPrimaryInfant" pitchFamily="2" charset="0"/>
              </a:rPr>
            </a:br>
            <a:r>
              <a:rPr lang="en-US" sz="3600" dirty="0">
                <a:solidFill>
                  <a:srgbClr val="262626"/>
                </a:solidFill>
                <a:latin typeface="SassoonPrimaryInfant" pitchFamily="2" charset="0"/>
              </a:rPr>
              <a:t>Pupil Voice</a:t>
            </a:r>
          </a:p>
        </p:txBody>
      </p:sp>
      <p:sp useBgFill="1">
        <p:nvSpPr>
          <p:cNvPr id="23" name="Rectangle 22">
            <a:extLst>
              <a:ext uri="{FF2B5EF4-FFF2-40B4-BE49-F238E27FC236}">
                <a16:creationId xmlns:a16="http://schemas.microsoft.com/office/drawing/2014/main" id="{857E618C-1D7B-4A51-90C1-6106CD8A1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491" y="0"/>
            <a:ext cx="7396509"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AA8DC5A-1026-10FA-9F72-F74B2C87CA56}"/>
              </a:ext>
            </a:extLst>
          </p:cNvPr>
          <p:cNvPicPr>
            <a:picLocks noChangeAspect="1"/>
          </p:cNvPicPr>
          <p:nvPr/>
        </p:nvPicPr>
        <p:blipFill>
          <a:blip r:embed="rId6"/>
          <a:stretch>
            <a:fillRect/>
          </a:stretch>
        </p:blipFill>
        <p:spPr>
          <a:xfrm>
            <a:off x="6496980" y="264832"/>
            <a:ext cx="4191340" cy="6326550"/>
          </a:xfrm>
          <a:prstGeom prst="rect">
            <a:avLst/>
          </a:prstGeom>
        </p:spPr>
      </p:pic>
    </p:spTree>
    <p:extLst>
      <p:ext uri="{BB962C8B-B14F-4D97-AF65-F5344CB8AC3E}">
        <p14:creationId xmlns:p14="http://schemas.microsoft.com/office/powerpoint/2010/main" val="428113580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00397" y="958638"/>
            <a:ext cx="7391205" cy="5447645"/>
          </a:xfrm>
          <a:prstGeom prst="rect">
            <a:avLst/>
          </a:prstGeom>
        </p:spPr>
        <p:txBody>
          <a:bodyPr wrap="square">
            <a:spAutoFit/>
          </a:bodyPr>
          <a:lstStyle/>
          <a:p>
            <a:pPr algn="ctr"/>
            <a:r>
              <a:rPr lang="en-GB" sz="2400" b="1" dirty="0">
                <a:latin typeface="SassoonPrimaryInfant" pitchFamily="2" charset="0"/>
              </a:rPr>
              <a:t>Sacramental Preparation</a:t>
            </a:r>
          </a:p>
          <a:p>
            <a:pPr algn="ctr"/>
            <a:r>
              <a:rPr lang="en-US" sz="2400" dirty="0">
                <a:latin typeface="SassoonPrimaryInfant" pitchFamily="2" charset="0"/>
              </a:rPr>
              <a:t>P3 Sacramental preparation for </a:t>
            </a:r>
            <a:r>
              <a:rPr lang="en-US" sz="2400" b="1" dirty="0">
                <a:latin typeface="SassoonPrimaryInfant" pitchFamily="2" charset="0"/>
              </a:rPr>
              <a:t>Sacrament of Reconciliation</a:t>
            </a:r>
            <a:r>
              <a:rPr lang="en-US" sz="2400" dirty="0">
                <a:latin typeface="SassoonPrimaryInfant" pitchFamily="2" charset="0"/>
              </a:rPr>
              <a:t> will begin in the New Year.</a:t>
            </a:r>
          </a:p>
          <a:p>
            <a:pPr algn="ctr"/>
            <a:endParaRPr lang="en-US" sz="2400" dirty="0">
              <a:latin typeface="SassoonPrimaryInfant" pitchFamily="2" charset="0"/>
            </a:endParaRPr>
          </a:p>
          <a:p>
            <a:pPr algn="ctr"/>
            <a:r>
              <a:rPr lang="en-US" sz="2400" dirty="0">
                <a:latin typeface="SassoonPrimaryInfant" pitchFamily="2" charset="0"/>
              </a:rPr>
              <a:t>Preparation for this sacrament will involve input and support through discussion and home learning activities, these will be shared as we begin our Sacramental journey in class.</a:t>
            </a:r>
          </a:p>
          <a:p>
            <a:pPr algn="ctr"/>
            <a:endParaRPr lang="en-US" sz="2400" dirty="0">
              <a:latin typeface="SassoonPrimaryInfant" pitchFamily="2" charset="0"/>
            </a:endParaRPr>
          </a:p>
          <a:p>
            <a:pPr algn="ctr"/>
            <a:r>
              <a:rPr lang="en-US" sz="2400" b="1" dirty="0">
                <a:latin typeface="SassoonPrimaryInfant" pitchFamily="2" charset="0"/>
              </a:rPr>
              <a:t>God’s Loving Plan</a:t>
            </a:r>
          </a:p>
          <a:p>
            <a:pPr algn="ctr"/>
            <a:r>
              <a:rPr lang="en-US" sz="2400" dirty="0">
                <a:latin typeface="SassoonPrimaryInfant" pitchFamily="2" charset="0"/>
              </a:rPr>
              <a:t>GLP will take place in the final term of Primary 3 and parents will be notified and provided with necessary information prior to this.</a:t>
            </a:r>
          </a:p>
          <a:p>
            <a:endParaRPr lang="en-GB" sz="3600" dirty="0"/>
          </a:p>
        </p:txBody>
      </p:sp>
      <p:pic>
        <p:nvPicPr>
          <p:cNvPr id="4" name="Picture 3">
            <a:extLst>
              <a:ext uri="{FF2B5EF4-FFF2-40B4-BE49-F238E27FC236}">
                <a16:creationId xmlns:a16="http://schemas.microsoft.com/office/drawing/2014/main" id="{0A042FE0-683D-7CB1-24F5-233248BFDB4C}"/>
              </a:ext>
            </a:extLst>
          </p:cNvPr>
          <p:cNvPicPr>
            <a:picLocks noChangeAspect="1"/>
          </p:cNvPicPr>
          <p:nvPr/>
        </p:nvPicPr>
        <p:blipFill>
          <a:blip r:embed="rId3"/>
          <a:stretch>
            <a:fillRect/>
          </a:stretch>
        </p:blipFill>
        <p:spPr>
          <a:xfrm>
            <a:off x="781898" y="747556"/>
            <a:ext cx="1664828" cy="1284444"/>
          </a:xfrm>
          <a:prstGeom prst="rect">
            <a:avLst/>
          </a:prstGeom>
        </p:spPr>
      </p:pic>
      <p:pic>
        <p:nvPicPr>
          <p:cNvPr id="6" name="Picture 5">
            <a:extLst>
              <a:ext uri="{FF2B5EF4-FFF2-40B4-BE49-F238E27FC236}">
                <a16:creationId xmlns:a16="http://schemas.microsoft.com/office/drawing/2014/main" id="{1FFE7C16-B481-CC45-DB68-1ABE8E799E1B}"/>
              </a:ext>
            </a:extLst>
          </p:cNvPr>
          <p:cNvPicPr>
            <a:picLocks noChangeAspect="1"/>
          </p:cNvPicPr>
          <p:nvPr/>
        </p:nvPicPr>
        <p:blipFill>
          <a:blip r:embed="rId4"/>
          <a:stretch>
            <a:fillRect/>
          </a:stretch>
        </p:blipFill>
        <p:spPr>
          <a:xfrm>
            <a:off x="9791602" y="751729"/>
            <a:ext cx="1664352" cy="1280271"/>
          </a:xfrm>
          <a:prstGeom prst="rect">
            <a:avLst/>
          </a:prstGeom>
        </p:spPr>
      </p:pic>
    </p:spTree>
    <p:extLst>
      <p:ext uri="{BB962C8B-B14F-4D97-AF65-F5344CB8AC3E}">
        <p14:creationId xmlns:p14="http://schemas.microsoft.com/office/powerpoint/2010/main" val="2622717467"/>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1154829"/>
            <a:ext cx="6096000" cy="3970318"/>
          </a:xfrm>
          <a:prstGeom prst="rect">
            <a:avLst/>
          </a:prstGeom>
        </p:spPr>
        <p:txBody>
          <a:bodyPr>
            <a:spAutoFit/>
          </a:bodyPr>
          <a:lstStyle/>
          <a:p>
            <a:pPr algn="ctr"/>
            <a:r>
              <a:rPr lang="en-US" sz="3600" b="1" dirty="0">
                <a:solidFill>
                  <a:srgbClr val="595607"/>
                </a:solidFill>
                <a:latin typeface="SassoonPrimaryInfant" pitchFamily="2" charset="0"/>
              </a:rPr>
              <a:t>Nativity</a:t>
            </a:r>
          </a:p>
          <a:p>
            <a:pPr algn="ctr"/>
            <a:endParaRPr lang="en-US" sz="3600" dirty="0">
              <a:solidFill>
                <a:srgbClr val="000000"/>
              </a:solidFill>
              <a:latin typeface="SassoonPrimaryInfant" pitchFamily="2" charset="0"/>
            </a:endParaRPr>
          </a:p>
          <a:p>
            <a:pPr algn="ctr"/>
            <a:r>
              <a:rPr lang="en-US" sz="3600" dirty="0">
                <a:solidFill>
                  <a:srgbClr val="000000"/>
                </a:solidFill>
                <a:latin typeface="SassoonPrimaryInfant" pitchFamily="2" charset="0"/>
              </a:rPr>
              <a:t>Excitingly, P3 will be taking on the lead roles in our Nativity Performance this year. </a:t>
            </a:r>
          </a:p>
          <a:p>
            <a:pPr algn="ctr"/>
            <a:endParaRPr lang="en-US" sz="3600" dirty="0">
              <a:solidFill>
                <a:srgbClr val="000000"/>
              </a:solidFill>
              <a:latin typeface="SassoonPrimaryInfant" pitchFamily="2" charset="0"/>
            </a:endParaRPr>
          </a:p>
          <a:p>
            <a:pPr algn="ctr"/>
            <a:r>
              <a:rPr lang="en-US" sz="3600" dirty="0">
                <a:solidFill>
                  <a:srgbClr val="000000"/>
                </a:solidFill>
                <a:latin typeface="SassoonPrimaryInfant" pitchFamily="2" charset="0"/>
              </a:rPr>
              <a:t>Watch this space...</a:t>
            </a:r>
            <a:endParaRPr lang="en-US" sz="3600" b="0" i="0" dirty="0">
              <a:solidFill>
                <a:srgbClr val="000000"/>
              </a:solidFill>
              <a:effectLst/>
              <a:latin typeface="SassoonPrimaryInfant" pitchFamily="2" charset="0"/>
            </a:endParaRPr>
          </a:p>
        </p:txBody>
      </p:sp>
    </p:spTree>
    <p:extLst>
      <p:ext uri="{BB962C8B-B14F-4D97-AF65-F5344CB8AC3E}">
        <p14:creationId xmlns:p14="http://schemas.microsoft.com/office/powerpoint/2010/main" val="2392756406"/>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ching Students with Learning Difficulties: Healthy Eat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8223" y="1562649"/>
            <a:ext cx="3515264" cy="3732702"/>
          </a:xfrm>
          <a:prstGeom prst="rect">
            <a:avLst/>
          </a:prstGeom>
        </p:spPr>
      </p:pic>
      <p:sp>
        <p:nvSpPr>
          <p:cNvPr id="3" name="TextBox 2"/>
          <p:cNvSpPr txBox="1"/>
          <p:nvPr/>
        </p:nvSpPr>
        <p:spPr>
          <a:xfrm>
            <a:off x="6096000" y="849223"/>
            <a:ext cx="4965700" cy="5416868"/>
          </a:xfrm>
          <a:prstGeom prst="rect">
            <a:avLst/>
          </a:prstGeom>
          <a:noFill/>
        </p:spPr>
        <p:txBody>
          <a:bodyPr wrap="square" rtlCol="0">
            <a:spAutoFit/>
          </a:bodyPr>
          <a:lstStyle/>
          <a:p>
            <a:pPr algn="ctr"/>
            <a:r>
              <a:rPr lang="en-GB" sz="2000" b="1" dirty="0">
                <a:latin typeface="SassoonPrimaryInfant" pitchFamily="2" charset="0"/>
              </a:rPr>
              <a:t>Health Promoting Schools</a:t>
            </a:r>
          </a:p>
          <a:p>
            <a:pPr algn="ctr"/>
            <a:endParaRPr lang="en-GB" sz="2000" b="1" dirty="0">
              <a:latin typeface="SassoonPrimaryInfant" pitchFamily="2" charset="0"/>
            </a:endParaRPr>
          </a:p>
          <a:p>
            <a:pPr algn="ctr"/>
            <a:r>
              <a:rPr lang="en-US" b="1" dirty="0">
                <a:latin typeface="SassoonPrimaryInfant" pitchFamily="2" charset="0"/>
              </a:rPr>
              <a:t>Healthy Snacks</a:t>
            </a:r>
            <a:r>
              <a:rPr lang="en-US" dirty="0">
                <a:latin typeface="SassoonPrimaryInfant" pitchFamily="2" charset="0"/>
              </a:rPr>
              <a:t> Please encourage your child to bring a healthy snack to school. Please be aware we are a </a:t>
            </a:r>
            <a:r>
              <a:rPr lang="en-US" b="1" u="sng" dirty="0">
                <a:latin typeface="SassoonPrimaryInfant" pitchFamily="2" charset="0"/>
              </a:rPr>
              <a:t>nut free </a:t>
            </a:r>
            <a:r>
              <a:rPr lang="en-US" dirty="0">
                <a:latin typeface="SassoonPrimaryInfant" pitchFamily="2" charset="0"/>
              </a:rPr>
              <a:t> and in addition, our lunch hall is </a:t>
            </a:r>
            <a:r>
              <a:rPr lang="en-US" b="1" u="sng" dirty="0">
                <a:latin typeface="SassoonPrimaryInfant" pitchFamily="2" charset="0"/>
              </a:rPr>
              <a:t>egg free. </a:t>
            </a:r>
            <a:r>
              <a:rPr lang="en-US" dirty="0">
                <a:latin typeface="SassoonPrimaryInfant" pitchFamily="2" charset="0"/>
              </a:rPr>
              <a:t>We kindly ask that all families adhere to this when selecting your child’s snack/packed lunch. </a:t>
            </a:r>
          </a:p>
          <a:p>
            <a:pPr algn="ctr"/>
            <a:r>
              <a:rPr lang="en-US" dirty="0">
                <a:latin typeface="SassoonPrimaryInfant" pitchFamily="2" charset="0"/>
              </a:rPr>
              <a:t>As snack time is very brief, please provide your child with only 1 item. </a:t>
            </a:r>
          </a:p>
          <a:p>
            <a:pPr algn="ctr"/>
            <a:endParaRPr lang="en-US" dirty="0">
              <a:latin typeface="SassoonPrimaryInfant" pitchFamily="2" charset="0"/>
            </a:endParaRPr>
          </a:p>
          <a:p>
            <a:pPr algn="ctr"/>
            <a:r>
              <a:rPr lang="en-US" b="1" dirty="0">
                <a:latin typeface="SassoonPrimaryInfant" pitchFamily="2" charset="0"/>
              </a:rPr>
              <a:t>Water Bottles</a:t>
            </a:r>
            <a:endParaRPr lang="en-US" dirty="0">
              <a:latin typeface="SassoonPrimaryInfant" pitchFamily="2" charset="0"/>
            </a:endParaRPr>
          </a:p>
          <a:p>
            <a:pPr algn="ctr"/>
            <a:r>
              <a:rPr lang="en-US" dirty="0">
                <a:latin typeface="SassoonPrimaryInfant" pitchFamily="2" charset="0"/>
              </a:rPr>
              <a:t>Your child will be able to access water throughout the day from their water bottles. Please provide water each morning and bottles can be refilled at various times throughout day.</a:t>
            </a:r>
          </a:p>
          <a:p>
            <a:pPr algn="ctr"/>
            <a:r>
              <a:rPr lang="en-US" b="1" u="sng" dirty="0">
                <a:latin typeface="SassoonPrimaryInfant" pitchFamily="2" charset="0"/>
              </a:rPr>
              <a:t>Juice may be brought for snack/lunchtime only.</a:t>
            </a:r>
          </a:p>
          <a:p>
            <a:endParaRPr lang="en-GB" dirty="0"/>
          </a:p>
        </p:txBody>
      </p:sp>
    </p:spTree>
    <p:extLst>
      <p:ext uri="{BB962C8B-B14F-4D97-AF65-F5344CB8AC3E}">
        <p14:creationId xmlns:p14="http://schemas.microsoft.com/office/powerpoint/2010/main" val="3063362839"/>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3989" y="1905506"/>
            <a:ext cx="8097357" cy="3046988"/>
          </a:xfrm>
          <a:prstGeom prst="rect">
            <a:avLst/>
          </a:prstGeom>
          <a:noFill/>
        </p:spPr>
        <p:txBody>
          <a:bodyPr wrap="square" rtlCol="0">
            <a:spAutoFit/>
          </a:bodyPr>
          <a:lstStyle/>
          <a:p>
            <a:pPr algn="ctr"/>
            <a:r>
              <a:rPr lang="en-GB" sz="3200" dirty="0">
                <a:latin typeface="SassoonPrimaryInfant" pitchFamily="2" charset="0"/>
              </a:rPr>
              <a:t>As the number of children and staff who have moderate to severe nut allergies are increasing can we as our families to please be mindful of the food items sent to school - some snacks do not obviously contain nuts or traces of nuts such as Kinder Bueno or hippo bars. </a:t>
            </a:r>
          </a:p>
        </p:txBody>
      </p:sp>
    </p:spTree>
    <p:extLst>
      <p:ext uri="{BB962C8B-B14F-4D97-AF65-F5344CB8AC3E}">
        <p14:creationId xmlns:p14="http://schemas.microsoft.com/office/powerpoint/2010/main" val="1689387047"/>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CC3C-8516-407D-9D38-58D8921ACEB9}"/>
              </a:ext>
            </a:extLst>
          </p:cNvPr>
          <p:cNvSpPr>
            <a:spLocks noGrp="1"/>
          </p:cNvSpPr>
          <p:nvPr>
            <p:ph type="title"/>
          </p:nvPr>
        </p:nvSpPr>
        <p:spPr/>
        <p:txBody>
          <a:bodyPr/>
          <a:lstStyle/>
          <a:p>
            <a:r>
              <a:rPr lang="en-GB" dirty="0">
                <a:latin typeface="SassoonPrimaryInfant" pitchFamily="2" charset="0"/>
              </a:rPr>
              <a:t>Communication</a:t>
            </a:r>
          </a:p>
        </p:txBody>
      </p:sp>
      <p:sp>
        <p:nvSpPr>
          <p:cNvPr id="3" name="Content Placeholder 2">
            <a:extLst>
              <a:ext uri="{FF2B5EF4-FFF2-40B4-BE49-F238E27FC236}">
                <a16:creationId xmlns:a16="http://schemas.microsoft.com/office/drawing/2014/main" id="{AB3C2206-17D9-478C-9CE0-E0DED60EE7D0}"/>
              </a:ext>
            </a:extLst>
          </p:cNvPr>
          <p:cNvSpPr>
            <a:spLocks noGrp="1"/>
          </p:cNvSpPr>
          <p:nvPr>
            <p:ph idx="1"/>
          </p:nvPr>
        </p:nvSpPr>
        <p:spPr/>
        <p:txBody>
          <a:bodyPr>
            <a:normAutofit fontScale="92500" lnSpcReduction="10000"/>
          </a:bodyPr>
          <a:lstStyle/>
          <a:p>
            <a:pPr marL="0" indent="0" algn="ctr">
              <a:buNone/>
            </a:pPr>
            <a:r>
              <a:rPr lang="en-GB" dirty="0">
                <a:latin typeface="SassoonPrimaryInfant" pitchFamily="2" charset="0"/>
              </a:rPr>
              <a:t>School email address – </a:t>
            </a:r>
            <a:r>
              <a:rPr lang="en-GB" dirty="0">
                <a:latin typeface="SassoonPrimaryInfant" pitchFamily="2" charset="0"/>
                <a:hlinkClick r:id="rId3"/>
              </a:rPr>
              <a:t>stpatricksprimaryschool@education.falkirk.sch.uk</a:t>
            </a:r>
            <a:r>
              <a:rPr lang="en-GB" dirty="0">
                <a:latin typeface="SassoonPrimaryInfant" pitchFamily="2" charset="0"/>
              </a:rPr>
              <a:t> </a:t>
            </a:r>
          </a:p>
          <a:p>
            <a:pPr marL="0" indent="0" algn="ctr">
              <a:buNone/>
            </a:pPr>
            <a:r>
              <a:rPr lang="en-GB" dirty="0">
                <a:latin typeface="SassoonPrimaryInfant" pitchFamily="2" charset="0"/>
              </a:rPr>
              <a:t>School main office phone number – 01324 508840</a:t>
            </a:r>
          </a:p>
          <a:p>
            <a:pPr marL="0" indent="0" algn="ctr">
              <a:buNone/>
            </a:pPr>
            <a:r>
              <a:rPr lang="en-GB" dirty="0">
                <a:latin typeface="SassoonPrimaryInfant" pitchFamily="2" charset="0"/>
              </a:rPr>
              <a:t>Website - </a:t>
            </a:r>
            <a:r>
              <a:rPr lang="en-GB" dirty="0">
                <a:latin typeface="SassoonPrimaryInfant" pitchFamily="2" charset="0"/>
                <a:hlinkClick r:id="rId4"/>
              </a:rPr>
              <a:t>https://www.st-patricks.falkirk.sch.uk/</a:t>
            </a:r>
            <a:r>
              <a:rPr lang="en-GB" dirty="0">
                <a:latin typeface="SassoonPrimaryInfant" pitchFamily="2" charset="0"/>
              </a:rPr>
              <a:t> </a:t>
            </a:r>
          </a:p>
          <a:p>
            <a:pPr marL="0" indent="0" algn="ctr">
              <a:buNone/>
            </a:pPr>
            <a:r>
              <a:rPr lang="en-GB" dirty="0">
                <a:latin typeface="SassoonPrimaryInfant" pitchFamily="2" charset="0"/>
              </a:rPr>
              <a:t>Our Parent Communication Policy is available on our website.</a:t>
            </a:r>
          </a:p>
          <a:p>
            <a:pPr marL="0" indent="0" algn="ctr">
              <a:buNone/>
            </a:pPr>
            <a:r>
              <a:rPr lang="en-GB" dirty="0">
                <a:latin typeface="SassoonPrimaryInfant" pitchFamily="2" charset="0"/>
              </a:rPr>
              <a:t>If you feel your family requires a greater level of support in order to improve your child(rens) attendance, please contact the school on 01324 508840 or via stpartricksprimaryschool@education.falkirk.sch.uk and Ms Flaherty will get back to you as soon as possible.</a:t>
            </a:r>
          </a:p>
          <a:p>
            <a:endParaRPr lang="en-GB" dirty="0"/>
          </a:p>
        </p:txBody>
      </p:sp>
    </p:spTree>
    <p:extLst>
      <p:ext uri="{BB962C8B-B14F-4D97-AF65-F5344CB8AC3E}">
        <p14:creationId xmlns:p14="http://schemas.microsoft.com/office/powerpoint/2010/main" val="3276103000"/>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1226" y="1322947"/>
            <a:ext cx="8669546" cy="3048463"/>
          </a:xfrm>
          <a:prstGeom prst="rect">
            <a:avLst/>
          </a:prstGeom>
        </p:spPr>
        <p:txBody>
          <a:bodyPr wrap="square">
            <a:spAutoFit/>
          </a:bodyPr>
          <a:lstStyle/>
          <a:p>
            <a:pPr algn="ctr">
              <a:lnSpc>
                <a:spcPct val="107000"/>
              </a:lnSpc>
            </a:pPr>
            <a:r>
              <a:rPr lang="en-GB" sz="2800" kern="100" dirty="0">
                <a:latin typeface="SassoonPrimaryInfant" pitchFamily="2" charset="0"/>
                <a:ea typeface="Calibri" panose="020F0502020204030204" pitchFamily="34" charset="0"/>
                <a:cs typeface="Times New Roman" panose="02020603050405020304" pitchFamily="18" charset="0"/>
              </a:rPr>
              <a:t>Follow your child's class on Bluesky - </a:t>
            </a:r>
            <a:r>
              <a:rPr lang="en-GB" sz="2800" dirty="0">
                <a:latin typeface="SassoonPrimaryInfant" pitchFamily="2" charset="0"/>
              </a:rPr>
              <a:t>our school social media platform.</a:t>
            </a:r>
          </a:p>
          <a:p>
            <a:pPr algn="ctr">
              <a:lnSpc>
                <a:spcPct val="107000"/>
              </a:lnSpc>
            </a:pPr>
            <a:endParaRPr lang="en-GB" sz="2800" dirty="0">
              <a:latin typeface="SassoonPrimaryInfant" pitchFamily="2" charset="0"/>
            </a:endParaRPr>
          </a:p>
          <a:p>
            <a:pPr algn="ctr">
              <a:lnSpc>
                <a:spcPct val="107000"/>
              </a:lnSpc>
            </a:pPr>
            <a:r>
              <a:rPr lang="en-GB" sz="4000" b="1" dirty="0">
                <a:latin typeface="SassoonPrimaryInfant" pitchFamily="2" charset="0"/>
              </a:rPr>
              <a:t>@mrsmc-stp.bsky.social</a:t>
            </a:r>
          </a:p>
          <a:p>
            <a:pPr lvl="0">
              <a:lnSpc>
                <a:spcPct val="107000"/>
              </a:lnSpc>
              <a:spcAft>
                <a:spcPts val="0"/>
              </a:spcAft>
            </a:pPr>
            <a:r>
              <a:rPr lang="en-GB" sz="2800" kern="100" dirty="0">
                <a:latin typeface="SassoonPrimaryInfant" pitchFamily="2"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Symbol" panose="05050102010706020507" pitchFamily="18" charset="2"/>
              <a:buChar char=""/>
            </a:pPr>
            <a:endParaRPr lang="en-GB" sz="2800" kern="100" dirty="0">
              <a:latin typeface="SassoonPrimaryInfant" pitchFamily="2"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14B2BD9-4EEA-471F-924A-C684E5CDA7A9}"/>
              </a:ext>
            </a:extLst>
          </p:cNvPr>
          <p:cNvPicPr>
            <a:picLocks noChangeAspect="1"/>
          </p:cNvPicPr>
          <p:nvPr/>
        </p:nvPicPr>
        <p:blipFill>
          <a:blip r:embed="rId3"/>
          <a:stretch>
            <a:fillRect/>
          </a:stretch>
        </p:blipFill>
        <p:spPr>
          <a:xfrm>
            <a:off x="5003868" y="3708537"/>
            <a:ext cx="2184263" cy="2184263"/>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2287986044"/>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Organic</Template>
  <TotalTime>1389</TotalTime>
  <Words>1754</Words>
  <Application>Microsoft Office PowerPoint</Application>
  <PresentationFormat>Widescreen</PresentationFormat>
  <Paragraphs>149</Paragraphs>
  <Slides>27</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Aptos</vt:lpstr>
      <vt:lpstr>Arial</vt:lpstr>
      <vt:lpstr>Calibri</vt:lpstr>
      <vt:lpstr>Garamond</vt:lpstr>
      <vt:lpstr>Gill Sans</vt:lpstr>
      <vt:lpstr>ModernMT-Bold</vt:lpstr>
      <vt:lpstr>SassoonPrimaryInfant</vt:lpstr>
      <vt:lpstr>Symbol</vt:lpstr>
      <vt:lpstr>Organic</vt:lpstr>
      <vt:lpstr>PowerPoint Presentation</vt:lpstr>
      <vt:lpstr>Mrs McConnell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Thinking Classroom </vt:lpstr>
      <vt:lpstr>PowerPoint Presentation</vt:lpstr>
      <vt:lpstr>PowerPoint Presentation</vt:lpstr>
      <vt:lpstr>PowerPoint Presentation</vt:lpstr>
      <vt:lpstr>PowerPoint Presentation</vt:lpstr>
      <vt:lpstr>PowerPoint Presentation</vt:lpstr>
      <vt:lpstr> Environmental Changes – Session 2026 27 </vt:lpstr>
      <vt:lpstr> Community Hub – Breakfast Club </vt:lpstr>
      <vt:lpstr>Article 12 Committee  Pupil Voice</vt:lpstr>
      <vt:lpstr>PowerPoint Presentation</vt:lpstr>
      <vt:lpstr>PowerPoint Presentation</vt:lpstr>
      <vt:lpstr>PowerPoint Presentation</vt:lpstr>
      <vt:lpstr>PowerPoint Presentation</vt:lpstr>
      <vt:lpstr>Communication</vt:lpstr>
      <vt:lpstr>PowerPoint Presentation</vt:lpstr>
    </vt:vector>
  </TitlesOfParts>
  <Company>Falkirk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Edgar</dc:creator>
  <cp:lastModifiedBy>Mairi Duncan</cp:lastModifiedBy>
  <cp:revision>45</cp:revision>
  <cp:lastPrinted>2026-09-02T16:29:29Z</cp:lastPrinted>
  <dcterms:created xsi:type="dcterms:W3CDTF">2023-08-23T14:29:30Z</dcterms:created>
  <dcterms:modified xsi:type="dcterms:W3CDTF">2026-09-02T17:36:13Z</dcterms:modified>
</cp:coreProperties>
</file>