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60" r:id="rId3"/>
    <p:sldId id="306" r:id="rId4"/>
    <p:sldId id="303" r:id="rId5"/>
    <p:sldId id="258" r:id="rId6"/>
    <p:sldId id="261" r:id="rId7"/>
    <p:sldId id="262" r:id="rId8"/>
    <p:sldId id="294" r:id="rId9"/>
    <p:sldId id="316" r:id="rId10"/>
    <p:sldId id="302" r:id="rId11"/>
    <p:sldId id="297" r:id="rId12"/>
    <p:sldId id="315" r:id="rId13"/>
    <p:sldId id="270" r:id="rId14"/>
    <p:sldId id="281" r:id="rId15"/>
    <p:sldId id="304" r:id="rId16"/>
    <p:sldId id="308" r:id="rId17"/>
    <p:sldId id="309" r:id="rId18"/>
    <p:sldId id="311" r:id="rId19"/>
    <p:sldId id="310" r:id="rId20"/>
    <p:sldId id="265" r:id="rId21"/>
    <p:sldId id="313" r:id="rId22"/>
    <p:sldId id="275" r:id="rId23"/>
    <p:sldId id="307" r:id="rId24"/>
    <p:sldId id="280" r:id="rId25"/>
    <p:sldId id="314" r:id="rId26"/>
    <p:sldId id="293" r:id="rId27"/>
    <p:sldId id="286" r:id="rId28"/>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33" autoAdjust="0"/>
    <p:restoredTop sz="94660"/>
  </p:normalViewPr>
  <p:slideViewPr>
    <p:cSldViewPr snapToGrid="0">
      <p:cViewPr varScale="1">
        <p:scale>
          <a:sx n="105" d="100"/>
          <a:sy n="105" d="100"/>
        </p:scale>
        <p:origin x="516" y="96"/>
      </p:cViewPr>
      <p:guideLst/>
    </p:cSldViewPr>
  </p:slideViewPr>
  <p:notesTextViewPr>
    <p:cViewPr>
      <p:scale>
        <a:sx n="1" d="1"/>
        <a:sy n="1" d="1"/>
      </p:scale>
      <p:origin x="0" y="0"/>
    </p:cViewPr>
  </p:notesTextViewPr>
  <p:sorterViewPr>
    <p:cViewPr>
      <p:scale>
        <a:sx n="100" d="100"/>
        <a:sy n="100" d="100"/>
      </p:scale>
      <p:origin x="0" y="-355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8FD559F-66E4-469B-9CA5-5281CE83222D}" type="datetimeFigureOut">
              <a:rPr lang="en-GB" smtClean="0"/>
              <a:t>02/09/2026</a:t>
            </a:fld>
            <a:endParaRPr lang="en-GB"/>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1BECB4BB-FA52-4A1E-B404-EA0D0522ADAB}" type="slidenum">
              <a:rPr lang="en-GB" smtClean="0"/>
              <a:t>‹#›</a:t>
            </a:fld>
            <a:endParaRPr lang="en-GB"/>
          </a:p>
        </p:txBody>
      </p:sp>
    </p:spTree>
    <p:extLst>
      <p:ext uri="{BB962C8B-B14F-4D97-AF65-F5344CB8AC3E}">
        <p14:creationId xmlns:p14="http://schemas.microsoft.com/office/powerpoint/2010/main" val="3836988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1</a:t>
            </a:fld>
            <a:endParaRPr lang="en-GB"/>
          </a:p>
        </p:txBody>
      </p:sp>
    </p:spTree>
    <p:extLst>
      <p:ext uri="{BB962C8B-B14F-4D97-AF65-F5344CB8AC3E}">
        <p14:creationId xmlns:p14="http://schemas.microsoft.com/office/powerpoint/2010/main" val="1721305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2</a:t>
            </a:fld>
            <a:endParaRPr lang="en-GB"/>
          </a:p>
        </p:txBody>
      </p:sp>
    </p:spTree>
    <p:extLst>
      <p:ext uri="{BB962C8B-B14F-4D97-AF65-F5344CB8AC3E}">
        <p14:creationId xmlns:p14="http://schemas.microsoft.com/office/powerpoint/2010/main" val="3605355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3</a:t>
            </a:fld>
            <a:endParaRPr lang="en-GB"/>
          </a:p>
        </p:txBody>
      </p:sp>
    </p:spTree>
    <p:extLst>
      <p:ext uri="{BB962C8B-B14F-4D97-AF65-F5344CB8AC3E}">
        <p14:creationId xmlns:p14="http://schemas.microsoft.com/office/powerpoint/2010/main" val="1065402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4</a:t>
            </a:fld>
            <a:endParaRPr lang="en-GB"/>
          </a:p>
        </p:txBody>
      </p:sp>
    </p:spTree>
    <p:extLst>
      <p:ext uri="{BB962C8B-B14F-4D97-AF65-F5344CB8AC3E}">
        <p14:creationId xmlns:p14="http://schemas.microsoft.com/office/powerpoint/2010/main" val="1569504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5</a:t>
            </a:fld>
            <a:endParaRPr lang="en-GB"/>
          </a:p>
        </p:txBody>
      </p:sp>
    </p:spTree>
    <p:extLst>
      <p:ext uri="{BB962C8B-B14F-4D97-AF65-F5344CB8AC3E}">
        <p14:creationId xmlns:p14="http://schemas.microsoft.com/office/powerpoint/2010/main" val="3889677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6</a:t>
            </a:fld>
            <a:endParaRPr lang="en-GB"/>
          </a:p>
        </p:txBody>
      </p:sp>
    </p:spTree>
    <p:extLst>
      <p:ext uri="{BB962C8B-B14F-4D97-AF65-F5344CB8AC3E}">
        <p14:creationId xmlns:p14="http://schemas.microsoft.com/office/powerpoint/2010/main" val="1021891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CB4BB-FA52-4A1E-B404-EA0D0522ADAB}" type="slidenum">
              <a:rPr lang="en-GB" smtClean="0"/>
              <a:t>7</a:t>
            </a:fld>
            <a:endParaRPr lang="en-GB"/>
          </a:p>
        </p:txBody>
      </p:sp>
    </p:spTree>
    <p:extLst>
      <p:ext uri="{BB962C8B-B14F-4D97-AF65-F5344CB8AC3E}">
        <p14:creationId xmlns:p14="http://schemas.microsoft.com/office/powerpoint/2010/main" val="2577292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8</a:t>
            </a:fld>
            <a:endParaRPr lang="en-GB"/>
          </a:p>
        </p:txBody>
      </p:sp>
    </p:spTree>
    <p:extLst>
      <p:ext uri="{BB962C8B-B14F-4D97-AF65-F5344CB8AC3E}">
        <p14:creationId xmlns:p14="http://schemas.microsoft.com/office/powerpoint/2010/main" val="1629746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9</a:t>
            </a:fld>
            <a:endParaRPr lang="en-GB"/>
          </a:p>
        </p:txBody>
      </p:sp>
    </p:spTree>
    <p:extLst>
      <p:ext uri="{BB962C8B-B14F-4D97-AF65-F5344CB8AC3E}">
        <p14:creationId xmlns:p14="http://schemas.microsoft.com/office/powerpoint/2010/main" val="3968027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CB4BB-FA52-4A1E-B404-EA0D0522ADAB}" type="slidenum">
              <a:rPr lang="en-GB" smtClean="0"/>
              <a:t>10</a:t>
            </a:fld>
            <a:endParaRPr lang="en-GB"/>
          </a:p>
        </p:txBody>
      </p:sp>
    </p:spTree>
    <p:extLst>
      <p:ext uri="{BB962C8B-B14F-4D97-AF65-F5344CB8AC3E}">
        <p14:creationId xmlns:p14="http://schemas.microsoft.com/office/powerpoint/2010/main" val="4097503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11</a:t>
            </a:fld>
            <a:endParaRPr lang="en-GB"/>
          </a:p>
        </p:txBody>
      </p:sp>
    </p:spTree>
    <p:extLst>
      <p:ext uri="{BB962C8B-B14F-4D97-AF65-F5344CB8AC3E}">
        <p14:creationId xmlns:p14="http://schemas.microsoft.com/office/powerpoint/2010/main" val="11203998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CB4BB-FA52-4A1E-B404-EA0D0522ADAB}" type="slidenum">
              <a:rPr lang="en-GB" smtClean="0"/>
              <a:t>12</a:t>
            </a:fld>
            <a:endParaRPr lang="en-GB"/>
          </a:p>
        </p:txBody>
      </p:sp>
    </p:spTree>
    <p:extLst>
      <p:ext uri="{BB962C8B-B14F-4D97-AF65-F5344CB8AC3E}">
        <p14:creationId xmlns:p14="http://schemas.microsoft.com/office/powerpoint/2010/main" val="1544927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13</a:t>
            </a:fld>
            <a:endParaRPr lang="en-GB"/>
          </a:p>
        </p:txBody>
      </p:sp>
    </p:spTree>
    <p:extLst>
      <p:ext uri="{BB962C8B-B14F-4D97-AF65-F5344CB8AC3E}">
        <p14:creationId xmlns:p14="http://schemas.microsoft.com/office/powerpoint/2010/main" val="3736891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14</a:t>
            </a:fld>
            <a:endParaRPr lang="en-GB"/>
          </a:p>
        </p:txBody>
      </p:sp>
    </p:spTree>
    <p:extLst>
      <p:ext uri="{BB962C8B-B14F-4D97-AF65-F5344CB8AC3E}">
        <p14:creationId xmlns:p14="http://schemas.microsoft.com/office/powerpoint/2010/main" val="1596755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CB4BB-FA52-4A1E-B404-EA0D0522ADAB}" type="slidenum">
              <a:rPr lang="en-GB" smtClean="0"/>
              <a:t>15</a:t>
            </a:fld>
            <a:endParaRPr lang="en-GB"/>
          </a:p>
        </p:txBody>
      </p:sp>
    </p:spTree>
    <p:extLst>
      <p:ext uri="{BB962C8B-B14F-4D97-AF65-F5344CB8AC3E}">
        <p14:creationId xmlns:p14="http://schemas.microsoft.com/office/powerpoint/2010/main" val="32221285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16</a:t>
            </a:fld>
            <a:endParaRPr lang="en-GB"/>
          </a:p>
        </p:txBody>
      </p:sp>
    </p:spTree>
    <p:extLst>
      <p:ext uri="{BB962C8B-B14F-4D97-AF65-F5344CB8AC3E}">
        <p14:creationId xmlns:p14="http://schemas.microsoft.com/office/powerpoint/2010/main" val="78997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17</a:t>
            </a:fld>
            <a:endParaRPr lang="en-GB"/>
          </a:p>
        </p:txBody>
      </p:sp>
    </p:spTree>
    <p:extLst>
      <p:ext uri="{BB962C8B-B14F-4D97-AF65-F5344CB8AC3E}">
        <p14:creationId xmlns:p14="http://schemas.microsoft.com/office/powerpoint/2010/main" val="327983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18</a:t>
            </a:fld>
            <a:endParaRPr lang="en-GB"/>
          </a:p>
        </p:txBody>
      </p:sp>
    </p:spTree>
    <p:extLst>
      <p:ext uri="{BB962C8B-B14F-4D97-AF65-F5344CB8AC3E}">
        <p14:creationId xmlns:p14="http://schemas.microsoft.com/office/powerpoint/2010/main" val="1449898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19</a:t>
            </a:fld>
            <a:endParaRPr lang="en-GB"/>
          </a:p>
        </p:txBody>
      </p:sp>
    </p:spTree>
    <p:extLst>
      <p:ext uri="{BB962C8B-B14F-4D97-AF65-F5344CB8AC3E}">
        <p14:creationId xmlns:p14="http://schemas.microsoft.com/office/powerpoint/2010/main" val="1817081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20</a:t>
            </a:fld>
            <a:endParaRPr lang="en-GB"/>
          </a:p>
        </p:txBody>
      </p:sp>
    </p:spTree>
    <p:extLst>
      <p:ext uri="{BB962C8B-B14F-4D97-AF65-F5344CB8AC3E}">
        <p14:creationId xmlns:p14="http://schemas.microsoft.com/office/powerpoint/2010/main" val="1343506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21</a:t>
            </a:fld>
            <a:endParaRPr lang="en-GB"/>
          </a:p>
        </p:txBody>
      </p:sp>
    </p:spTree>
    <p:extLst>
      <p:ext uri="{BB962C8B-B14F-4D97-AF65-F5344CB8AC3E}">
        <p14:creationId xmlns:p14="http://schemas.microsoft.com/office/powerpoint/2010/main" val="2590608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22</a:t>
            </a:fld>
            <a:endParaRPr lang="en-GB"/>
          </a:p>
        </p:txBody>
      </p:sp>
    </p:spTree>
    <p:extLst>
      <p:ext uri="{BB962C8B-B14F-4D97-AF65-F5344CB8AC3E}">
        <p14:creationId xmlns:p14="http://schemas.microsoft.com/office/powerpoint/2010/main" val="5743300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CB4BB-FA52-4A1E-B404-EA0D0522ADAB}" type="slidenum">
              <a:rPr lang="en-GB" smtClean="0"/>
              <a:t>23</a:t>
            </a:fld>
            <a:endParaRPr lang="en-GB"/>
          </a:p>
        </p:txBody>
      </p:sp>
    </p:spTree>
    <p:extLst>
      <p:ext uri="{BB962C8B-B14F-4D97-AF65-F5344CB8AC3E}">
        <p14:creationId xmlns:p14="http://schemas.microsoft.com/office/powerpoint/2010/main" val="16664728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CB4BB-FA52-4A1E-B404-EA0D0522ADAB}" type="slidenum">
              <a:rPr lang="en-GB" smtClean="0"/>
              <a:t>24</a:t>
            </a:fld>
            <a:endParaRPr lang="en-GB"/>
          </a:p>
        </p:txBody>
      </p:sp>
    </p:spTree>
    <p:extLst>
      <p:ext uri="{BB962C8B-B14F-4D97-AF65-F5344CB8AC3E}">
        <p14:creationId xmlns:p14="http://schemas.microsoft.com/office/powerpoint/2010/main" val="3690370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25</a:t>
            </a:fld>
            <a:endParaRPr lang="en-GB"/>
          </a:p>
        </p:txBody>
      </p:sp>
    </p:spTree>
    <p:extLst>
      <p:ext uri="{BB962C8B-B14F-4D97-AF65-F5344CB8AC3E}">
        <p14:creationId xmlns:p14="http://schemas.microsoft.com/office/powerpoint/2010/main" val="33825117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26</a:t>
            </a:fld>
            <a:endParaRPr lang="en-GB"/>
          </a:p>
        </p:txBody>
      </p:sp>
    </p:spTree>
    <p:extLst>
      <p:ext uri="{BB962C8B-B14F-4D97-AF65-F5344CB8AC3E}">
        <p14:creationId xmlns:p14="http://schemas.microsoft.com/office/powerpoint/2010/main" val="3710065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CB4BB-FA52-4A1E-B404-EA0D0522ADAB}" type="slidenum">
              <a:rPr lang="en-GB" smtClean="0"/>
              <a:t>27</a:t>
            </a:fld>
            <a:endParaRPr lang="en-GB"/>
          </a:p>
        </p:txBody>
      </p:sp>
    </p:spTree>
    <p:extLst>
      <p:ext uri="{BB962C8B-B14F-4D97-AF65-F5344CB8AC3E}">
        <p14:creationId xmlns:p14="http://schemas.microsoft.com/office/powerpoint/2010/main" val="2771623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02/09/2026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mailto:stpatricksprimaryschool@education.falkirk.sch.uk"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st-patricks.falkirk.sch.uk/"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Pats bad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4280" y="828136"/>
            <a:ext cx="3001993" cy="27504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360577" y="3721125"/>
            <a:ext cx="9169401" cy="2123658"/>
          </a:xfrm>
          <a:prstGeom prst="rect">
            <a:avLst/>
          </a:prstGeom>
        </p:spPr>
        <p:txBody>
          <a:bodyPr wrap="square">
            <a:spAutoFit/>
          </a:bodyPr>
          <a:lstStyle/>
          <a:p>
            <a:pPr algn="ctr"/>
            <a:r>
              <a:rPr lang="en-GB" sz="6600" b="1" i="0" dirty="0">
                <a:effectLst/>
                <a:latin typeface="SassoonPrimaryInfant" pitchFamily="2" charset="0"/>
              </a:rPr>
              <a:t>Primary 2</a:t>
            </a:r>
            <a:br>
              <a:rPr lang="en-GB" sz="6600" b="1" i="0" dirty="0">
                <a:effectLst/>
                <a:latin typeface="SassoonPrimaryInfant" pitchFamily="2" charset="0"/>
              </a:rPr>
            </a:br>
            <a:r>
              <a:rPr lang="en-GB" sz="6600" b="1" i="0" dirty="0">
                <a:effectLst/>
                <a:latin typeface="SassoonPrimaryInfant" pitchFamily="2" charset="0"/>
              </a:rPr>
              <a:t>Meet the Teacher</a:t>
            </a:r>
            <a:endParaRPr lang="en-GB" sz="6600" b="1" dirty="0">
              <a:latin typeface="SassoonPrimaryInfant" pitchFamily="2" charset="0"/>
            </a:endParaRPr>
          </a:p>
        </p:txBody>
      </p:sp>
    </p:spTree>
    <p:extLst>
      <p:ext uri="{BB962C8B-B14F-4D97-AF65-F5344CB8AC3E}">
        <p14:creationId xmlns:p14="http://schemas.microsoft.com/office/powerpoint/2010/main" val="3317280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576" y="649214"/>
            <a:ext cx="6537687" cy="5678478"/>
          </a:xfrm>
          <a:prstGeom prst="rect">
            <a:avLst/>
          </a:prstGeom>
        </p:spPr>
        <p:txBody>
          <a:bodyPr wrap="none">
            <a:spAutoFit/>
          </a:bodyPr>
          <a:lstStyle/>
          <a:p>
            <a:r>
              <a:rPr lang="en-GB" sz="3200" b="1" dirty="0">
                <a:solidFill>
                  <a:srgbClr val="595607"/>
                </a:solidFill>
                <a:latin typeface="SassoonPrimaryInfant" pitchFamily="2" charset="0"/>
              </a:rPr>
              <a:t>Information </a:t>
            </a:r>
            <a:r>
              <a:rPr lang="en-GB" sz="3200" b="1" dirty="0" err="1">
                <a:solidFill>
                  <a:srgbClr val="595607"/>
                </a:solidFill>
                <a:latin typeface="SassoonPrimaryInfant" pitchFamily="2" charset="0"/>
              </a:rPr>
              <a:t>Powerpoint</a:t>
            </a:r>
            <a:r>
              <a:rPr lang="en-GB" sz="3200" b="1" dirty="0">
                <a:solidFill>
                  <a:srgbClr val="595607"/>
                </a:solidFill>
                <a:latin typeface="SassoonPrimaryInfant" pitchFamily="2" charset="0"/>
              </a:rPr>
              <a:t> Agenda</a:t>
            </a:r>
          </a:p>
          <a:p>
            <a:endParaRPr lang="en-US" sz="100" dirty="0">
              <a:latin typeface="SassoonPrimaryInfant" pitchFamily="2" charset="0"/>
            </a:endParaRPr>
          </a:p>
          <a:p>
            <a:pPr marL="457200" indent="-457200">
              <a:buFont typeface="Arial" panose="020B0604020202020204" pitchFamily="34" charset="0"/>
              <a:buChar char="•"/>
            </a:pPr>
            <a:r>
              <a:rPr lang="en-US" sz="2400" dirty="0">
                <a:latin typeface="SassoonPrimaryInfant" pitchFamily="2" charset="0"/>
              </a:rPr>
              <a:t>Teacher &amp; Senior Leadership Team Introduction</a:t>
            </a:r>
          </a:p>
          <a:p>
            <a:pPr marL="457200" indent="-457200">
              <a:buFont typeface="Arial" panose="020B0604020202020204" pitchFamily="34" charset="0"/>
              <a:buChar char="•"/>
            </a:pPr>
            <a:r>
              <a:rPr lang="en-US" sz="2400" dirty="0">
                <a:latin typeface="SassoonPrimaryInfant" pitchFamily="2" charset="0"/>
              </a:rPr>
              <a:t>School Vision </a:t>
            </a:r>
          </a:p>
          <a:p>
            <a:pPr marL="457200" indent="-457200">
              <a:buFont typeface="Arial" panose="020B0604020202020204" pitchFamily="34" charset="0"/>
              <a:buChar char="•"/>
            </a:pPr>
            <a:r>
              <a:rPr lang="en-US" sz="2400" dirty="0">
                <a:latin typeface="SassoonPrimaryInfant" pitchFamily="2" charset="0"/>
              </a:rPr>
              <a:t>Health &amp; Wellbeing</a:t>
            </a:r>
          </a:p>
          <a:p>
            <a:pPr marL="457200" indent="-457200">
              <a:buFont typeface="Arial" panose="020B0604020202020204" pitchFamily="34" charset="0"/>
              <a:buChar char="•"/>
            </a:pPr>
            <a:r>
              <a:rPr lang="en-US" sz="2400" dirty="0" err="1">
                <a:latin typeface="SassoonPrimaryInfant" pitchFamily="2" charset="0"/>
              </a:rPr>
              <a:t>Behaviour</a:t>
            </a:r>
            <a:r>
              <a:rPr lang="en-US" sz="2400" dirty="0">
                <a:latin typeface="SassoonPrimaryInfant" pitchFamily="2" charset="0"/>
              </a:rPr>
              <a:t> and Positive Relationships</a:t>
            </a:r>
          </a:p>
          <a:p>
            <a:pPr marL="457200" indent="-457200">
              <a:buFont typeface="Arial" panose="020B0604020202020204" pitchFamily="34" charset="0"/>
              <a:buChar char="•"/>
            </a:pPr>
            <a:r>
              <a:rPr lang="en-US" sz="2400" dirty="0">
                <a:latin typeface="SassoonPrimaryInfant" pitchFamily="2" charset="0"/>
              </a:rPr>
              <a:t>Environmental Changes </a:t>
            </a:r>
          </a:p>
          <a:p>
            <a:pPr marL="457200" indent="-457200">
              <a:buFont typeface="Arial" panose="020B0604020202020204" pitchFamily="34" charset="0"/>
              <a:buChar char="•"/>
            </a:pPr>
            <a:r>
              <a:rPr lang="en-US" sz="2400" dirty="0">
                <a:latin typeface="SassoonPrimaryInfant" pitchFamily="2" charset="0"/>
              </a:rPr>
              <a:t>Community Hub – Breakfast Club</a:t>
            </a:r>
          </a:p>
          <a:p>
            <a:pPr marL="457200" indent="-457200">
              <a:buFont typeface="Arial" panose="020B0604020202020204" pitchFamily="34" charset="0"/>
              <a:buChar char="•"/>
            </a:pPr>
            <a:r>
              <a:rPr lang="en-US" sz="2400" dirty="0">
                <a:latin typeface="SassoonPrimaryInfant" pitchFamily="2" charset="0"/>
              </a:rPr>
              <a:t>Timetables</a:t>
            </a:r>
          </a:p>
          <a:p>
            <a:pPr marL="457200" indent="-457200">
              <a:buFont typeface="Arial" panose="020B0604020202020204" pitchFamily="34" charset="0"/>
              <a:buChar char="•"/>
            </a:pPr>
            <a:r>
              <a:rPr lang="en-US" sz="2400" dirty="0">
                <a:latin typeface="SassoonPrimaryInfant" pitchFamily="2" charset="0"/>
              </a:rPr>
              <a:t>Classroom Routines/Expectations</a:t>
            </a:r>
          </a:p>
          <a:p>
            <a:pPr marL="457200" indent="-457200">
              <a:buFont typeface="Arial" panose="020B0604020202020204" pitchFamily="34" charset="0"/>
              <a:buChar char="•"/>
            </a:pPr>
            <a:r>
              <a:rPr lang="en-US" sz="2400" dirty="0">
                <a:latin typeface="SassoonPrimaryInfant" pitchFamily="2" charset="0"/>
              </a:rPr>
              <a:t>Four Context for Learning </a:t>
            </a:r>
          </a:p>
          <a:p>
            <a:pPr marL="457200" indent="-457200">
              <a:buFont typeface="Arial" panose="020B0604020202020204" pitchFamily="34" charset="0"/>
              <a:buChar char="•"/>
            </a:pPr>
            <a:r>
              <a:rPr lang="en-US" sz="2400" dirty="0">
                <a:latin typeface="SassoonPrimaryInfant" pitchFamily="2" charset="0"/>
              </a:rPr>
              <a:t>Reading/Home Learning/Sharing the Learning</a:t>
            </a:r>
          </a:p>
          <a:p>
            <a:pPr marL="457200" indent="-457200">
              <a:buFont typeface="Arial" panose="020B0604020202020204" pitchFamily="34" charset="0"/>
              <a:buChar char="•"/>
            </a:pPr>
            <a:r>
              <a:rPr lang="en-US" sz="2400" dirty="0">
                <a:latin typeface="SassoonPrimaryInfant" pitchFamily="2" charset="0"/>
              </a:rPr>
              <a:t>God’s Loving Plan</a:t>
            </a:r>
          </a:p>
          <a:p>
            <a:pPr marL="457200" indent="-457200">
              <a:buFont typeface="Arial" panose="020B0604020202020204" pitchFamily="34" charset="0"/>
              <a:buChar char="•"/>
            </a:pPr>
            <a:r>
              <a:rPr lang="en-US" sz="2400" dirty="0">
                <a:latin typeface="SassoonPrimaryInfant" pitchFamily="2" charset="0"/>
              </a:rPr>
              <a:t>Health Promoting Schools</a:t>
            </a:r>
          </a:p>
          <a:p>
            <a:pPr marL="457200" indent="-457200">
              <a:buFont typeface="Arial" panose="020B0604020202020204" pitchFamily="34" charset="0"/>
              <a:buChar char="•"/>
            </a:pPr>
            <a:r>
              <a:rPr lang="en-US" sz="2400" dirty="0">
                <a:latin typeface="SassoonPrimaryInfant" pitchFamily="2" charset="0"/>
              </a:rPr>
              <a:t>Communication and Bluesky</a:t>
            </a:r>
          </a:p>
          <a:p>
            <a:endParaRPr lang="en-GB" dirty="0"/>
          </a:p>
        </p:txBody>
      </p:sp>
    </p:spTree>
    <p:extLst>
      <p:ext uri="{BB962C8B-B14F-4D97-AF65-F5344CB8AC3E}">
        <p14:creationId xmlns:p14="http://schemas.microsoft.com/office/powerpoint/2010/main" val="352703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1C105D-681E-39FE-D114-74D8F9CC972E}"/>
              </a:ext>
            </a:extLst>
          </p:cNvPr>
          <p:cNvPicPr>
            <a:picLocks noChangeAspect="1"/>
          </p:cNvPicPr>
          <p:nvPr/>
        </p:nvPicPr>
        <p:blipFill>
          <a:blip r:embed="rId3"/>
          <a:stretch>
            <a:fillRect/>
          </a:stretch>
        </p:blipFill>
        <p:spPr>
          <a:xfrm>
            <a:off x="5418668" y="2041121"/>
            <a:ext cx="5469466" cy="2775754"/>
          </a:xfrm>
          <a:prstGeom prst="rect">
            <a:avLst/>
          </a:prstGeom>
          <a:ln w="57150" cmpd="thickThin">
            <a:solidFill>
              <a:srgbClr val="7F7F7F"/>
            </a:solidFill>
            <a:miter lim="800000"/>
          </a:ln>
        </p:spPr>
      </p:pic>
      <p:sp>
        <p:nvSpPr>
          <p:cNvPr id="4" name="Title 1">
            <a:extLst>
              <a:ext uri="{FF2B5EF4-FFF2-40B4-BE49-F238E27FC236}">
                <a16:creationId xmlns:a16="http://schemas.microsoft.com/office/drawing/2014/main" id="{2DBCC513-3F76-EB33-C00F-475558D93ABF}"/>
              </a:ext>
            </a:extLst>
          </p:cNvPr>
          <p:cNvSpPr txBox="1">
            <a:spLocks/>
          </p:cNvSpPr>
          <p:nvPr/>
        </p:nvSpPr>
        <p:spPr>
          <a:xfrm>
            <a:off x="730109" y="1621765"/>
            <a:ext cx="4437113" cy="3322933"/>
          </a:xfrm>
          <a:prstGeom prst="rect">
            <a:avLst/>
          </a:prstGeom>
        </p:spPr>
        <p:txBody>
          <a:bodyPr vert="horz" lIns="91440" tIns="45720" rIns="91440" bIns="45720" rtlCol="0" anchor="b">
            <a:normAutofit fontScale="90000" lnSpcReduction="10000"/>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err="1">
                <a:solidFill>
                  <a:srgbClr val="262626"/>
                </a:solidFill>
                <a:latin typeface="SassoonPrimaryInfant" pitchFamily="2" charset="0"/>
              </a:rPr>
              <a:t>Mrs</a:t>
            </a:r>
            <a:r>
              <a:rPr lang="en-US" sz="4800" dirty="0">
                <a:solidFill>
                  <a:srgbClr val="262626"/>
                </a:solidFill>
                <a:latin typeface="SassoonPrimaryInfant" pitchFamily="2" charset="0"/>
              </a:rPr>
              <a:t> Young </a:t>
            </a:r>
            <a:br>
              <a:rPr lang="en-US" sz="4800" dirty="0">
                <a:solidFill>
                  <a:srgbClr val="262626"/>
                </a:solidFill>
                <a:latin typeface="SassoonPrimaryInfant" pitchFamily="2" charset="0"/>
              </a:rPr>
            </a:br>
            <a:r>
              <a:rPr lang="en-US" sz="4800" dirty="0">
                <a:solidFill>
                  <a:srgbClr val="262626"/>
                </a:solidFill>
                <a:latin typeface="SassoonPrimaryInfant" pitchFamily="2" charset="0"/>
              </a:rPr>
              <a:t>(Mon-Wed)</a:t>
            </a:r>
            <a:br>
              <a:rPr lang="en-US" sz="4800" dirty="0">
                <a:solidFill>
                  <a:srgbClr val="262626"/>
                </a:solidFill>
                <a:latin typeface="SassoonPrimaryInfant" pitchFamily="2" charset="0"/>
              </a:rPr>
            </a:br>
            <a:br>
              <a:rPr lang="en-US" sz="4800" dirty="0">
                <a:solidFill>
                  <a:srgbClr val="262626"/>
                </a:solidFill>
                <a:latin typeface="SassoonPrimaryInfant" pitchFamily="2" charset="0"/>
              </a:rPr>
            </a:br>
            <a:r>
              <a:rPr lang="en-US" sz="4800" dirty="0" err="1">
                <a:solidFill>
                  <a:srgbClr val="262626"/>
                </a:solidFill>
                <a:latin typeface="SassoonPrimaryInfant" pitchFamily="2" charset="0"/>
              </a:rPr>
              <a:t>Mrs</a:t>
            </a:r>
            <a:r>
              <a:rPr lang="en-US" sz="4800" dirty="0">
                <a:solidFill>
                  <a:srgbClr val="262626"/>
                </a:solidFill>
                <a:latin typeface="SassoonPrimaryInfant" pitchFamily="2" charset="0"/>
              </a:rPr>
              <a:t> McRae </a:t>
            </a:r>
            <a:br>
              <a:rPr lang="en-US" sz="4800" dirty="0">
                <a:solidFill>
                  <a:srgbClr val="262626"/>
                </a:solidFill>
                <a:latin typeface="SassoonPrimaryInfant" pitchFamily="2" charset="0"/>
              </a:rPr>
            </a:br>
            <a:r>
              <a:rPr lang="en-US" sz="4800" dirty="0">
                <a:solidFill>
                  <a:srgbClr val="262626"/>
                </a:solidFill>
                <a:latin typeface="SassoonPrimaryInfant" pitchFamily="2" charset="0"/>
              </a:rPr>
              <a:t>(Thurs-Fri)</a:t>
            </a:r>
          </a:p>
        </p:txBody>
      </p:sp>
    </p:spTree>
    <p:extLst>
      <p:ext uri="{BB962C8B-B14F-4D97-AF65-F5344CB8AC3E}">
        <p14:creationId xmlns:p14="http://schemas.microsoft.com/office/powerpoint/2010/main" val="830797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4"/>
          <a:stretch>
            <a:fillRect/>
          </a:stretch>
        </p:blipFill>
        <p:spPr>
          <a:xfrm>
            <a:off x="1997946" y="683727"/>
            <a:ext cx="7928374" cy="5490544"/>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1074509"/>
            <a:ext cx="8496300" cy="4708981"/>
          </a:xfrm>
          <a:prstGeom prst="rect">
            <a:avLst/>
          </a:prstGeom>
        </p:spPr>
        <p:txBody>
          <a:bodyPr wrap="square">
            <a:spAutoFit/>
          </a:bodyPr>
          <a:lstStyle/>
          <a:p>
            <a:r>
              <a:rPr lang="en-US" sz="2000" b="1" i="1" dirty="0">
                <a:solidFill>
                  <a:srgbClr val="595607"/>
                </a:solidFill>
                <a:latin typeface="SassoonPrimaryInfant" pitchFamily="2" charset="0"/>
              </a:rPr>
              <a:t>ONE BIG FAMILY, ONE GREAT SCHOOL</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Our Vision</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St Patrick’s Primary School and Early Learning Centre is a community of faith and a family of learners.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8600" y="1206838"/>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57672" y="790956"/>
            <a:ext cx="5705856" cy="527608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8855" y="679175"/>
            <a:ext cx="10194290" cy="5816977"/>
          </a:xfrm>
          <a:prstGeom prst="rect">
            <a:avLst/>
          </a:prstGeom>
        </p:spPr>
        <p:txBody>
          <a:bodyPr wrap="square">
            <a:spAutoFit/>
          </a:bodyPr>
          <a:lstStyle/>
          <a:p>
            <a:r>
              <a:rPr lang="en-GB" sz="2800" b="1" dirty="0">
                <a:solidFill>
                  <a:srgbClr val="595607"/>
                </a:solidFill>
                <a:latin typeface="SassoonPrimaryInfant" pitchFamily="2" charset="0"/>
              </a:rPr>
              <a:t>Behaviour &amp; Relationships</a:t>
            </a:r>
          </a:p>
          <a:p>
            <a:endParaRPr lang="en-GB" sz="2400" b="1" dirty="0">
              <a:solidFill>
                <a:srgbClr val="595607"/>
              </a:solidFill>
              <a:latin typeface="SassoonPrimaryInfant" pitchFamily="2" charset="0"/>
            </a:endParaRPr>
          </a:p>
          <a:p>
            <a:r>
              <a:rPr lang="en-US" sz="2000" b="1" dirty="0">
                <a:latin typeface="SassoonPrimaryInfant" pitchFamily="2" charset="0"/>
              </a:rPr>
              <a:t>Early Intervention Policy</a:t>
            </a:r>
            <a:endParaRPr lang="en-US" sz="2000" dirty="0">
              <a:latin typeface="SassoonPrimaryInfant" pitchFamily="2" charset="0"/>
            </a:endParaRPr>
          </a:p>
          <a:p>
            <a:r>
              <a:rPr lang="en-US" sz="2000" dirty="0">
                <a:latin typeface="SassoonPrimaryInfant" pitchFamily="2" charset="0"/>
              </a:rPr>
              <a:t>Children have had a settling in period at the beginning of this session. If necessary, we will contact you for your support if we have any concerns over your child's </a:t>
            </a:r>
            <a:r>
              <a:rPr lang="en-US" sz="2000" dirty="0" err="1">
                <a:latin typeface="SassoonPrimaryInfant" pitchFamily="2" charset="0"/>
              </a:rPr>
              <a:t>behaviour</a:t>
            </a:r>
            <a:r>
              <a:rPr lang="en-US" sz="2000" dirty="0">
                <a:latin typeface="SassoonPrimaryInfant" pitchFamily="2" charset="0"/>
              </a:rPr>
              <a:t> in school.</a:t>
            </a:r>
          </a:p>
          <a:p>
            <a:endParaRPr lang="en-US" sz="2000" dirty="0">
              <a:latin typeface="SassoonPrimaryInfant" pitchFamily="2" charset="0"/>
            </a:endParaRPr>
          </a:p>
          <a:p>
            <a:r>
              <a:rPr lang="en-US" sz="2000" b="1" dirty="0">
                <a:latin typeface="SassoonPrimaryInfant" pitchFamily="2" charset="0"/>
              </a:rPr>
              <a:t>Positive Relationships Policy</a:t>
            </a:r>
          </a:p>
          <a:p>
            <a:r>
              <a:rPr lang="en-US" sz="2000" dirty="0">
                <a:latin typeface="SassoonPrimaryInfant" pitchFamily="2" charset="0"/>
              </a:rPr>
              <a:t>At St. Patrick's, we are a welcoming Catholic community dedicated to nurturing every child's faith, wellbeing, and success through an inclusive, respectful, and supportive environment.</a:t>
            </a:r>
          </a:p>
          <a:p>
            <a:r>
              <a:rPr lang="en-GB" sz="2000"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sz="2000" dirty="0">
              <a:latin typeface="SassoonPrimaryInfant" pitchFamily="2" charset="0"/>
            </a:endParaRPr>
          </a:p>
          <a:p>
            <a:r>
              <a:rPr lang="en-US" sz="2000" b="1" dirty="0">
                <a:latin typeface="SassoonPrimaryInfant" pitchFamily="2" charset="0"/>
              </a:rPr>
              <a:t>St Patrick’s Promise</a:t>
            </a:r>
            <a:endParaRPr lang="en-US" sz="2000" dirty="0">
              <a:latin typeface="SassoonPrimaryInfant" pitchFamily="2" charset="0"/>
            </a:endParaRPr>
          </a:p>
          <a:p>
            <a:r>
              <a:rPr lang="en-US" sz="2000"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4"/>
          <a:srcRect t="3408" r="1" b="1"/>
          <a:stretch>
            <a:fillRect/>
          </a:stretch>
        </p:blipFill>
        <p:spPr>
          <a:xfrm>
            <a:off x="486138" y="488137"/>
            <a:ext cx="11227442" cy="5883295"/>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50845"/>
            <a:ext cx="8229600" cy="1143000"/>
          </a:xfrm>
        </p:spPr>
        <p:txBody>
          <a:bodyPr/>
          <a:lstStyle/>
          <a:p>
            <a:r>
              <a:rPr lang="en-GB" b="1" dirty="0">
                <a:solidFill>
                  <a:srgbClr val="7030A0"/>
                </a:solidFill>
                <a:latin typeface="SassoonPrimaryInfant" pitchFamily="2" charset="0"/>
              </a:rPr>
              <a:t>Behaviour</a:t>
            </a:r>
          </a:p>
        </p:txBody>
      </p:sp>
      <p:pic>
        <p:nvPicPr>
          <p:cNvPr id="4" name="Content Placeholder 3"/>
          <p:cNvPicPr>
            <a:picLocks noGrp="1" noChangeAspect="1"/>
          </p:cNvPicPr>
          <p:nvPr>
            <p:ph idx="1"/>
          </p:nvPr>
        </p:nvPicPr>
        <p:blipFill>
          <a:blip r:embed="rId3"/>
          <a:stretch>
            <a:fillRect/>
          </a:stretch>
        </p:blipFill>
        <p:spPr>
          <a:xfrm>
            <a:off x="8122994" y="3575236"/>
            <a:ext cx="2095500" cy="3048000"/>
          </a:xfrm>
          <a:prstGeom prst="rect">
            <a:avLst/>
          </a:prstGeom>
        </p:spPr>
      </p:pic>
      <p:pic>
        <p:nvPicPr>
          <p:cNvPr id="2050" name="Picture 2" descr="image0.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263679" y="2071720"/>
            <a:ext cx="4027813" cy="302086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1" name="Picture 3" descr="image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2060" y="1421911"/>
            <a:ext cx="2880320" cy="216024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4" descr="image2.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4551" y="3813886"/>
            <a:ext cx="2877829" cy="2158371"/>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3" name="Picture 5" descr="image3.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6563" y="1607795"/>
            <a:ext cx="2328420" cy="178847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456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3" name="Picture 12">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5" name="Straight Connector 14">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20" name="Picture 19">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2" name="Picture 21">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3" name="Picture 22">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a:xfrm>
            <a:off x="997528" y="982132"/>
            <a:ext cx="4094017" cy="2823880"/>
          </a:xfrm>
        </p:spPr>
        <p:txBody>
          <a:bodyPr vert="horz" lIns="91440" tIns="45720" rIns="91440" bIns="45720" rtlCol="0" anchor="b">
            <a:normAutofit/>
          </a:bodyPr>
          <a:lstStyle/>
          <a:p>
            <a:r>
              <a:rPr lang="en-US" sz="4800">
                <a:solidFill>
                  <a:srgbClr val="262626"/>
                </a:solidFill>
              </a:rPr>
              <a:t>Class Charter</a:t>
            </a:r>
          </a:p>
        </p:txBody>
      </p:sp>
      <p:pic>
        <p:nvPicPr>
          <p:cNvPr id="4" name="Picture 3">
            <a:extLst>
              <a:ext uri="{FF2B5EF4-FFF2-40B4-BE49-F238E27FC236}">
                <a16:creationId xmlns:a16="http://schemas.microsoft.com/office/drawing/2014/main" id="{14BF76E0-D2B3-694F-F44C-814C22DD9B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73564" y="982131"/>
            <a:ext cx="4159674" cy="4893735"/>
          </a:xfrm>
          <a:prstGeom prst="rect">
            <a:avLst/>
          </a:prstGeom>
          <a:ln w="57150" cmpd="thickThin">
            <a:solidFill>
              <a:srgbClr val="7F7F7F"/>
            </a:solidFill>
            <a:miter lim="800000"/>
          </a:ln>
        </p:spPr>
      </p:pic>
    </p:spTree>
    <p:extLst>
      <p:ext uri="{BB962C8B-B14F-4D97-AF65-F5344CB8AC3E}">
        <p14:creationId xmlns:p14="http://schemas.microsoft.com/office/powerpoint/2010/main" val="3979446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br>
            <a:r>
              <a:rPr lang="en-GB" dirty="0">
                <a:latin typeface="SassoonPrimaryInfant" pitchFamily="2" charset="0"/>
              </a:rPr>
              <a:t>Environmental Changes – Session 2026 27</a:t>
            </a:r>
            <a:br>
              <a:rPr lang="en-GB" dirty="0"/>
            </a:br>
            <a:endParaRPr lang="en-GB" dirty="0"/>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lstStyle/>
          <a:p>
            <a:pPr marL="0" indent="0" algn="ctr">
              <a:buNone/>
            </a:pPr>
            <a:r>
              <a:rPr lang="en-GB" dirty="0">
                <a:latin typeface="SassoonPrimaryInfant" pitchFamily="2" charset="0"/>
              </a:rPr>
              <a:t>Primary 1, 2 and 3 have remained in the infant area as normal, but due to class changes this year are joined by Primary 4 and Primary 4/3. </a:t>
            </a:r>
          </a:p>
          <a:p>
            <a:pPr marL="0" indent="0" algn="ctr">
              <a:buNone/>
            </a:pPr>
            <a:r>
              <a:rPr lang="en-GB" dirty="0">
                <a:latin typeface="SassoonPrimaryInfant" pitchFamily="2" charset="0"/>
              </a:rPr>
              <a:t>As we know, Primary 4s are no longer ‘infants’ therefore we will be seeking pupil ideas to name the 3 learning spaces for this session. </a:t>
            </a:r>
          </a:p>
        </p:txBody>
      </p:sp>
    </p:spTree>
    <p:extLst>
      <p:ext uri="{BB962C8B-B14F-4D97-AF65-F5344CB8AC3E}">
        <p14:creationId xmlns:p14="http://schemas.microsoft.com/office/powerpoint/2010/main" val="3307399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t>Community Hub – Breakfast Club </a:t>
            </a:r>
            <a:br>
              <a:rPr lang="en-GB" dirty="0"/>
            </a:br>
            <a:r>
              <a:rPr lang="en-GB" dirty="0"/>
              <a:t>Coming Soon!</a:t>
            </a:r>
            <a:br>
              <a:rPr lang="en-GB" dirty="0"/>
            </a:br>
            <a:endParaRPr lang="en-GB" dirty="0"/>
          </a:p>
        </p:txBody>
      </p:sp>
      <p:pic>
        <p:nvPicPr>
          <p:cNvPr id="5" name="Content Placeholder 4">
            <a:extLst>
              <a:ext uri="{FF2B5EF4-FFF2-40B4-BE49-F238E27FC236}">
                <a16:creationId xmlns:a16="http://schemas.microsoft.com/office/drawing/2014/main" id="{CE210507-2BC9-FE74-36C2-3B26F8BDC111}"/>
              </a:ext>
            </a:extLst>
          </p:cNvPr>
          <p:cNvPicPr>
            <a:picLocks noGrp="1" noChangeAspect="1"/>
          </p:cNvPicPr>
          <p:nvPr>
            <p:ph idx="1"/>
          </p:nvPr>
        </p:nvPicPr>
        <p:blipFill>
          <a:blip r:embed="rId3"/>
          <a:stretch>
            <a:fillRect/>
          </a:stretch>
        </p:blipFill>
        <p:spPr>
          <a:xfrm>
            <a:off x="2907102" y="2870713"/>
            <a:ext cx="6698501" cy="2217219"/>
          </a:xfrm>
          <a:prstGeom prst="rect">
            <a:avLst/>
          </a:prstGeom>
        </p:spPr>
      </p:pic>
    </p:spTree>
    <p:extLst>
      <p:ext uri="{BB962C8B-B14F-4D97-AF65-F5344CB8AC3E}">
        <p14:creationId xmlns:p14="http://schemas.microsoft.com/office/powerpoint/2010/main" val="2189453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00807" y="729638"/>
            <a:ext cx="3506088" cy="1107996"/>
          </a:xfrm>
          <a:prstGeom prst="rect">
            <a:avLst/>
          </a:prstGeom>
        </p:spPr>
        <p:txBody>
          <a:bodyPr wrap="none">
            <a:spAutoFit/>
          </a:bodyPr>
          <a:lstStyle/>
          <a:p>
            <a:pPr algn="ctr"/>
            <a:r>
              <a:rPr lang="en-GB" sz="6600" dirty="0">
                <a:solidFill>
                  <a:srgbClr val="595607"/>
                </a:solidFill>
                <a:latin typeface="SassoonPrimaryInfant" pitchFamily="2" charset="0"/>
              </a:rPr>
              <a:t>Timetable</a:t>
            </a:r>
            <a:endParaRPr lang="en-GB" sz="6600" dirty="0">
              <a:latin typeface="SassoonPrimaryInfant" pitchFamily="2" charset="0"/>
            </a:endParaRPr>
          </a:p>
        </p:txBody>
      </p:sp>
      <p:pic>
        <p:nvPicPr>
          <p:cNvPr id="4" name="Picture 3">
            <a:extLst>
              <a:ext uri="{FF2B5EF4-FFF2-40B4-BE49-F238E27FC236}">
                <a16:creationId xmlns:a16="http://schemas.microsoft.com/office/drawing/2014/main" id="{55D3EED9-11B2-A8A7-2070-5E6BFE60DC23}"/>
              </a:ext>
            </a:extLst>
          </p:cNvPr>
          <p:cNvPicPr>
            <a:picLocks noChangeAspect="1"/>
          </p:cNvPicPr>
          <p:nvPr/>
        </p:nvPicPr>
        <p:blipFill>
          <a:blip r:embed="rId3"/>
          <a:stretch>
            <a:fillRect/>
          </a:stretch>
        </p:blipFill>
        <p:spPr>
          <a:xfrm>
            <a:off x="1023229" y="1908198"/>
            <a:ext cx="10145541" cy="4220164"/>
          </a:xfrm>
          <a:prstGeom prst="rect">
            <a:avLst/>
          </a:prstGeom>
        </p:spPr>
      </p:pic>
    </p:spTree>
    <p:extLst>
      <p:ext uri="{BB962C8B-B14F-4D97-AF65-F5344CB8AC3E}">
        <p14:creationId xmlns:p14="http://schemas.microsoft.com/office/powerpoint/2010/main" val="2840500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54200" y="797510"/>
            <a:ext cx="8483600" cy="5262979"/>
          </a:xfrm>
          <a:prstGeom prst="rect">
            <a:avLst/>
          </a:prstGeom>
        </p:spPr>
        <p:txBody>
          <a:bodyPr wrap="square">
            <a:spAutoFit/>
          </a:bodyPr>
          <a:lstStyle/>
          <a:p>
            <a:pPr algn="ctr"/>
            <a:r>
              <a:rPr lang="en-US" sz="2400" b="1" u="sng" dirty="0">
                <a:latin typeface="SassoonPrimaryInfant" pitchFamily="2" charset="0"/>
              </a:rPr>
              <a:t>Physical Education/Outdoor Learning</a:t>
            </a:r>
            <a:endParaRPr lang="en-US" sz="2400" dirty="0">
              <a:solidFill>
                <a:srgbClr val="000000"/>
              </a:solidFill>
              <a:latin typeface="SassoonPrimaryInfant" pitchFamily="2" charset="0"/>
            </a:endParaRPr>
          </a:p>
          <a:p>
            <a:endParaRPr lang="en-US" sz="2400" dirty="0">
              <a:solidFill>
                <a:srgbClr val="000000"/>
              </a:solidFill>
              <a:latin typeface="SassoonPrimaryInfant" pitchFamily="2" charset="0"/>
            </a:endParaRPr>
          </a:p>
          <a:p>
            <a:r>
              <a:rPr lang="en-US" sz="2400" dirty="0" err="1">
                <a:solidFill>
                  <a:srgbClr val="000000"/>
                </a:solidFill>
                <a:latin typeface="SassoonPrimaryInfant" pitchFamily="2" charset="0"/>
              </a:rPr>
              <a:t>Mr</a:t>
            </a:r>
            <a:r>
              <a:rPr lang="en-US" sz="2400" dirty="0">
                <a:solidFill>
                  <a:srgbClr val="000000"/>
                </a:solidFill>
                <a:latin typeface="SassoonPrimaryInfant" pitchFamily="2" charset="0"/>
              </a:rPr>
              <a:t> MacDonald will be taking our class for P.E. on a</a:t>
            </a:r>
            <a:r>
              <a:rPr lang="en-US" sz="2400" b="1" dirty="0">
                <a:solidFill>
                  <a:srgbClr val="595607"/>
                </a:solidFill>
                <a:latin typeface="SassoonPrimaryInfant" pitchFamily="2" charset="0"/>
              </a:rPr>
              <a:t> Wednesday </a:t>
            </a:r>
            <a:r>
              <a:rPr lang="en-US" sz="2400" dirty="0">
                <a:solidFill>
                  <a:srgbClr val="000000"/>
                </a:solidFill>
                <a:latin typeface="SassoonPrimaryInfant" pitchFamily="2" charset="0"/>
              </a:rPr>
              <a:t>and children will participate with the class teacher on a </a:t>
            </a:r>
            <a:r>
              <a:rPr lang="en-US" sz="2400" b="1" dirty="0">
                <a:solidFill>
                  <a:srgbClr val="595607"/>
                </a:solidFill>
                <a:latin typeface="SassoonPrimaryInfant" pitchFamily="2" charset="0"/>
              </a:rPr>
              <a:t>Friday. </a:t>
            </a:r>
          </a:p>
          <a:p>
            <a:endParaRPr lang="en-US" sz="2400" b="1" dirty="0">
              <a:solidFill>
                <a:srgbClr val="595607"/>
              </a:solidFill>
              <a:latin typeface="SassoonPrimaryInfant" pitchFamily="2" charset="0"/>
            </a:endParaRPr>
          </a:p>
          <a:p>
            <a:r>
              <a:rPr lang="en-US" sz="2400" dirty="0">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p>
          <a:p>
            <a:endParaRPr lang="en-US" sz="2400" dirty="0">
              <a:solidFill>
                <a:srgbClr val="000000"/>
              </a:solidFill>
              <a:latin typeface="SassoonPrimaryInfant" pitchFamily="2" charset="0"/>
            </a:endParaRPr>
          </a:p>
          <a:p>
            <a:r>
              <a:rPr lang="en-US" sz="2400"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a:p>
            <a:endParaRPr lang="en-US" sz="2400" dirty="0">
              <a:solidFill>
                <a:srgbClr val="000000"/>
              </a:solidFill>
              <a:latin typeface="SassoonPrimaryInfant" pitchFamily="2" charset="0"/>
            </a:endParaRPr>
          </a:p>
        </p:txBody>
      </p:sp>
    </p:spTree>
    <p:extLst>
      <p:ext uri="{BB962C8B-B14F-4D97-AF65-F5344CB8AC3E}">
        <p14:creationId xmlns:p14="http://schemas.microsoft.com/office/powerpoint/2010/main" val="1891753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3"/>
          <a:stretch>
            <a:fillRect/>
          </a:stretch>
        </p:blipFill>
        <p:spPr>
          <a:xfrm>
            <a:off x="1101795" y="697229"/>
            <a:ext cx="9850685" cy="5541011"/>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932A7-8E4E-A404-BA75-BD3844D9F8E1}"/>
              </a:ext>
            </a:extLst>
          </p:cNvPr>
          <p:cNvSpPr>
            <a:spLocks noGrp="1"/>
          </p:cNvSpPr>
          <p:nvPr>
            <p:ph type="ctrTitle" idx="4294967295"/>
          </p:nvPr>
        </p:nvSpPr>
        <p:spPr>
          <a:xfrm>
            <a:off x="994799" y="940639"/>
            <a:ext cx="8572945" cy="3838575"/>
          </a:xfrm>
        </p:spPr>
        <p:txBody>
          <a:bodyPr anchor="b">
            <a:normAutofit fontScale="90000"/>
          </a:bodyPr>
          <a:lstStyle/>
          <a:p>
            <a:pPr algn="l"/>
            <a:r>
              <a:rPr lang="en-GB" sz="11500" dirty="0">
                <a:latin typeface="SassoonPrimaryInfant" pitchFamily="2" charset="0"/>
              </a:rPr>
              <a:t>Reading </a:t>
            </a:r>
            <a:br>
              <a:rPr lang="en-GB" sz="11500" dirty="0">
                <a:latin typeface="SassoonPrimaryInfant" pitchFamily="2" charset="0"/>
              </a:rPr>
            </a:br>
            <a:r>
              <a:rPr lang="en-GB" sz="11500" dirty="0">
                <a:latin typeface="SassoonPrimaryInfant" pitchFamily="2" charset="0"/>
              </a:rPr>
              <a:t>St Patrick’s P.S.</a:t>
            </a:r>
          </a:p>
        </p:txBody>
      </p:sp>
      <p:pic>
        <p:nvPicPr>
          <p:cNvPr id="7" name="Picture 6">
            <a:extLst>
              <a:ext uri="{FF2B5EF4-FFF2-40B4-BE49-F238E27FC236}">
                <a16:creationId xmlns:a16="http://schemas.microsoft.com/office/drawing/2014/main" id="{69666D14-219A-D47A-7593-A24CD82E6C40}"/>
              </a:ext>
            </a:extLst>
          </p:cNvPr>
          <p:cNvPicPr>
            <a:picLocks noChangeAspect="1"/>
          </p:cNvPicPr>
          <p:nvPr/>
        </p:nvPicPr>
        <p:blipFill>
          <a:blip r:embed="rId3"/>
          <a:stretch>
            <a:fillRect/>
          </a:stretch>
        </p:blipFill>
        <p:spPr>
          <a:xfrm>
            <a:off x="8685779" y="868335"/>
            <a:ext cx="2511422" cy="2560665"/>
          </a:xfrm>
          <a:prstGeom prst="rect">
            <a:avLst/>
          </a:prstGeom>
        </p:spPr>
      </p:pic>
    </p:spTree>
    <p:extLst>
      <p:ext uri="{BB962C8B-B14F-4D97-AF65-F5344CB8AC3E}">
        <p14:creationId xmlns:p14="http://schemas.microsoft.com/office/powerpoint/2010/main" val="3054919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E65DCE-3DDB-4D84-013C-99233A2BC59F}"/>
              </a:ext>
            </a:extLst>
          </p:cNvPr>
          <p:cNvPicPr>
            <a:picLocks noChangeAspect="1"/>
          </p:cNvPicPr>
          <p:nvPr/>
        </p:nvPicPr>
        <p:blipFill>
          <a:blip r:embed="rId3"/>
          <a:srcRect l="1281" r="1" b="1"/>
          <a:stretch>
            <a:fillRect/>
          </a:stretch>
        </p:blipFill>
        <p:spPr>
          <a:xfrm>
            <a:off x="1700785" y="985830"/>
            <a:ext cx="3144984" cy="4518857"/>
          </a:xfrm>
          <a:prstGeom prst="rect">
            <a:avLst/>
          </a:prstGeom>
        </p:spPr>
      </p:pic>
      <p:sp>
        <p:nvSpPr>
          <p:cNvPr id="5" name="TextBox 4">
            <a:extLst>
              <a:ext uri="{FF2B5EF4-FFF2-40B4-BE49-F238E27FC236}">
                <a16:creationId xmlns:a16="http://schemas.microsoft.com/office/drawing/2014/main" id="{FC1A9B11-213C-CC4A-A00D-299C585665C7}"/>
              </a:ext>
            </a:extLst>
          </p:cNvPr>
          <p:cNvSpPr txBox="1"/>
          <p:nvPr/>
        </p:nvSpPr>
        <p:spPr>
          <a:xfrm>
            <a:off x="5598543" y="877917"/>
            <a:ext cx="5727940" cy="5169199"/>
          </a:xfrm>
          <a:prstGeom prst="rect">
            <a:avLst/>
          </a:prstGeom>
        </p:spPr>
        <p:txBody>
          <a:bodyPr vert="horz" lIns="91440" tIns="45720" rIns="91440" bIns="45720" rtlCol="0">
            <a:normAutofit/>
          </a:bodyPr>
          <a:lstStyle/>
          <a:p>
            <a:pPr algn="ctr">
              <a:lnSpc>
                <a:spcPct val="90000"/>
              </a:lnSpc>
              <a:spcAft>
                <a:spcPts val="800"/>
              </a:spcAft>
            </a:pPr>
            <a:r>
              <a:rPr lang="en-US" sz="2800" b="1" dirty="0">
                <a:effectLst/>
                <a:latin typeface="SassoonPrimaryInfant" pitchFamily="2" charset="0"/>
              </a:rPr>
              <a:t>Silver Reading Schools Accreditation Awarded June 2026</a:t>
            </a:r>
          </a:p>
          <a:p>
            <a:pPr indent="-228600">
              <a:lnSpc>
                <a:spcPct val="90000"/>
              </a:lnSpc>
              <a:spcAft>
                <a:spcPts val="800"/>
              </a:spcAft>
              <a:buFont typeface="Arial" panose="020B0604020202020204" pitchFamily="34" charset="0"/>
              <a:buChar char="•"/>
            </a:pPr>
            <a:endParaRPr lang="en-US" sz="2000" b="1" dirty="0">
              <a:effectLst/>
              <a:latin typeface="SassoonPrimaryInfant" pitchFamily="2" charset="0"/>
            </a:endParaRPr>
          </a:p>
          <a:p>
            <a:pPr marL="285750" indent="-285750">
              <a:lnSpc>
                <a:spcPct val="90000"/>
              </a:lnSpc>
              <a:spcAft>
                <a:spcPts val="800"/>
              </a:spcAft>
              <a:buFont typeface="Arial" panose="020B0604020202020204" pitchFamily="34" charset="0"/>
              <a:buChar char="•"/>
            </a:pPr>
            <a:r>
              <a:rPr lang="en-US" sz="2000" dirty="0">
                <a:latin typeface="SassoonPrimaryInfant" pitchFamily="2" charset="0"/>
              </a:rPr>
              <a:t>We have been on our Reading Schools journey in recent years and were delighted to receive this accreditation in recognition for the hard work that has gone in to building and sustaining a reading culture across our whole school community.</a:t>
            </a:r>
          </a:p>
          <a:p>
            <a:pPr marL="285750" indent="-285750">
              <a:lnSpc>
                <a:spcPct val="90000"/>
              </a:lnSpc>
              <a:spcAft>
                <a:spcPts val="800"/>
              </a:spcAft>
              <a:buFont typeface="Arial" panose="020B0604020202020204" pitchFamily="34" charset="0"/>
              <a:buChar char="•"/>
            </a:pPr>
            <a:endParaRPr lang="en-US" sz="2000" dirty="0">
              <a:latin typeface="SassoonPrimaryInfant" pitchFamily="2" charset="0"/>
            </a:endParaRPr>
          </a:p>
          <a:p>
            <a:pPr marL="285750" indent="-285750">
              <a:lnSpc>
                <a:spcPct val="90000"/>
              </a:lnSpc>
              <a:spcAft>
                <a:spcPts val="800"/>
              </a:spcAft>
              <a:buFont typeface="Arial" panose="020B0604020202020204" pitchFamily="34" charset="0"/>
              <a:buChar char="•"/>
            </a:pPr>
            <a:r>
              <a:rPr lang="en-US" sz="2000" dirty="0">
                <a:effectLst/>
                <a:latin typeface="SassoonPrimaryInfant" pitchFamily="2" charset="0"/>
              </a:rPr>
              <a:t>Next steps will be to continue this journey as we aim for our Gold Reading Schools Accreditation.</a:t>
            </a:r>
          </a:p>
          <a:p>
            <a:pPr marL="285750" indent="-285750">
              <a:lnSpc>
                <a:spcPct val="90000"/>
              </a:lnSpc>
              <a:spcAft>
                <a:spcPts val="800"/>
              </a:spcAft>
              <a:buFont typeface="Arial" panose="020B0604020202020204" pitchFamily="34" charset="0"/>
              <a:buChar char="•"/>
            </a:pPr>
            <a:endParaRPr lang="en-US" sz="2000" dirty="0">
              <a:effectLst/>
              <a:latin typeface="SassoonPrimaryInfant" pitchFamily="2" charset="0"/>
            </a:endParaRPr>
          </a:p>
          <a:p>
            <a:pPr indent="-228600">
              <a:lnSpc>
                <a:spcPct val="90000"/>
              </a:lnSpc>
              <a:spcAft>
                <a:spcPts val="800"/>
              </a:spcAft>
              <a:buFont typeface="Arial" panose="020B0604020202020204" pitchFamily="34" charset="0"/>
              <a:buChar char="•"/>
            </a:pPr>
            <a:r>
              <a:rPr lang="en-US" sz="2000" dirty="0">
                <a:latin typeface="SassoonPrimaryInfant" pitchFamily="2" charset="0"/>
              </a:rPr>
              <a:t>Thank you for your continued support!</a:t>
            </a:r>
          </a:p>
        </p:txBody>
      </p:sp>
    </p:spTree>
    <p:extLst>
      <p:ext uri="{BB962C8B-B14F-4D97-AF65-F5344CB8AC3E}">
        <p14:creationId xmlns:p14="http://schemas.microsoft.com/office/powerpoint/2010/main" val="1140015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A506D4-497F-64C4-0F1C-5CC323D9BAB5}"/>
              </a:ext>
            </a:extLst>
          </p:cNvPr>
          <p:cNvSpPr txBox="1"/>
          <p:nvPr/>
        </p:nvSpPr>
        <p:spPr>
          <a:xfrm>
            <a:off x="1452860" y="687136"/>
            <a:ext cx="8503920" cy="5645392"/>
          </a:xfrm>
          <a:prstGeom prst="rect">
            <a:avLst/>
          </a:prstGeom>
          <a:noFill/>
        </p:spPr>
        <p:txBody>
          <a:bodyPr wrap="square">
            <a:spAutoFit/>
          </a:bodyPr>
          <a:lstStyle/>
          <a:p>
            <a:pPr algn="ctr">
              <a:lnSpc>
                <a:spcPct val="115000"/>
              </a:lnSpc>
              <a:spcAft>
                <a:spcPts val="800"/>
              </a:spcAft>
              <a:buNone/>
            </a:pPr>
            <a:r>
              <a:rPr lang="en-GB" sz="4000" b="1" u="sng" kern="100" dirty="0">
                <a:effectLst/>
                <a:latin typeface="SassoonPrimaryInfant" pitchFamily="2" charset="0"/>
                <a:ea typeface="Aptos" panose="020B0004020202020204" pitchFamily="34" charset="0"/>
                <a:cs typeface="Times New Roman" panose="02020603050405020304" pitchFamily="18" charset="0"/>
              </a:rPr>
              <a:t>Reading Resources</a:t>
            </a:r>
            <a:endParaRPr lang="en-GB" sz="4000" kern="100" dirty="0">
              <a:effectLst/>
              <a:latin typeface="SassoonPrimaryInfant" pitchFamily="2"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SassoonPrimaryInfant" pitchFamily="2" charset="0"/>
                <a:ea typeface="Aptos" panose="020B0004020202020204" pitchFamily="34" charset="0"/>
                <a:cs typeface="Times New Roman" panose="02020603050405020304" pitchFamily="18" charset="0"/>
              </a:rPr>
              <a:t>We have a wealth of resources to support our teaching and learning of reading in St Patrick’s across the levels. These come in physical and digital formats.</a:t>
            </a:r>
            <a:endParaRPr lang="en-GB" sz="1200" kern="100" dirty="0">
              <a:effectLst/>
              <a:latin typeface="SassoonPrimaryInfant" pitchFamily="2" charset="0"/>
              <a:ea typeface="Aptos" panose="020B0004020202020204" pitchFamily="34" charset="0"/>
              <a:cs typeface="Times New Roman" panose="02020603050405020304" pitchFamily="18" charset="0"/>
            </a:endParaRPr>
          </a:p>
          <a:p>
            <a:pPr>
              <a:lnSpc>
                <a:spcPct val="115000"/>
              </a:lnSpc>
              <a:spcAft>
                <a:spcPts val="800"/>
              </a:spcAft>
              <a:buNone/>
            </a:pPr>
            <a:r>
              <a:rPr lang="en-GB" sz="1800" u="sng" kern="100" dirty="0">
                <a:effectLst/>
                <a:latin typeface="SassoonPrimaryInfant" pitchFamily="2" charset="0"/>
                <a:ea typeface="Aptos" panose="020B0004020202020204" pitchFamily="34" charset="0"/>
                <a:cs typeface="Times New Roman" panose="02020603050405020304" pitchFamily="18" charset="0"/>
              </a:rPr>
              <a:t>Physical Texts:</a:t>
            </a:r>
            <a:endParaRPr lang="en-GB" sz="1200" kern="100" dirty="0">
              <a:effectLst/>
              <a:latin typeface="SassoonPrimaryInfant" pitchFamily="2"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SassoonPrimaryInfant" pitchFamily="2" charset="0"/>
                <a:ea typeface="Aptos" panose="020B0004020202020204" pitchFamily="34" charset="0"/>
                <a:cs typeface="Times New Roman" panose="02020603050405020304" pitchFamily="18" charset="0"/>
              </a:rPr>
              <a:t>A wide range of </a:t>
            </a:r>
            <a:r>
              <a:rPr lang="en-GB" sz="1800" b="1" kern="100" dirty="0">
                <a:effectLst/>
                <a:latin typeface="SassoonPrimaryInfant" pitchFamily="2" charset="0"/>
                <a:ea typeface="Aptos" panose="020B0004020202020204" pitchFamily="34" charset="0"/>
                <a:cs typeface="Times New Roman" panose="02020603050405020304" pitchFamily="18" charset="0"/>
              </a:rPr>
              <a:t>Oxford Reading Tree </a:t>
            </a:r>
            <a:r>
              <a:rPr lang="en-GB" sz="1800" kern="100" dirty="0">
                <a:effectLst/>
                <a:latin typeface="SassoonPrimaryInfant" pitchFamily="2" charset="0"/>
                <a:ea typeface="Aptos" panose="020B0004020202020204" pitchFamily="34" charset="0"/>
                <a:cs typeface="Times New Roman" panose="02020603050405020304" pitchFamily="18" charset="0"/>
              </a:rPr>
              <a:t>resources</a:t>
            </a:r>
          </a:p>
          <a:p>
            <a:pPr marL="342900" lvl="0" indent="-342900">
              <a:lnSpc>
                <a:spcPct val="115000"/>
              </a:lnSpc>
              <a:buFont typeface="Symbol" panose="05050102010706020507" pitchFamily="18" charset="2"/>
              <a:buChar char=""/>
            </a:pPr>
            <a:r>
              <a:rPr lang="en-GB" sz="1800" kern="100" dirty="0">
                <a:effectLst/>
                <a:latin typeface="SassoonPrimaryInfant" pitchFamily="2" charset="0"/>
                <a:ea typeface="Aptos" panose="020B0004020202020204" pitchFamily="34" charset="0"/>
                <a:cs typeface="Times New Roman" panose="02020603050405020304" pitchFamily="18" charset="0"/>
              </a:rPr>
              <a:t>Oxford Reading Tree Classics</a:t>
            </a:r>
            <a:endParaRPr lang="en-GB" sz="1200"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SassoonPrimaryInfant" pitchFamily="2" charset="0"/>
                <a:ea typeface="Aptos" panose="020B0004020202020204" pitchFamily="34" charset="0"/>
                <a:cs typeface="Times New Roman" panose="02020603050405020304" pitchFamily="18" charset="0"/>
              </a:rPr>
              <a:t>Treetops- Reflect Fiction and Non-Fiction </a:t>
            </a:r>
            <a:endParaRPr lang="en-GB" sz="1200"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SassoonPrimaryInfant" pitchFamily="2" charset="0"/>
                <a:ea typeface="Aptos" panose="020B0004020202020204" pitchFamily="34" charset="0"/>
                <a:cs typeface="Times New Roman" panose="02020603050405020304" pitchFamily="18" charset="0"/>
              </a:rPr>
              <a:t>Chucklers</a:t>
            </a:r>
            <a:endParaRPr lang="en-GB" sz="1200"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SassoonPrimaryInfant" pitchFamily="2" charset="0"/>
                <a:ea typeface="Aptos" panose="020B0004020202020204" pitchFamily="34" charset="0"/>
                <a:cs typeface="Times New Roman" panose="02020603050405020304" pitchFamily="18" charset="0"/>
              </a:rPr>
              <a:t>Greatest Stories</a:t>
            </a:r>
            <a:endParaRPr lang="en-GB" sz="1200"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1800" kern="100" dirty="0">
                <a:effectLst/>
                <a:latin typeface="SassoonPrimaryInfant" pitchFamily="2" charset="0"/>
                <a:ea typeface="Aptos" panose="020B0004020202020204" pitchFamily="34" charset="0"/>
                <a:cs typeface="Times New Roman" panose="02020603050405020304" pitchFamily="18" charset="0"/>
              </a:rPr>
              <a:t>Project X Code</a:t>
            </a:r>
          </a:p>
          <a:p>
            <a:pPr lvl="0">
              <a:lnSpc>
                <a:spcPct val="115000"/>
              </a:lnSpc>
              <a:spcAft>
                <a:spcPts val="800"/>
              </a:spcAft>
            </a:pPr>
            <a:endParaRPr lang="en-GB" sz="1800" kern="100" dirty="0">
              <a:effectLst/>
              <a:latin typeface="SassoonPrimaryInfant" pitchFamily="2"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Symbol" panose="05050102010706020507" pitchFamily="18" charset="2"/>
              <a:buChar char=""/>
            </a:pPr>
            <a:r>
              <a:rPr lang="en-GB" dirty="0">
                <a:latin typeface="SassoonPrimaryInfant" pitchFamily="2" charset="0"/>
              </a:rPr>
              <a:t>School and Class Library Books</a:t>
            </a:r>
          </a:p>
          <a:p>
            <a:pPr marL="342900" lvl="0" indent="-342900">
              <a:lnSpc>
                <a:spcPct val="115000"/>
              </a:lnSpc>
              <a:spcAft>
                <a:spcPts val="800"/>
              </a:spcAft>
              <a:buFont typeface="Symbol" panose="05050102010706020507" pitchFamily="18" charset="2"/>
              <a:buChar char=""/>
            </a:pPr>
            <a:endParaRPr lang="en-GB" kern="100" dirty="0">
              <a:latin typeface="Calibri" panose="020F050202020403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E7CAC50-D839-B88B-521E-10D19CD9CE68}"/>
              </a:ext>
            </a:extLst>
          </p:cNvPr>
          <p:cNvPicPr>
            <a:picLocks noChangeAspect="1"/>
          </p:cNvPicPr>
          <p:nvPr/>
        </p:nvPicPr>
        <p:blipFill>
          <a:blip r:embed="rId3"/>
          <a:stretch>
            <a:fillRect/>
          </a:stretch>
        </p:blipFill>
        <p:spPr>
          <a:xfrm>
            <a:off x="8391525" y="2742057"/>
            <a:ext cx="1971675" cy="2688648"/>
          </a:xfrm>
          <a:prstGeom prst="rect">
            <a:avLst/>
          </a:prstGeom>
        </p:spPr>
      </p:pic>
    </p:spTree>
    <p:extLst>
      <p:ext uri="{BB962C8B-B14F-4D97-AF65-F5344CB8AC3E}">
        <p14:creationId xmlns:p14="http://schemas.microsoft.com/office/powerpoint/2010/main" val="3181251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7F0E59-07C2-EB77-E419-3A00D4FC4721}"/>
              </a:ext>
            </a:extLst>
          </p:cNvPr>
          <p:cNvSpPr txBox="1"/>
          <p:nvPr/>
        </p:nvSpPr>
        <p:spPr>
          <a:xfrm>
            <a:off x="1228000" y="270829"/>
            <a:ext cx="5514004" cy="5743945"/>
          </a:xfrm>
          <a:prstGeom prst="rect">
            <a:avLst/>
          </a:prstGeom>
          <a:noFill/>
        </p:spPr>
        <p:txBody>
          <a:bodyPr wrap="square">
            <a:spAutoFit/>
          </a:bodyPr>
          <a:lstStyle/>
          <a:p>
            <a:pPr>
              <a:lnSpc>
                <a:spcPct val="115000"/>
              </a:lnSpc>
              <a:spcAft>
                <a:spcPts val="800"/>
              </a:spcAft>
              <a:buNone/>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algn="ctr">
              <a:lnSpc>
                <a:spcPct val="115000"/>
              </a:lnSpc>
              <a:spcAft>
                <a:spcPts val="800"/>
              </a:spcAft>
            </a:pPr>
            <a:r>
              <a:rPr lang="en-GB" sz="3600" u="sng" dirty="0">
                <a:latin typeface="SassoonPrimaryInfant" pitchFamily="2" charset="0"/>
              </a:rPr>
              <a:t>Reading Eggs Programme</a:t>
            </a:r>
            <a:endParaRPr lang="en-GB" sz="3600" dirty="0">
              <a:latin typeface="SassoonPrimaryInfant" pitchFamily="2" charset="0"/>
            </a:endParaRPr>
          </a:p>
          <a:p>
            <a:pPr algn="ctr">
              <a:lnSpc>
                <a:spcPct val="115000"/>
              </a:lnSpc>
              <a:spcAft>
                <a:spcPts val="800"/>
              </a:spcAft>
              <a:buNone/>
            </a:pPr>
            <a:endParaRPr lang="en-GB" sz="1600" kern="100" dirty="0">
              <a:latin typeface="SassoonPrimaryInfant" pitchFamily="2" charset="0"/>
              <a:ea typeface="Aptos" panose="020B0004020202020204" pitchFamily="34" charset="0"/>
              <a:cs typeface="Calibri" panose="020F0502020204030204" pitchFamily="34" charset="0"/>
            </a:endParaRPr>
          </a:p>
          <a:p>
            <a:pPr>
              <a:lnSpc>
                <a:spcPct val="115000"/>
              </a:lnSpc>
              <a:spcAft>
                <a:spcPts val="800"/>
              </a:spcAft>
              <a:buNone/>
            </a:pPr>
            <a:r>
              <a:rPr lang="en-GB" sz="1600" kern="100" dirty="0">
                <a:effectLst/>
                <a:latin typeface="SassoonPrimaryInfant" pitchFamily="2" charset="0"/>
                <a:ea typeface="Aptos" panose="020B0004020202020204" pitchFamily="34" charset="0"/>
                <a:cs typeface="Calibri" panose="020F0502020204030204" pitchFamily="34" charset="0"/>
              </a:rPr>
              <a:t>We have access to the Digital Reading Eggs Programme within our Primary 2, 3, 4 and Primary 6 and 7 stages for class and home use.</a:t>
            </a:r>
          </a:p>
          <a:p>
            <a:pPr>
              <a:lnSpc>
                <a:spcPct val="115000"/>
              </a:lnSpc>
              <a:spcAft>
                <a:spcPts val="800"/>
              </a:spcAft>
              <a:buNone/>
            </a:pPr>
            <a:endParaRPr lang="en-GB" sz="1600" kern="100" dirty="0">
              <a:effectLst/>
              <a:latin typeface="SassoonPrimaryInfant" pitchFamily="2" charset="0"/>
              <a:ea typeface="Aptos" panose="020B0004020202020204" pitchFamily="34" charset="0"/>
              <a:cs typeface="Times New Roman" panose="02020603050405020304" pitchFamily="18" charset="0"/>
            </a:endParaRPr>
          </a:p>
          <a:p>
            <a:pPr>
              <a:lnSpc>
                <a:spcPct val="115000"/>
              </a:lnSpc>
              <a:spcAft>
                <a:spcPts val="800"/>
              </a:spcAft>
              <a:buNone/>
            </a:pPr>
            <a:r>
              <a:rPr lang="en-GB" sz="1600" kern="100" dirty="0">
                <a:effectLst/>
                <a:latin typeface="SassoonPrimaryInfant" pitchFamily="2" charset="0"/>
                <a:ea typeface="Aptos" panose="020B0004020202020204" pitchFamily="34" charset="0"/>
                <a:cs typeface="Calibri" panose="020F0502020204030204" pitchFamily="34" charset="0"/>
              </a:rPr>
              <a:t>Reading Eggs Programme</a:t>
            </a:r>
            <a:r>
              <a:rPr lang="en-GB" sz="1600" kern="100" dirty="0">
                <a:latin typeface="SassoonPrimaryInfant" pitchFamily="2" charset="0"/>
                <a:ea typeface="Aptos" panose="020B0004020202020204" pitchFamily="34" charset="0"/>
                <a:cs typeface="Calibri" panose="020F0502020204030204" pitchFamily="34" charset="0"/>
              </a:rPr>
              <a:t>:</a:t>
            </a:r>
            <a:endParaRPr lang="en-GB" sz="1600"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600" kern="100" dirty="0">
                <a:effectLst/>
                <a:latin typeface="SassoonPrimaryInfant" pitchFamily="2" charset="0"/>
                <a:ea typeface="Aptos" panose="020B0004020202020204" pitchFamily="34" charset="0"/>
                <a:cs typeface="Calibri" panose="020F0502020204030204" pitchFamily="34" charset="0"/>
              </a:rPr>
              <a:t>Fast Phonics</a:t>
            </a:r>
          </a:p>
          <a:p>
            <a:pPr marL="342900" lvl="0" indent="-342900">
              <a:lnSpc>
                <a:spcPct val="115000"/>
              </a:lnSpc>
              <a:buFont typeface="Symbol" panose="05050102010706020507" pitchFamily="18" charset="2"/>
              <a:buChar char=""/>
            </a:pPr>
            <a:endParaRPr lang="en-GB" sz="1600"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endParaRPr lang="en-GB" sz="1600"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600" kern="100" dirty="0">
                <a:effectLst/>
                <a:latin typeface="SassoonPrimaryInfant" pitchFamily="2" charset="0"/>
                <a:ea typeface="Aptos" panose="020B0004020202020204" pitchFamily="34" charset="0"/>
                <a:cs typeface="Calibri" panose="020F0502020204030204" pitchFamily="34" charset="0"/>
              </a:rPr>
              <a:t>Reading Eggs  </a:t>
            </a:r>
            <a:endParaRPr lang="en-GB" sz="1600" kern="100" dirty="0">
              <a:effectLst/>
              <a:latin typeface="SassoonPrimaryInfant" pitchFamily="2" charset="0"/>
              <a:ea typeface="Aptos" panose="020B0004020202020204" pitchFamily="34" charset="0"/>
              <a:cs typeface="Times New Roman" panose="02020603050405020304" pitchFamily="18" charset="0"/>
            </a:endParaRPr>
          </a:p>
          <a:p>
            <a:pPr lvl="0">
              <a:lnSpc>
                <a:spcPct val="115000"/>
              </a:lnSpc>
            </a:pPr>
            <a:endParaRPr lang="en-GB" sz="1600" kern="100" dirty="0">
              <a:effectLst/>
              <a:latin typeface="SassoonPrimaryInfant" pitchFamily="2" charset="0"/>
              <a:ea typeface="Aptos" panose="020B0004020202020204" pitchFamily="34" charset="0"/>
              <a:cs typeface="Times New Roman" panose="02020603050405020304" pitchFamily="18" charset="0"/>
            </a:endParaRPr>
          </a:p>
          <a:p>
            <a:pPr lvl="0">
              <a:lnSpc>
                <a:spcPct val="115000"/>
              </a:lnSpc>
            </a:pPr>
            <a:endParaRPr lang="en-GB" sz="1600"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1600" kern="100" dirty="0">
                <a:effectLst/>
                <a:latin typeface="SassoonPrimaryInfant" pitchFamily="2" charset="0"/>
                <a:ea typeface="Aptos" panose="020B0004020202020204" pitchFamily="34" charset="0"/>
                <a:cs typeface="Calibri" panose="020F0502020204030204" pitchFamily="34" charset="0"/>
              </a:rPr>
              <a:t>Reading Eggspress  </a:t>
            </a:r>
          </a:p>
          <a:p>
            <a:pPr marL="342900" lvl="0" indent="-342900">
              <a:lnSpc>
                <a:spcPct val="115000"/>
              </a:lnSpc>
              <a:spcAft>
                <a:spcPts val="800"/>
              </a:spcAft>
              <a:buFont typeface="Symbol" panose="05050102010706020507" pitchFamily="18" charset="2"/>
              <a:buChar char=""/>
            </a:pPr>
            <a:endParaRPr lang="en-GB" kern="100" dirty="0">
              <a:effectLst/>
              <a:latin typeface="Comic Sans MS" panose="030F0702030302020204" pitchFamily="66" charset="0"/>
              <a:ea typeface="Aptos" panose="020B00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2CFBA0E8-A5A0-E55F-4938-A4BA16992F45}"/>
              </a:ext>
            </a:extLst>
          </p:cNvPr>
          <p:cNvPicPr>
            <a:picLocks noChangeAspect="1"/>
          </p:cNvPicPr>
          <p:nvPr/>
        </p:nvPicPr>
        <p:blipFill>
          <a:blip r:embed="rId3"/>
          <a:stretch>
            <a:fillRect/>
          </a:stretch>
        </p:blipFill>
        <p:spPr>
          <a:xfrm>
            <a:off x="8889103" y="3142801"/>
            <a:ext cx="1396105" cy="792549"/>
          </a:xfrm>
          <a:prstGeom prst="rect">
            <a:avLst/>
          </a:prstGeom>
        </p:spPr>
      </p:pic>
      <p:pic>
        <p:nvPicPr>
          <p:cNvPr id="9" name="Picture 8">
            <a:extLst>
              <a:ext uri="{FF2B5EF4-FFF2-40B4-BE49-F238E27FC236}">
                <a16:creationId xmlns:a16="http://schemas.microsoft.com/office/drawing/2014/main" id="{7F445B87-39E6-A0FC-DC20-7BCE2F339F8B}"/>
              </a:ext>
            </a:extLst>
          </p:cNvPr>
          <p:cNvPicPr>
            <a:picLocks noChangeAspect="1"/>
          </p:cNvPicPr>
          <p:nvPr/>
        </p:nvPicPr>
        <p:blipFill>
          <a:blip r:embed="rId4"/>
          <a:stretch>
            <a:fillRect/>
          </a:stretch>
        </p:blipFill>
        <p:spPr>
          <a:xfrm>
            <a:off x="9077567" y="4296038"/>
            <a:ext cx="1019175" cy="636984"/>
          </a:xfrm>
          <a:prstGeom prst="rect">
            <a:avLst/>
          </a:prstGeom>
        </p:spPr>
      </p:pic>
      <p:pic>
        <p:nvPicPr>
          <p:cNvPr id="11" name="Picture 10">
            <a:extLst>
              <a:ext uri="{FF2B5EF4-FFF2-40B4-BE49-F238E27FC236}">
                <a16:creationId xmlns:a16="http://schemas.microsoft.com/office/drawing/2014/main" id="{004879C2-CA5D-F636-4992-6B2FCA05E452}"/>
              </a:ext>
            </a:extLst>
          </p:cNvPr>
          <p:cNvPicPr>
            <a:picLocks noChangeAspect="1"/>
          </p:cNvPicPr>
          <p:nvPr/>
        </p:nvPicPr>
        <p:blipFill>
          <a:blip r:embed="rId5"/>
          <a:stretch>
            <a:fillRect/>
          </a:stretch>
        </p:blipFill>
        <p:spPr>
          <a:xfrm>
            <a:off x="8970383" y="5196397"/>
            <a:ext cx="1396105" cy="961398"/>
          </a:xfrm>
          <a:prstGeom prst="rect">
            <a:avLst/>
          </a:prstGeom>
        </p:spPr>
      </p:pic>
    </p:spTree>
    <p:extLst>
      <p:ext uri="{BB962C8B-B14F-4D97-AF65-F5344CB8AC3E}">
        <p14:creationId xmlns:p14="http://schemas.microsoft.com/office/powerpoint/2010/main" val="2487472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9B8FF8-3EC1-7F35-A781-293ADBB171C9}"/>
              </a:ext>
            </a:extLst>
          </p:cNvPr>
          <p:cNvSpPr txBox="1"/>
          <p:nvPr/>
        </p:nvSpPr>
        <p:spPr>
          <a:xfrm>
            <a:off x="1098109" y="664464"/>
            <a:ext cx="9986834" cy="4158382"/>
          </a:xfrm>
          <a:prstGeom prst="rect">
            <a:avLst/>
          </a:prstGeom>
          <a:noFill/>
        </p:spPr>
        <p:txBody>
          <a:bodyPr wrap="square">
            <a:spAutoFit/>
          </a:bodyPr>
          <a:lstStyle/>
          <a:p>
            <a:pPr algn="ctr">
              <a:lnSpc>
                <a:spcPct val="115000"/>
              </a:lnSpc>
              <a:spcAft>
                <a:spcPts val="800"/>
              </a:spcAft>
              <a:buNone/>
            </a:pPr>
            <a:r>
              <a:rPr lang="en-GB" sz="4000" u="sng" kern="100" dirty="0">
                <a:effectLst/>
                <a:latin typeface="SassoonPrimaryInfant" pitchFamily="2" charset="0"/>
                <a:ea typeface="Aptos" panose="020B0004020202020204" pitchFamily="34" charset="0"/>
                <a:cs typeface="Calibri" panose="020F0502020204030204" pitchFamily="34" charset="0"/>
              </a:rPr>
              <a:t>Reading Eggs Programme</a:t>
            </a:r>
          </a:p>
          <a:p>
            <a:pPr algn="ctr">
              <a:lnSpc>
                <a:spcPct val="115000"/>
              </a:lnSpc>
              <a:spcAft>
                <a:spcPts val="800"/>
              </a:spcAft>
              <a:buNone/>
            </a:pPr>
            <a:r>
              <a:rPr lang="en-GB" kern="100" dirty="0">
                <a:latin typeface="SassoonPrimaryInfant" pitchFamily="2" charset="0"/>
                <a:ea typeface="Aptos" panose="020B0004020202020204" pitchFamily="34" charset="0"/>
                <a:cs typeface="Calibri" panose="020F0502020204030204" pitchFamily="34" charset="0"/>
              </a:rPr>
              <a:t>Is a progressive programme that supports and challenges pupils at their own level. </a:t>
            </a:r>
            <a:endParaRPr lang="en-GB" kern="100" dirty="0">
              <a:effectLst/>
              <a:latin typeface="SassoonPrimaryInfant" pitchFamily="2" charset="0"/>
              <a:ea typeface="Aptos" panose="020B0004020202020204" pitchFamily="34" charset="0"/>
              <a:cs typeface="Calibri" panose="020F0502020204030204" pitchFamily="34" charset="0"/>
            </a:endParaRPr>
          </a:p>
          <a:p>
            <a:pPr algn="ctr">
              <a:lnSpc>
                <a:spcPct val="115000"/>
              </a:lnSpc>
              <a:spcAft>
                <a:spcPts val="800"/>
              </a:spcAft>
              <a:buNone/>
            </a:pPr>
            <a:r>
              <a:rPr lang="en-GB" b="1" kern="100" dirty="0">
                <a:effectLst/>
                <a:latin typeface="SassoonPrimaryInfant" pitchFamily="2" charset="0"/>
                <a:ea typeface="Aptos" panose="020B0004020202020204" pitchFamily="34" charset="0"/>
                <a:cs typeface="Calibri" panose="020F0502020204030204" pitchFamily="34" charset="0"/>
              </a:rPr>
              <a:t>Science of Reading’s five pillars of literacy</a:t>
            </a:r>
            <a:endParaRPr lang="en-GB"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SassoonPrimaryInfant" pitchFamily="2" charset="0"/>
                <a:ea typeface="Aptos" panose="020B0004020202020204" pitchFamily="34" charset="0"/>
                <a:cs typeface="Calibri" panose="020F0502020204030204" pitchFamily="34" charset="0"/>
              </a:rPr>
              <a:t>phonemic awareness</a:t>
            </a:r>
            <a:endParaRPr lang="en-GB"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SassoonPrimaryInfant" pitchFamily="2" charset="0"/>
                <a:ea typeface="Aptos" panose="020B0004020202020204" pitchFamily="34" charset="0"/>
                <a:cs typeface="Calibri" panose="020F0502020204030204" pitchFamily="34" charset="0"/>
              </a:rPr>
              <a:t>phonics</a:t>
            </a:r>
            <a:endParaRPr lang="en-GB"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SassoonPrimaryInfant" pitchFamily="2" charset="0"/>
                <a:ea typeface="Aptos" panose="020B0004020202020204" pitchFamily="34" charset="0"/>
                <a:cs typeface="Calibri" panose="020F0502020204030204" pitchFamily="34" charset="0"/>
              </a:rPr>
              <a:t>vocabulary</a:t>
            </a:r>
            <a:endParaRPr lang="en-GB"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kern="100" dirty="0">
                <a:effectLst/>
                <a:latin typeface="SassoonPrimaryInfant" pitchFamily="2" charset="0"/>
                <a:ea typeface="Aptos" panose="020B0004020202020204" pitchFamily="34" charset="0"/>
                <a:cs typeface="Calibri" panose="020F0502020204030204" pitchFamily="34" charset="0"/>
              </a:rPr>
              <a:t>fluency </a:t>
            </a:r>
            <a:endParaRPr lang="en-GB" kern="100" dirty="0">
              <a:effectLst/>
              <a:latin typeface="SassoonPrimaryInfant" pitchFamily="2"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kern="100" dirty="0">
                <a:effectLst/>
                <a:latin typeface="SassoonPrimaryInfant" pitchFamily="2" charset="0"/>
                <a:ea typeface="Aptos" panose="020B0004020202020204" pitchFamily="34" charset="0"/>
                <a:cs typeface="Calibri" panose="020F0502020204030204" pitchFamily="34" charset="0"/>
              </a:rPr>
              <a:t>Comprehension</a:t>
            </a:r>
          </a:p>
          <a:p>
            <a:pPr marL="342900" lvl="0" indent="-342900">
              <a:lnSpc>
                <a:spcPct val="115000"/>
              </a:lnSpc>
              <a:spcAft>
                <a:spcPts val="800"/>
              </a:spcAft>
              <a:buFont typeface="Symbol" panose="05050102010706020507" pitchFamily="18" charset="2"/>
              <a:buChar char=""/>
            </a:pPr>
            <a:endParaRPr lang="en-GB" kern="100" dirty="0">
              <a:latin typeface="Comic Sans MS" panose="030F0702030302020204" pitchFamily="66" charset="0"/>
              <a:ea typeface="Aptos" panose="020B0004020202020204" pitchFamily="34" charset="0"/>
              <a:cs typeface="Calibri" panose="020F0502020204030204" pitchFamily="34" charset="0"/>
            </a:endParaRPr>
          </a:p>
          <a:p>
            <a:pPr lvl="0">
              <a:lnSpc>
                <a:spcPct val="115000"/>
              </a:lnSpc>
              <a:spcAft>
                <a:spcPts val="800"/>
              </a:spcAft>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2F71B52E-C9E4-AA5B-3E73-9AF8E28C5354}"/>
              </a:ext>
            </a:extLst>
          </p:cNvPr>
          <p:cNvPicPr>
            <a:picLocks noChangeAspect="1"/>
          </p:cNvPicPr>
          <p:nvPr/>
        </p:nvPicPr>
        <p:blipFill>
          <a:blip r:embed="rId3"/>
          <a:stretch>
            <a:fillRect/>
          </a:stretch>
        </p:blipFill>
        <p:spPr>
          <a:xfrm>
            <a:off x="8565452" y="4336161"/>
            <a:ext cx="1847850" cy="1857375"/>
          </a:xfrm>
          <a:prstGeom prst="rect">
            <a:avLst/>
          </a:prstGeom>
        </p:spPr>
      </p:pic>
      <p:pic>
        <p:nvPicPr>
          <p:cNvPr id="7" name="Picture 6">
            <a:extLst>
              <a:ext uri="{FF2B5EF4-FFF2-40B4-BE49-F238E27FC236}">
                <a16:creationId xmlns:a16="http://schemas.microsoft.com/office/drawing/2014/main" id="{4EAD53D7-81EC-C0A9-56C1-43E6B1CCDA96}"/>
              </a:ext>
            </a:extLst>
          </p:cNvPr>
          <p:cNvPicPr>
            <a:picLocks noChangeAspect="1"/>
          </p:cNvPicPr>
          <p:nvPr/>
        </p:nvPicPr>
        <p:blipFill>
          <a:blip r:embed="rId4"/>
          <a:stretch>
            <a:fillRect/>
          </a:stretch>
        </p:blipFill>
        <p:spPr>
          <a:xfrm>
            <a:off x="2227896" y="4407598"/>
            <a:ext cx="1257300" cy="1714500"/>
          </a:xfrm>
          <a:prstGeom prst="rect">
            <a:avLst/>
          </a:prstGeom>
        </p:spPr>
      </p:pic>
      <p:pic>
        <p:nvPicPr>
          <p:cNvPr id="9" name="Picture 8">
            <a:extLst>
              <a:ext uri="{FF2B5EF4-FFF2-40B4-BE49-F238E27FC236}">
                <a16:creationId xmlns:a16="http://schemas.microsoft.com/office/drawing/2014/main" id="{735D1E87-B9FE-356E-B346-5AEE615C17DF}"/>
              </a:ext>
            </a:extLst>
          </p:cNvPr>
          <p:cNvPicPr>
            <a:picLocks noChangeAspect="1"/>
          </p:cNvPicPr>
          <p:nvPr/>
        </p:nvPicPr>
        <p:blipFill>
          <a:blip r:embed="rId5"/>
          <a:stretch>
            <a:fillRect/>
          </a:stretch>
        </p:blipFill>
        <p:spPr>
          <a:xfrm>
            <a:off x="4900901" y="4407598"/>
            <a:ext cx="2381250" cy="1714500"/>
          </a:xfrm>
          <a:prstGeom prst="rect">
            <a:avLst/>
          </a:prstGeom>
        </p:spPr>
      </p:pic>
    </p:spTree>
    <p:extLst>
      <p:ext uri="{BB962C8B-B14F-4D97-AF65-F5344CB8AC3E}">
        <p14:creationId xmlns:p14="http://schemas.microsoft.com/office/powerpoint/2010/main" val="4243782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06B4C-B230-C7A8-9CB7-5998EE8F5220}"/>
              </a:ext>
            </a:extLst>
          </p:cNvPr>
          <p:cNvSpPr txBox="1"/>
          <p:nvPr/>
        </p:nvSpPr>
        <p:spPr>
          <a:xfrm>
            <a:off x="1216323" y="792013"/>
            <a:ext cx="10067027" cy="4646272"/>
          </a:xfrm>
          <a:prstGeom prst="rect">
            <a:avLst/>
          </a:prstGeom>
          <a:noFill/>
        </p:spPr>
        <p:txBody>
          <a:bodyPr wrap="square">
            <a:spAutoFit/>
          </a:bodyPr>
          <a:lstStyle/>
          <a:p>
            <a:pPr algn="ctr">
              <a:lnSpc>
                <a:spcPct val="115000"/>
              </a:lnSpc>
              <a:spcAft>
                <a:spcPts val="800"/>
              </a:spcAft>
              <a:buNone/>
            </a:pPr>
            <a:r>
              <a:rPr lang="en-GB" sz="4000" u="sng" kern="100" dirty="0">
                <a:effectLst/>
                <a:latin typeface="SassoonPrimaryInfant" pitchFamily="2" charset="0"/>
                <a:ea typeface="Aptos" panose="020B0004020202020204" pitchFamily="34" charset="0"/>
                <a:cs typeface="Calibri" panose="020F0502020204030204" pitchFamily="34" charset="0"/>
              </a:rPr>
              <a:t>Reading Home Learning</a:t>
            </a:r>
            <a:endParaRPr lang="en-GB" sz="4000" kern="100" dirty="0">
              <a:effectLst/>
              <a:latin typeface="SassoonPrimaryInfant" pitchFamily="2" charset="0"/>
              <a:ea typeface="Aptos" panose="020B0004020202020204" pitchFamily="34" charset="0"/>
              <a:cs typeface="Times New Roman" panose="02020603050405020304" pitchFamily="18" charset="0"/>
            </a:endParaRPr>
          </a:p>
          <a:p>
            <a:pPr marL="285750" indent="-285750">
              <a:lnSpc>
                <a:spcPct val="115000"/>
              </a:lnSpc>
              <a:spcAft>
                <a:spcPts val="800"/>
              </a:spcAft>
              <a:buFont typeface="Arial" panose="020B0604020202020204" pitchFamily="34" charset="0"/>
              <a:buChar char="•"/>
            </a:pPr>
            <a:r>
              <a:rPr lang="en-GB" sz="2000" kern="100" dirty="0">
                <a:effectLst/>
                <a:latin typeface="SassoonPrimaryInfant" pitchFamily="2" charset="0"/>
                <a:ea typeface="Aptos" panose="020B0004020202020204" pitchFamily="34" charset="0"/>
                <a:cs typeface="Calibri" panose="020F0502020204030204" pitchFamily="34" charset="0"/>
              </a:rPr>
              <a:t>Following a trial within our Infant Department and considering pupil, parent and staff feedback we will soon be moving forward with a new online reading resource Oxford Reading Buddy. This can be used in class and at home to support, challenge and extend our teaching and learning of reading.</a:t>
            </a:r>
          </a:p>
          <a:p>
            <a:pPr>
              <a:lnSpc>
                <a:spcPct val="115000"/>
              </a:lnSpc>
              <a:spcAft>
                <a:spcPts val="800"/>
              </a:spcAft>
            </a:pPr>
            <a:endParaRPr lang="en-GB" sz="800" kern="100" dirty="0">
              <a:effectLst/>
              <a:latin typeface="SassoonPrimaryInfant" pitchFamily="2"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r>
              <a:rPr lang="en-GB" sz="2000" kern="100" dirty="0">
                <a:latin typeface="SassoonPrimaryInfant" pitchFamily="2" charset="0"/>
                <a:ea typeface="Aptos" panose="020B0004020202020204" pitchFamily="34" charset="0"/>
                <a:cs typeface="Calibri" panose="020F0502020204030204" pitchFamily="34" charset="0"/>
              </a:rPr>
              <a:t>Provides a personalised E-Book Library that pupils can access at their reading level. This will be set by Class Teachers and monitored as they progress. </a:t>
            </a:r>
            <a:endParaRPr lang="en-GB" sz="2000" kern="100" dirty="0">
              <a:effectLst/>
              <a:latin typeface="SassoonPrimaryInfant" pitchFamily="2"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endParaRPr lang="en-GB" sz="1200" kern="100" dirty="0">
              <a:effectLst/>
              <a:latin typeface="SassoonPrimaryInfant" pitchFamily="2"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r>
              <a:rPr lang="en-GB" sz="2000" kern="100" dirty="0">
                <a:latin typeface="SassoonPrimaryInfant" pitchFamily="2" charset="0"/>
                <a:ea typeface="Aptos" panose="020B0004020202020204" pitchFamily="34" charset="0"/>
                <a:cs typeface="Calibri" panose="020F0502020204030204" pitchFamily="34" charset="0"/>
              </a:rPr>
              <a:t>We have close links with Denny Library and would encourage pupils and parents to use this wonderful resource to explore and support them on their reading journey.</a:t>
            </a:r>
            <a:endParaRPr lang="en-GB" sz="2000" kern="100" dirty="0">
              <a:effectLst/>
              <a:latin typeface="SassoonPrimaryInfant" pitchFamily="2"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578F0E89-DCF9-C31D-D907-DC22C21F17F5}"/>
              </a:ext>
            </a:extLst>
          </p:cNvPr>
          <p:cNvPicPr>
            <a:picLocks noChangeAspect="1"/>
          </p:cNvPicPr>
          <p:nvPr/>
        </p:nvPicPr>
        <p:blipFill>
          <a:blip r:embed="rId3"/>
          <a:stretch>
            <a:fillRect/>
          </a:stretch>
        </p:blipFill>
        <p:spPr>
          <a:xfrm>
            <a:off x="9880165" y="5116463"/>
            <a:ext cx="1403185" cy="949524"/>
          </a:xfrm>
          <a:prstGeom prst="rect">
            <a:avLst/>
          </a:prstGeom>
        </p:spPr>
      </p:pic>
    </p:spTree>
    <p:extLst>
      <p:ext uri="{BB962C8B-B14F-4D97-AF65-F5344CB8AC3E}">
        <p14:creationId xmlns:p14="http://schemas.microsoft.com/office/powerpoint/2010/main" val="3303362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Spirit with Sevenfold Gifts | The seven gifts of th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1575" y="838200"/>
            <a:ext cx="9753600" cy="507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961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B9F461-C9FC-572F-8419-0D75663D8484}"/>
              </a:ext>
            </a:extLst>
          </p:cNvPr>
          <p:cNvSpPr txBox="1"/>
          <p:nvPr/>
        </p:nvSpPr>
        <p:spPr>
          <a:xfrm>
            <a:off x="2462122" y="2459504"/>
            <a:ext cx="7267755" cy="1938992"/>
          </a:xfrm>
          <a:prstGeom prst="rect">
            <a:avLst/>
          </a:prstGeom>
          <a:noFill/>
        </p:spPr>
        <p:txBody>
          <a:bodyPr wrap="square">
            <a:spAutoFit/>
          </a:bodyPr>
          <a:lstStyle/>
          <a:p>
            <a:pPr algn="ctr"/>
            <a:r>
              <a:rPr lang="en-US" sz="2400" b="1" dirty="0">
                <a:latin typeface="SassoonPrimaryInfant" pitchFamily="2" charset="0"/>
              </a:rPr>
              <a:t>God’s Loving Plan</a:t>
            </a:r>
          </a:p>
          <a:p>
            <a:pPr algn="ctr"/>
            <a:endParaRPr lang="en-US" sz="2400" b="1" dirty="0">
              <a:latin typeface="SassoonPrimaryInfant" pitchFamily="2" charset="0"/>
            </a:endParaRPr>
          </a:p>
          <a:p>
            <a:pPr algn="ctr"/>
            <a:r>
              <a:rPr lang="en-US" sz="2400" dirty="0">
                <a:latin typeface="SassoonPrimaryInfant" pitchFamily="2" charset="0"/>
              </a:rPr>
              <a:t>GLP will take place in the final term of Primary 2 and parents will be notified and provided with necessary information prior to this.</a:t>
            </a:r>
          </a:p>
        </p:txBody>
      </p:sp>
    </p:spTree>
    <p:extLst>
      <p:ext uri="{BB962C8B-B14F-4D97-AF65-F5344CB8AC3E}">
        <p14:creationId xmlns:p14="http://schemas.microsoft.com/office/powerpoint/2010/main" val="3224160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673100"/>
            <a:ext cx="4927600" cy="5232399"/>
          </a:xfrm>
          <a:prstGeom prst="rect">
            <a:avLst/>
          </a:prstGeom>
        </p:spPr>
      </p:pic>
      <p:sp>
        <p:nvSpPr>
          <p:cNvPr id="3" name="TextBox 2"/>
          <p:cNvSpPr txBox="1"/>
          <p:nvPr/>
        </p:nvSpPr>
        <p:spPr>
          <a:xfrm>
            <a:off x="6390017" y="720566"/>
            <a:ext cx="4965700" cy="5416868"/>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45EDFC-CFBF-B8AF-6DBB-EE51A4B307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6928" y="572008"/>
            <a:ext cx="5400448" cy="5746496"/>
          </a:xfrm>
          <a:prstGeom prst="rect">
            <a:avLst/>
          </a:prstGeom>
        </p:spPr>
      </p:pic>
    </p:spTree>
    <p:extLst>
      <p:ext uri="{BB962C8B-B14F-4D97-AF65-F5344CB8AC3E}">
        <p14:creationId xmlns:p14="http://schemas.microsoft.com/office/powerpoint/2010/main" val="38413104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normAutofit/>
          </a:bodyPr>
          <a:lstStyle/>
          <a:p>
            <a:r>
              <a:rPr lang="en-GB" sz="5400" dirty="0">
                <a:latin typeface="SassoonPrimaryInfant" pitchFamily="2" charset="0"/>
              </a:rPr>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r>
              <a:rPr lang="en-GB" dirty="0">
                <a:latin typeface="SassoonPrimaryInfant" pitchFamily="2" charset="0"/>
              </a:rPr>
              <a:t>School email address – </a:t>
            </a:r>
            <a:r>
              <a:rPr lang="en-GB" dirty="0">
                <a:latin typeface="SassoonPrimaryInfant" pitchFamily="2" charset="0"/>
                <a:hlinkClick r:id="rId3"/>
              </a:rPr>
              <a:t>stpatricksprimaryschool@education.falkirk.sch.uk</a:t>
            </a:r>
            <a:r>
              <a:rPr lang="en-GB" dirty="0">
                <a:latin typeface="SassoonPrimaryInfant" pitchFamily="2" charset="0"/>
              </a:rPr>
              <a:t> </a:t>
            </a:r>
          </a:p>
          <a:p>
            <a:r>
              <a:rPr lang="en-GB" dirty="0">
                <a:latin typeface="SassoonPrimaryInfant" pitchFamily="2" charset="0"/>
              </a:rPr>
              <a:t>School main office phone number – 01324 508840</a:t>
            </a:r>
          </a:p>
          <a:p>
            <a:r>
              <a:rPr lang="en-GB" dirty="0">
                <a:latin typeface="SassoonPrimaryInfant" pitchFamily="2" charset="0"/>
              </a:rPr>
              <a:t>Website - </a:t>
            </a:r>
            <a:r>
              <a:rPr lang="en-GB" dirty="0">
                <a:latin typeface="SassoonPrimaryInfant" pitchFamily="2" charset="0"/>
                <a:hlinkClick r:id="rId4"/>
              </a:rPr>
              <a:t>https://www.st-patricks.falkirk.sch.uk/</a:t>
            </a:r>
            <a:r>
              <a:rPr lang="en-GB" dirty="0">
                <a:latin typeface="SassoonPrimaryInfant" pitchFamily="2" charset="0"/>
              </a:rPr>
              <a:t> </a:t>
            </a:r>
          </a:p>
          <a:p>
            <a:r>
              <a:rPr lang="en-GB" dirty="0">
                <a:latin typeface="SassoonPrimaryInfant" pitchFamily="2" charset="0"/>
              </a:rPr>
              <a:t>Our Parent Communication Policy is available on our website</a:t>
            </a:r>
          </a:p>
          <a:p>
            <a:r>
              <a:rPr lang="en-GB" dirty="0">
                <a:latin typeface="SassoonPrimaryInfant" pitchFamily="2" charset="0"/>
              </a:rPr>
              <a:t>If you feel your family requires a greater level of support in order to improve your child(</a:t>
            </a:r>
            <a:r>
              <a:rPr lang="en-GB" dirty="0" err="1">
                <a:latin typeface="SassoonPrimaryInfant" pitchFamily="2" charset="0"/>
              </a:rPr>
              <a:t>rens</a:t>
            </a:r>
            <a:r>
              <a:rPr lang="en-GB" dirty="0">
                <a:latin typeface="SassoonPrimaryInfant" pitchFamily="2" charset="0"/>
              </a:rPr>
              <a:t>) attendance please contact the school on 01324 508840 /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72761" y="960637"/>
            <a:ext cx="6459523" cy="1915974"/>
          </a:xfrm>
          <a:prstGeom prst="rect">
            <a:avLst/>
          </a:prstGeom>
        </p:spPr>
        <p:txBody>
          <a:bodyPr wrap="square">
            <a:spAutoFit/>
          </a:bodyPr>
          <a:lstStyle/>
          <a:p>
            <a:pPr algn="ctr">
              <a:lnSpc>
                <a:spcPct val="107000"/>
              </a:lnSpc>
            </a:pPr>
            <a:r>
              <a:rPr lang="en-GB" sz="2800" kern="100" dirty="0">
                <a:latin typeface="SassoonPrimaryInfant" pitchFamily="2" charset="0"/>
                <a:ea typeface="Calibri" panose="020F0502020204030204" pitchFamily="34" charset="0"/>
                <a:cs typeface="Times New Roman" panose="02020603050405020304" pitchFamily="18" charset="0"/>
              </a:rPr>
              <a:t>Follow your child's class on Bluesky - </a:t>
            </a:r>
            <a:r>
              <a:rPr lang="en-GB" sz="2800" dirty="0">
                <a:latin typeface="SassoonPrimaryInfant" pitchFamily="2" charset="0"/>
              </a:rPr>
              <a:t>our school social media platform.</a:t>
            </a:r>
          </a:p>
          <a:p>
            <a:pPr lvl="0">
              <a:lnSpc>
                <a:spcPct val="107000"/>
              </a:lnSpc>
              <a:spcAft>
                <a:spcPts val="0"/>
              </a:spcAft>
            </a:pPr>
            <a:r>
              <a:rPr lang="en-GB" sz="2800" kern="100" dirty="0">
                <a:latin typeface="SassoonPrimaryInfant" pitchFamily="2"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endParaRPr lang="en-GB" sz="2800" kern="100" dirty="0">
              <a:latin typeface="SassoonPrimaryInfant" pitchFamily="2"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3"/>
          <a:stretch>
            <a:fillRect/>
          </a:stretch>
        </p:blipFill>
        <p:spPr>
          <a:xfrm>
            <a:off x="4353886" y="2590937"/>
            <a:ext cx="2697274" cy="2697274"/>
          </a:xfrm>
          <a:prstGeom prst="rect">
            <a:avLst/>
          </a:prstGeom>
        </p:spPr>
      </p:pic>
      <p:sp>
        <p:nvSpPr>
          <p:cNvPr id="3" name="TextBox 2">
            <a:extLst>
              <a:ext uri="{FF2B5EF4-FFF2-40B4-BE49-F238E27FC236}">
                <a16:creationId xmlns:a16="http://schemas.microsoft.com/office/drawing/2014/main" id="{137143FC-4364-A91C-45AA-98A05F20017B}"/>
              </a:ext>
            </a:extLst>
          </p:cNvPr>
          <p:cNvSpPr txBox="1"/>
          <p:nvPr/>
        </p:nvSpPr>
        <p:spPr>
          <a:xfrm>
            <a:off x="7410090" y="5405657"/>
            <a:ext cx="3982565" cy="584775"/>
          </a:xfrm>
          <a:prstGeom prst="rect">
            <a:avLst/>
          </a:prstGeom>
          <a:noFill/>
        </p:spPr>
        <p:txBody>
          <a:bodyPr wrap="none" rtlCol="0">
            <a:spAutoFit/>
          </a:bodyPr>
          <a:lstStyle/>
          <a:p>
            <a:r>
              <a:rPr lang="en-US" sz="3200" dirty="0">
                <a:latin typeface="SassoonPrimaryInfant" pitchFamily="2" charset="0"/>
              </a:rPr>
              <a:t>@mrsyo-stp.bsky.social</a:t>
            </a:r>
            <a:endParaRPr lang="en-GB" sz="3200" dirty="0">
              <a:latin typeface="SassoonPrimaryInfant" pitchFamily="2" charset="0"/>
            </a:endParaRPr>
          </a:p>
        </p:txBody>
      </p:sp>
    </p:spTree>
    <p:extLst>
      <p:ext uri="{BB962C8B-B14F-4D97-AF65-F5344CB8AC3E}">
        <p14:creationId xmlns:p14="http://schemas.microsoft.com/office/powerpoint/2010/main" val="228798604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Organic</Template>
  <TotalTime>1455</TotalTime>
  <Words>1208</Words>
  <Application>Microsoft Office PowerPoint</Application>
  <PresentationFormat>Widescreen</PresentationFormat>
  <Paragraphs>148</Paragraphs>
  <Slides>27</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Aptos</vt:lpstr>
      <vt:lpstr>Arial</vt:lpstr>
      <vt:lpstr>Calibri</vt:lpstr>
      <vt:lpstr>Comic Sans MS</vt:lpstr>
      <vt:lpstr>Garamond</vt:lpstr>
      <vt:lpstr>SassoonPrimaryInfant</vt:lpstr>
      <vt:lpstr>Symbol</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Behaviour</vt:lpstr>
      <vt:lpstr>Class Charter</vt:lpstr>
      <vt:lpstr> Environmental Changes – Session 2026 27 </vt:lpstr>
      <vt:lpstr> Community Hub – Breakfast Club  Coming Soon! </vt:lpstr>
      <vt:lpstr>PowerPoint Presentation</vt:lpstr>
      <vt:lpstr>PowerPoint Presentation</vt:lpstr>
      <vt:lpstr>PowerPoint Presentation</vt:lpstr>
      <vt:lpstr>Reading  St Patrick’s 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Amanda Young</cp:lastModifiedBy>
  <cp:revision>44</cp:revision>
  <cp:lastPrinted>2026-09-02T11:26:24Z</cp:lastPrinted>
  <dcterms:created xsi:type="dcterms:W3CDTF">2023-08-23T14:29:30Z</dcterms:created>
  <dcterms:modified xsi:type="dcterms:W3CDTF">2026-09-02T14:47:01Z</dcterms:modified>
</cp:coreProperties>
</file>