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5" r:id="rId1"/>
    <p:sldMasterId id="2147483989" r:id="rId2"/>
  </p:sldMasterIdLst>
  <p:notesMasterIdLst>
    <p:notesMasterId r:id="rId34"/>
  </p:notesMasterIdLst>
  <p:handoutMasterIdLst>
    <p:handoutMasterId r:id="rId35"/>
  </p:handoutMasterIdLst>
  <p:sldIdLst>
    <p:sldId id="284" r:id="rId3"/>
    <p:sldId id="257" r:id="rId4"/>
    <p:sldId id="303" r:id="rId5"/>
    <p:sldId id="258" r:id="rId6"/>
    <p:sldId id="261" r:id="rId7"/>
    <p:sldId id="262" r:id="rId8"/>
    <p:sldId id="343" r:id="rId9"/>
    <p:sldId id="308" r:id="rId10"/>
    <p:sldId id="351" r:id="rId11"/>
    <p:sldId id="352" r:id="rId12"/>
    <p:sldId id="346" r:id="rId13"/>
    <p:sldId id="350" r:id="rId14"/>
    <p:sldId id="282" r:id="rId15"/>
    <p:sldId id="266" r:id="rId16"/>
    <p:sldId id="330" r:id="rId17"/>
    <p:sldId id="354" r:id="rId18"/>
    <p:sldId id="304" r:id="rId19"/>
    <p:sldId id="353" r:id="rId20"/>
    <p:sldId id="335" r:id="rId21"/>
    <p:sldId id="332" r:id="rId22"/>
    <p:sldId id="347" r:id="rId23"/>
    <p:sldId id="295" r:id="rId24"/>
    <p:sldId id="294" r:id="rId25"/>
    <p:sldId id="314" r:id="rId26"/>
    <p:sldId id="315" r:id="rId27"/>
    <p:sldId id="348" r:id="rId28"/>
    <p:sldId id="312" r:id="rId29"/>
    <p:sldId id="320" r:id="rId30"/>
    <p:sldId id="342" r:id="rId31"/>
    <p:sldId id="272" r:id="rId32"/>
    <p:sldId id="341" r:id="rId3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51" autoAdjust="0"/>
    <p:restoredTop sz="85584" autoAdjust="0"/>
  </p:normalViewPr>
  <p:slideViewPr>
    <p:cSldViewPr>
      <p:cViewPr varScale="1">
        <p:scale>
          <a:sx n="91" d="100"/>
          <a:sy n="91" d="100"/>
        </p:scale>
        <p:origin x="228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diagrams/_rels/data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43427-F103-4C52-98A2-FED2073778EF}"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84811430-1DE3-4569-B09D-188F03663500}">
      <dgm:prSet/>
      <dgm:spPr/>
      <dgm:t>
        <a:bodyPr/>
        <a:lstStyle/>
        <a:p>
          <a:pPr>
            <a:lnSpc>
              <a:spcPct val="100000"/>
            </a:lnSpc>
          </a:pPr>
          <a:r>
            <a:rPr lang="en-GB"/>
            <a:t>This combines health and RE education, specifically focusing on relationships.</a:t>
          </a:r>
          <a:endParaRPr lang="en-US"/>
        </a:p>
      </dgm:t>
    </dgm:pt>
    <dgm:pt modelId="{1515CEAD-5533-47CC-9640-9D1D742A487E}" type="parTrans" cxnId="{6AAE4DD0-62C3-443C-BDDC-F8C43894D82A}">
      <dgm:prSet/>
      <dgm:spPr/>
      <dgm:t>
        <a:bodyPr/>
        <a:lstStyle/>
        <a:p>
          <a:endParaRPr lang="en-US"/>
        </a:p>
      </dgm:t>
    </dgm:pt>
    <dgm:pt modelId="{A792E46D-321A-461B-93B2-31A0BC350537}" type="sibTrans" cxnId="{6AAE4DD0-62C3-443C-BDDC-F8C43894D82A}">
      <dgm:prSet/>
      <dgm:spPr/>
      <dgm:t>
        <a:bodyPr/>
        <a:lstStyle/>
        <a:p>
          <a:endParaRPr lang="en-US"/>
        </a:p>
      </dgm:t>
    </dgm:pt>
    <dgm:pt modelId="{A323B95D-30CB-497C-9936-42012B679E40}">
      <dgm:prSet/>
      <dgm:spPr/>
      <dgm:t>
        <a:bodyPr/>
        <a:lstStyle/>
        <a:p>
          <a:pPr>
            <a:lnSpc>
              <a:spcPct val="100000"/>
            </a:lnSpc>
          </a:pPr>
          <a:r>
            <a:rPr lang="en-GB"/>
            <a:t>Taught from P1-P7 at </a:t>
          </a:r>
          <a:r>
            <a:rPr lang="en-GB" b="1"/>
            <a:t>appropriate</a:t>
          </a:r>
          <a:r>
            <a:rPr lang="en-GB"/>
            <a:t> level.</a:t>
          </a:r>
          <a:endParaRPr lang="en-US"/>
        </a:p>
      </dgm:t>
    </dgm:pt>
    <dgm:pt modelId="{7B0151D1-462E-474A-92F1-AC906DFB1612}" type="parTrans" cxnId="{570BB648-D01C-462A-B35D-D554E9410A06}">
      <dgm:prSet/>
      <dgm:spPr/>
      <dgm:t>
        <a:bodyPr/>
        <a:lstStyle/>
        <a:p>
          <a:endParaRPr lang="en-US"/>
        </a:p>
      </dgm:t>
    </dgm:pt>
    <dgm:pt modelId="{285A9BEE-41CD-44D0-BAC3-C8175861D5FD}" type="sibTrans" cxnId="{570BB648-D01C-462A-B35D-D554E9410A06}">
      <dgm:prSet/>
      <dgm:spPr/>
      <dgm:t>
        <a:bodyPr/>
        <a:lstStyle/>
        <a:p>
          <a:endParaRPr lang="en-US"/>
        </a:p>
      </dgm:t>
    </dgm:pt>
    <dgm:pt modelId="{C21D8B3D-0D75-4EF9-B3D9-DF5D734619CB}">
      <dgm:prSet/>
      <dgm:spPr/>
      <dgm:t>
        <a:bodyPr/>
        <a:lstStyle/>
        <a:p>
          <a:pPr>
            <a:lnSpc>
              <a:spcPct val="100000"/>
            </a:lnSpc>
          </a:pPr>
          <a:r>
            <a:rPr lang="en-GB"/>
            <a:t>P1 tasks completed in class in the final term. </a:t>
          </a:r>
          <a:endParaRPr lang="en-US"/>
        </a:p>
      </dgm:t>
    </dgm:pt>
    <dgm:pt modelId="{B34E6C85-3AD5-43F0-91A2-6838F1F4E4A5}" type="parTrans" cxnId="{7A6926B8-1CE5-4701-96CE-9F9D45E32AA7}">
      <dgm:prSet/>
      <dgm:spPr/>
      <dgm:t>
        <a:bodyPr/>
        <a:lstStyle/>
        <a:p>
          <a:endParaRPr lang="en-US"/>
        </a:p>
      </dgm:t>
    </dgm:pt>
    <dgm:pt modelId="{496C29FA-9862-41AD-A39A-B0CBB60AAEC8}" type="sibTrans" cxnId="{7A6926B8-1CE5-4701-96CE-9F9D45E32AA7}">
      <dgm:prSet/>
      <dgm:spPr/>
      <dgm:t>
        <a:bodyPr/>
        <a:lstStyle/>
        <a:p>
          <a:endParaRPr lang="en-US"/>
        </a:p>
      </dgm:t>
    </dgm:pt>
    <dgm:pt modelId="{0DE15D42-FCAC-4D3A-B4AD-D54F8607386A}" type="pres">
      <dgm:prSet presAssocID="{B3443427-F103-4C52-98A2-FED2073778EF}" presName="linear" presStyleCnt="0">
        <dgm:presLayoutVars>
          <dgm:animLvl val="lvl"/>
          <dgm:resizeHandles val="exact"/>
        </dgm:presLayoutVars>
      </dgm:prSet>
      <dgm:spPr/>
    </dgm:pt>
    <dgm:pt modelId="{D1C3FB18-2033-44E2-81FC-43DF05B0C0A9}" type="pres">
      <dgm:prSet presAssocID="{84811430-1DE3-4569-B09D-188F03663500}" presName="parentText" presStyleLbl="node1" presStyleIdx="0" presStyleCnt="3">
        <dgm:presLayoutVars>
          <dgm:chMax val="0"/>
          <dgm:bulletEnabled val="1"/>
        </dgm:presLayoutVars>
      </dgm:prSet>
      <dgm:spPr/>
    </dgm:pt>
    <dgm:pt modelId="{67262081-A106-4A5D-B0C5-00065B6007B5}" type="pres">
      <dgm:prSet presAssocID="{A792E46D-321A-461B-93B2-31A0BC350537}" presName="spacer" presStyleCnt="0"/>
      <dgm:spPr/>
    </dgm:pt>
    <dgm:pt modelId="{7462DCCA-631C-4CFD-95A4-4D4FC09185EA}" type="pres">
      <dgm:prSet presAssocID="{A323B95D-30CB-497C-9936-42012B679E40}" presName="parentText" presStyleLbl="node1" presStyleIdx="1" presStyleCnt="3">
        <dgm:presLayoutVars>
          <dgm:chMax val="0"/>
          <dgm:bulletEnabled val="1"/>
        </dgm:presLayoutVars>
      </dgm:prSet>
      <dgm:spPr/>
    </dgm:pt>
    <dgm:pt modelId="{E9A5DD8C-0A74-4FCF-B298-6407425B4060}" type="pres">
      <dgm:prSet presAssocID="{285A9BEE-41CD-44D0-BAC3-C8175861D5FD}" presName="spacer" presStyleCnt="0"/>
      <dgm:spPr/>
    </dgm:pt>
    <dgm:pt modelId="{6A706764-E158-4E0A-BA33-F3C2F1C540C2}" type="pres">
      <dgm:prSet presAssocID="{C21D8B3D-0D75-4EF9-B3D9-DF5D734619CB}" presName="parentText" presStyleLbl="node1" presStyleIdx="2" presStyleCnt="3">
        <dgm:presLayoutVars>
          <dgm:chMax val="0"/>
          <dgm:bulletEnabled val="1"/>
        </dgm:presLayoutVars>
      </dgm:prSet>
      <dgm:spPr/>
    </dgm:pt>
  </dgm:ptLst>
  <dgm:cxnLst>
    <dgm:cxn modelId="{20EA0F66-E821-4367-BD23-0B2532E5C172}" type="presOf" srcId="{84811430-1DE3-4569-B09D-188F03663500}" destId="{D1C3FB18-2033-44E2-81FC-43DF05B0C0A9}" srcOrd="0" destOrd="0" presId="urn:microsoft.com/office/officeart/2005/8/layout/vList2"/>
    <dgm:cxn modelId="{570BB648-D01C-462A-B35D-D554E9410A06}" srcId="{B3443427-F103-4C52-98A2-FED2073778EF}" destId="{A323B95D-30CB-497C-9936-42012B679E40}" srcOrd="1" destOrd="0" parTransId="{7B0151D1-462E-474A-92F1-AC906DFB1612}" sibTransId="{285A9BEE-41CD-44D0-BAC3-C8175861D5FD}"/>
    <dgm:cxn modelId="{0E269E58-3ED6-49E4-9FC5-92C69C8DD68A}" type="presOf" srcId="{C21D8B3D-0D75-4EF9-B3D9-DF5D734619CB}" destId="{6A706764-E158-4E0A-BA33-F3C2F1C540C2}" srcOrd="0" destOrd="0" presId="urn:microsoft.com/office/officeart/2005/8/layout/vList2"/>
    <dgm:cxn modelId="{947DD3A0-CDEB-4A3D-B184-1C44A9088E96}" type="presOf" srcId="{A323B95D-30CB-497C-9936-42012B679E40}" destId="{7462DCCA-631C-4CFD-95A4-4D4FC09185EA}" srcOrd="0" destOrd="0" presId="urn:microsoft.com/office/officeart/2005/8/layout/vList2"/>
    <dgm:cxn modelId="{7A6926B8-1CE5-4701-96CE-9F9D45E32AA7}" srcId="{B3443427-F103-4C52-98A2-FED2073778EF}" destId="{C21D8B3D-0D75-4EF9-B3D9-DF5D734619CB}" srcOrd="2" destOrd="0" parTransId="{B34E6C85-3AD5-43F0-91A2-6838F1F4E4A5}" sibTransId="{496C29FA-9862-41AD-A39A-B0CBB60AAEC8}"/>
    <dgm:cxn modelId="{6AAE4DD0-62C3-443C-BDDC-F8C43894D82A}" srcId="{B3443427-F103-4C52-98A2-FED2073778EF}" destId="{84811430-1DE3-4569-B09D-188F03663500}" srcOrd="0" destOrd="0" parTransId="{1515CEAD-5533-47CC-9640-9D1D742A487E}" sibTransId="{A792E46D-321A-461B-93B2-31A0BC350537}"/>
    <dgm:cxn modelId="{7D94A6E2-F4C5-478F-A2B2-A8404391D05A}" type="presOf" srcId="{B3443427-F103-4C52-98A2-FED2073778EF}" destId="{0DE15D42-FCAC-4D3A-B4AD-D54F8607386A}" srcOrd="0" destOrd="0" presId="urn:microsoft.com/office/officeart/2005/8/layout/vList2"/>
    <dgm:cxn modelId="{0D89FC83-D378-4059-B157-528160868256}" type="presParOf" srcId="{0DE15D42-FCAC-4D3A-B4AD-D54F8607386A}" destId="{D1C3FB18-2033-44E2-81FC-43DF05B0C0A9}" srcOrd="0" destOrd="0" presId="urn:microsoft.com/office/officeart/2005/8/layout/vList2"/>
    <dgm:cxn modelId="{228CB7B2-F966-45FD-B7F4-26144A972180}" type="presParOf" srcId="{0DE15D42-FCAC-4D3A-B4AD-D54F8607386A}" destId="{67262081-A106-4A5D-B0C5-00065B6007B5}" srcOrd="1" destOrd="0" presId="urn:microsoft.com/office/officeart/2005/8/layout/vList2"/>
    <dgm:cxn modelId="{849884EA-4FC9-4CE7-A595-322BBDC7F1FA}" type="presParOf" srcId="{0DE15D42-FCAC-4D3A-B4AD-D54F8607386A}" destId="{7462DCCA-631C-4CFD-95A4-4D4FC09185EA}" srcOrd="2" destOrd="0" presId="urn:microsoft.com/office/officeart/2005/8/layout/vList2"/>
    <dgm:cxn modelId="{1CD8616B-8DE5-4FB2-94EB-56FFF1FED526}" type="presParOf" srcId="{0DE15D42-FCAC-4D3A-B4AD-D54F8607386A}" destId="{E9A5DD8C-0A74-4FCF-B298-6407425B4060}" srcOrd="3" destOrd="0" presId="urn:microsoft.com/office/officeart/2005/8/layout/vList2"/>
    <dgm:cxn modelId="{4DCD77B3-F9D7-4587-9E8E-DB281A9E4039}" type="presParOf" srcId="{0DE15D42-FCAC-4D3A-B4AD-D54F8607386A}" destId="{6A706764-E158-4E0A-BA33-F3C2F1C540C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DC066C-D087-4E8F-B5C1-A79831C31D0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A5248974-C3C5-4498-BAB4-383699B6446C}">
      <dgm:prSet/>
      <dgm:spPr/>
      <dgm:t>
        <a:bodyPr/>
        <a:lstStyle/>
        <a:p>
          <a:r>
            <a:rPr lang="en-GB" b="1"/>
            <a:t>Physical Education </a:t>
          </a:r>
          <a:endParaRPr lang="en-US"/>
        </a:p>
      </dgm:t>
    </dgm:pt>
    <dgm:pt modelId="{490AA46C-59AE-4828-AD46-7D30F997BEC3}" type="parTrans" cxnId="{614AD4A1-4E21-4055-AB3F-1215B31BB6CA}">
      <dgm:prSet/>
      <dgm:spPr/>
      <dgm:t>
        <a:bodyPr/>
        <a:lstStyle/>
        <a:p>
          <a:endParaRPr lang="en-US"/>
        </a:p>
      </dgm:t>
    </dgm:pt>
    <dgm:pt modelId="{7B4F5D66-47D8-4365-9D36-7B206EE2A945}" type="sibTrans" cxnId="{614AD4A1-4E21-4055-AB3F-1215B31BB6CA}">
      <dgm:prSet/>
      <dgm:spPr/>
      <dgm:t>
        <a:bodyPr/>
        <a:lstStyle/>
        <a:p>
          <a:endParaRPr lang="en-US"/>
        </a:p>
      </dgm:t>
    </dgm:pt>
    <dgm:pt modelId="{B2E840AE-531C-4F08-A989-9DB375BCA62D}">
      <dgm:prSet/>
      <dgm:spPr/>
      <dgm:t>
        <a:bodyPr/>
        <a:lstStyle/>
        <a:p>
          <a:r>
            <a:rPr lang="en-US" dirty="0" err="1">
              <a:solidFill>
                <a:srgbClr val="000000"/>
              </a:solidFill>
              <a:latin typeface="SassoonPrimaryInfant" pitchFamily="2" charset="0"/>
            </a:rPr>
            <a:t>Mr</a:t>
          </a:r>
          <a:r>
            <a:rPr lang="en-US" dirty="0">
              <a:solidFill>
                <a:srgbClr val="000000"/>
              </a:solidFill>
              <a:latin typeface="SassoonPrimaryInfant" pitchFamily="2" charset="0"/>
            </a:rPr>
            <a:t> MacDonald will be taking our class for P.E. on a</a:t>
          </a:r>
          <a:r>
            <a:rPr lang="en-US" b="1" dirty="0">
              <a:solidFill>
                <a:srgbClr val="595607"/>
              </a:solidFill>
              <a:latin typeface="SassoonPrimaryInfant" pitchFamily="2" charset="0"/>
            </a:rPr>
            <a:t> Wednesday </a:t>
          </a:r>
          <a:r>
            <a:rPr lang="en-US" dirty="0">
              <a:solidFill>
                <a:srgbClr val="000000"/>
              </a:solidFill>
              <a:latin typeface="SassoonPrimaryInfant" pitchFamily="2" charset="0"/>
            </a:rPr>
            <a:t>and children will participate with the class teacher on a </a:t>
          </a:r>
          <a:r>
            <a:rPr lang="en-US" b="1" dirty="0">
              <a:solidFill>
                <a:srgbClr val="595607"/>
              </a:solidFill>
              <a:latin typeface="SassoonPrimaryInfant" pitchFamily="2" charset="0"/>
            </a:rPr>
            <a:t>Tuesday. </a:t>
          </a:r>
          <a:endParaRPr lang="en-US" dirty="0"/>
        </a:p>
      </dgm:t>
    </dgm:pt>
    <dgm:pt modelId="{89FEF08D-59BC-466F-B2AA-2960ACF414EA}" type="parTrans" cxnId="{956BB62E-E852-4367-B68B-B67FCFC3BEF0}">
      <dgm:prSet/>
      <dgm:spPr/>
      <dgm:t>
        <a:bodyPr/>
        <a:lstStyle/>
        <a:p>
          <a:endParaRPr lang="en-US"/>
        </a:p>
      </dgm:t>
    </dgm:pt>
    <dgm:pt modelId="{2BBFEDA8-00EE-45C5-A30D-9878E81288E7}" type="sibTrans" cxnId="{956BB62E-E852-4367-B68B-B67FCFC3BEF0}">
      <dgm:prSet/>
      <dgm:spPr/>
      <dgm:t>
        <a:bodyPr/>
        <a:lstStyle/>
        <a:p>
          <a:endParaRPr lang="en-US"/>
        </a:p>
      </dgm:t>
    </dgm:pt>
    <dgm:pt modelId="{A8D2599B-C04B-4677-8061-E57FBE366A30}">
      <dgm:prSet/>
      <dgm:spPr/>
      <dgm:t>
        <a:bodyPr/>
        <a:lstStyle/>
        <a:p>
          <a:endParaRPr lang="en-US" b="1" dirty="0">
            <a:solidFill>
              <a:srgbClr val="595607"/>
            </a:solidFill>
            <a:latin typeface="SassoonPrimaryInfant" pitchFamily="2" charset="0"/>
          </a:endParaRPr>
        </a:p>
      </dgm:t>
    </dgm:pt>
    <dgm:pt modelId="{EBECB818-D4E0-4288-827B-765A9DEF68A6}" type="parTrans" cxnId="{77F77318-0B5A-4931-A9F3-58A5CD436AA8}">
      <dgm:prSet/>
      <dgm:spPr/>
      <dgm:t>
        <a:bodyPr/>
        <a:lstStyle/>
        <a:p>
          <a:endParaRPr lang="en-GB"/>
        </a:p>
      </dgm:t>
    </dgm:pt>
    <dgm:pt modelId="{FC83A955-24D6-4CC0-87AE-DBC4723B12BE}" type="sibTrans" cxnId="{77F77318-0B5A-4931-A9F3-58A5CD436AA8}">
      <dgm:prSet/>
      <dgm:spPr/>
      <dgm:t>
        <a:bodyPr/>
        <a:lstStyle/>
        <a:p>
          <a:endParaRPr lang="en-GB"/>
        </a:p>
      </dgm:t>
    </dgm:pt>
    <dgm:pt modelId="{DD9C7CF5-6393-4E6A-A3C7-97A067A2B266}">
      <dgm:prSet/>
      <dgm:spPr/>
      <dgm:t>
        <a:bodyPr/>
        <a:lstStyle/>
        <a:p>
          <a:r>
            <a:rPr lang="en-US">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endParaRPr lang="en-US" dirty="0">
            <a:solidFill>
              <a:srgbClr val="000000"/>
            </a:solidFill>
            <a:latin typeface="SassoonPrimaryInfant" pitchFamily="2" charset="0"/>
          </a:endParaRPr>
        </a:p>
      </dgm:t>
    </dgm:pt>
    <dgm:pt modelId="{D8513738-73EB-4491-A03C-70E951BA613E}" type="parTrans" cxnId="{94D95A8F-E2F2-4F9C-AEC7-3553F6C49951}">
      <dgm:prSet/>
      <dgm:spPr/>
      <dgm:t>
        <a:bodyPr/>
        <a:lstStyle/>
        <a:p>
          <a:endParaRPr lang="en-GB"/>
        </a:p>
      </dgm:t>
    </dgm:pt>
    <dgm:pt modelId="{8043FE58-FC09-46E5-B8DA-AE519C522CA3}" type="sibTrans" cxnId="{94D95A8F-E2F2-4F9C-AEC7-3553F6C49951}">
      <dgm:prSet/>
      <dgm:spPr/>
      <dgm:t>
        <a:bodyPr/>
        <a:lstStyle/>
        <a:p>
          <a:endParaRPr lang="en-GB"/>
        </a:p>
      </dgm:t>
    </dgm:pt>
    <dgm:pt modelId="{3BBAC538-63CB-496B-BD84-69D3B7E9DFC3}">
      <dgm:prSet/>
      <dgm:spPr/>
      <dgm:t>
        <a:bodyPr/>
        <a:lstStyle/>
        <a:p>
          <a:endParaRPr lang="en-US" dirty="0">
            <a:solidFill>
              <a:srgbClr val="000000"/>
            </a:solidFill>
            <a:latin typeface="SassoonPrimaryInfant" pitchFamily="2" charset="0"/>
          </a:endParaRPr>
        </a:p>
      </dgm:t>
    </dgm:pt>
    <dgm:pt modelId="{ADC7B5AA-1551-4E36-BFF6-E667EF1648EC}" type="parTrans" cxnId="{C77BF2D5-26C1-4C9D-A2E0-D719B6990578}">
      <dgm:prSet/>
      <dgm:spPr/>
      <dgm:t>
        <a:bodyPr/>
        <a:lstStyle/>
        <a:p>
          <a:endParaRPr lang="en-GB"/>
        </a:p>
      </dgm:t>
    </dgm:pt>
    <dgm:pt modelId="{98BAD911-DB6F-4068-ADF7-E0EA825CA4B9}" type="sibTrans" cxnId="{C77BF2D5-26C1-4C9D-A2E0-D719B6990578}">
      <dgm:prSet/>
      <dgm:spPr/>
      <dgm:t>
        <a:bodyPr/>
        <a:lstStyle/>
        <a:p>
          <a:endParaRPr lang="en-GB"/>
        </a:p>
      </dgm:t>
    </dgm:pt>
    <dgm:pt modelId="{B73187D5-F2E4-49D5-BBA8-BDDE75F00272}">
      <dgm:prSet/>
      <dgm:spPr/>
      <dgm:t>
        <a:bodyPr/>
        <a:lstStyle/>
        <a:p>
          <a:r>
            <a:rPr lang="en-US"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dgm:t>
    </dgm:pt>
    <dgm:pt modelId="{59E3B5E1-AAB3-4313-B935-89C581120452}" type="parTrans" cxnId="{B989668F-644F-45D3-A781-E56F077E9B79}">
      <dgm:prSet/>
      <dgm:spPr/>
      <dgm:t>
        <a:bodyPr/>
        <a:lstStyle/>
        <a:p>
          <a:endParaRPr lang="en-GB"/>
        </a:p>
      </dgm:t>
    </dgm:pt>
    <dgm:pt modelId="{8C20D8A6-A4AA-4161-8B5B-C8F7394F2AAD}" type="sibTrans" cxnId="{B989668F-644F-45D3-A781-E56F077E9B79}">
      <dgm:prSet/>
      <dgm:spPr/>
      <dgm:t>
        <a:bodyPr/>
        <a:lstStyle/>
        <a:p>
          <a:endParaRPr lang="en-GB"/>
        </a:p>
      </dgm:t>
    </dgm:pt>
    <dgm:pt modelId="{8503D4B2-FC9E-4A02-BAD3-F78F1B51B6A7}" type="pres">
      <dgm:prSet presAssocID="{EADC066C-D087-4E8F-B5C1-A79831C31D00}" presName="linear" presStyleCnt="0">
        <dgm:presLayoutVars>
          <dgm:animLvl val="lvl"/>
          <dgm:resizeHandles val="exact"/>
        </dgm:presLayoutVars>
      </dgm:prSet>
      <dgm:spPr/>
    </dgm:pt>
    <dgm:pt modelId="{14038231-D041-4343-8A19-970CB4C7D014}" type="pres">
      <dgm:prSet presAssocID="{A5248974-C3C5-4498-BAB4-383699B6446C}" presName="parentText" presStyleLbl="node1" presStyleIdx="0" presStyleCnt="1">
        <dgm:presLayoutVars>
          <dgm:chMax val="0"/>
          <dgm:bulletEnabled val="1"/>
        </dgm:presLayoutVars>
      </dgm:prSet>
      <dgm:spPr/>
    </dgm:pt>
    <dgm:pt modelId="{E95CB93C-CD1F-47DD-9F6C-AA4FF52BFC48}" type="pres">
      <dgm:prSet presAssocID="{A5248974-C3C5-4498-BAB4-383699B6446C}" presName="childText" presStyleLbl="revTx" presStyleIdx="0" presStyleCnt="1">
        <dgm:presLayoutVars>
          <dgm:bulletEnabled val="1"/>
        </dgm:presLayoutVars>
      </dgm:prSet>
      <dgm:spPr/>
    </dgm:pt>
  </dgm:ptLst>
  <dgm:cxnLst>
    <dgm:cxn modelId="{77F77318-0B5A-4931-A9F3-58A5CD436AA8}" srcId="{A5248974-C3C5-4498-BAB4-383699B6446C}" destId="{A8D2599B-C04B-4677-8061-E57FBE366A30}" srcOrd="1" destOrd="0" parTransId="{EBECB818-D4E0-4288-827B-765A9DEF68A6}" sibTransId="{FC83A955-24D6-4CC0-87AE-DBC4723B12BE}"/>
    <dgm:cxn modelId="{956BB62E-E852-4367-B68B-B67FCFC3BEF0}" srcId="{A5248974-C3C5-4498-BAB4-383699B6446C}" destId="{B2E840AE-531C-4F08-A989-9DB375BCA62D}" srcOrd="0" destOrd="0" parTransId="{89FEF08D-59BC-466F-B2AA-2960ACF414EA}" sibTransId="{2BBFEDA8-00EE-45C5-A30D-9878E81288E7}"/>
    <dgm:cxn modelId="{08A68F45-D155-4B46-9218-0080255978E2}" type="presOf" srcId="{EADC066C-D087-4E8F-B5C1-A79831C31D00}" destId="{8503D4B2-FC9E-4A02-BAD3-F78F1B51B6A7}" srcOrd="0" destOrd="0" presId="urn:microsoft.com/office/officeart/2005/8/layout/vList2"/>
    <dgm:cxn modelId="{39C33A58-3298-4986-9DC3-59B28BC57443}" type="presOf" srcId="{A5248974-C3C5-4498-BAB4-383699B6446C}" destId="{14038231-D041-4343-8A19-970CB4C7D014}" srcOrd="0" destOrd="0" presId="urn:microsoft.com/office/officeart/2005/8/layout/vList2"/>
    <dgm:cxn modelId="{B989668F-644F-45D3-A781-E56F077E9B79}" srcId="{A5248974-C3C5-4498-BAB4-383699B6446C}" destId="{B73187D5-F2E4-49D5-BBA8-BDDE75F00272}" srcOrd="4" destOrd="0" parTransId="{59E3B5E1-AAB3-4313-B935-89C581120452}" sibTransId="{8C20D8A6-A4AA-4161-8B5B-C8F7394F2AAD}"/>
    <dgm:cxn modelId="{94D95A8F-E2F2-4F9C-AEC7-3553F6C49951}" srcId="{A5248974-C3C5-4498-BAB4-383699B6446C}" destId="{DD9C7CF5-6393-4E6A-A3C7-97A067A2B266}" srcOrd="2" destOrd="0" parTransId="{D8513738-73EB-4491-A03C-70E951BA613E}" sibTransId="{8043FE58-FC09-46E5-B8DA-AE519C522CA3}"/>
    <dgm:cxn modelId="{614AD4A1-4E21-4055-AB3F-1215B31BB6CA}" srcId="{EADC066C-D087-4E8F-B5C1-A79831C31D00}" destId="{A5248974-C3C5-4498-BAB4-383699B6446C}" srcOrd="0" destOrd="0" parTransId="{490AA46C-59AE-4828-AD46-7D30F997BEC3}" sibTransId="{7B4F5D66-47D8-4365-9D36-7B206EE2A945}"/>
    <dgm:cxn modelId="{1F6B8CAE-3B44-4A6A-BCBC-22DDC476E138}" type="presOf" srcId="{3BBAC538-63CB-496B-BD84-69D3B7E9DFC3}" destId="{E95CB93C-CD1F-47DD-9F6C-AA4FF52BFC48}" srcOrd="0" destOrd="3" presId="urn:microsoft.com/office/officeart/2005/8/layout/vList2"/>
    <dgm:cxn modelId="{E7CA13B4-9D21-4A25-BC45-522DDADAA6F0}" type="presOf" srcId="{DD9C7CF5-6393-4E6A-A3C7-97A067A2B266}" destId="{E95CB93C-CD1F-47DD-9F6C-AA4FF52BFC48}" srcOrd="0" destOrd="2" presId="urn:microsoft.com/office/officeart/2005/8/layout/vList2"/>
    <dgm:cxn modelId="{C77BF2D5-26C1-4C9D-A2E0-D719B6990578}" srcId="{A5248974-C3C5-4498-BAB4-383699B6446C}" destId="{3BBAC538-63CB-496B-BD84-69D3B7E9DFC3}" srcOrd="3" destOrd="0" parTransId="{ADC7B5AA-1551-4E36-BFF6-E667EF1648EC}" sibTransId="{98BAD911-DB6F-4068-ADF7-E0EA825CA4B9}"/>
    <dgm:cxn modelId="{41E57DDD-ACE8-475B-9B25-E098245B2766}" type="presOf" srcId="{B2E840AE-531C-4F08-A989-9DB375BCA62D}" destId="{E95CB93C-CD1F-47DD-9F6C-AA4FF52BFC48}" srcOrd="0" destOrd="0" presId="urn:microsoft.com/office/officeart/2005/8/layout/vList2"/>
    <dgm:cxn modelId="{C739FBE6-A4B6-49A5-85DC-FC600C74B4AA}" type="presOf" srcId="{B73187D5-F2E4-49D5-BBA8-BDDE75F00272}" destId="{E95CB93C-CD1F-47DD-9F6C-AA4FF52BFC48}" srcOrd="0" destOrd="4" presId="urn:microsoft.com/office/officeart/2005/8/layout/vList2"/>
    <dgm:cxn modelId="{59011EFC-4D72-4EB0-B0A0-BCAFBF8DC716}" type="presOf" srcId="{A8D2599B-C04B-4677-8061-E57FBE366A30}" destId="{E95CB93C-CD1F-47DD-9F6C-AA4FF52BFC48}" srcOrd="0" destOrd="1" presId="urn:microsoft.com/office/officeart/2005/8/layout/vList2"/>
    <dgm:cxn modelId="{F4A2AB39-304D-43BD-AC05-0F91D6F45ABC}" type="presParOf" srcId="{8503D4B2-FC9E-4A02-BAD3-F78F1B51B6A7}" destId="{14038231-D041-4343-8A19-970CB4C7D014}" srcOrd="0" destOrd="0" presId="urn:microsoft.com/office/officeart/2005/8/layout/vList2"/>
    <dgm:cxn modelId="{C817EA0B-0672-47AA-B0EC-68A3B9A1C1B1}" type="presParOf" srcId="{8503D4B2-FC9E-4A02-BAD3-F78F1B51B6A7}" destId="{E95CB93C-CD1F-47DD-9F6C-AA4FF52BFC4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E5A345-071C-41C3-8FA9-E01DA318E258}" type="doc">
      <dgm:prSet loTypeId="urn:microsoft.com/office/officeart/2005/8/layout/hList7" loCatId="list" qsTypeId="urn:microsoft.com/office/officeart/2005/8/quickstyle/3d1" qsCatId="3D" csTypeId="urn:microsoft.com/office/officeart/2005/8/colors/colorful5" csCatId="colorful" phldr="1"/>
      <dgm:spPr/>
    </dgm:pt>
    <dgm:pt modelId="{3D659787-2FB7-4B32-AAF7-8BAFE551B92B}">
      <dgm:prSet phldrT="[Text]" custT="1"/>
      <dgm:spPr/>
      <dgm:t>
        <a:bodyPr/>
        <a:lstStyle/>
        <a:p>
          <a:pPr algn="ctr"/>
          <a:endParaRPr lang="en-GB" sz="2000" dirty="0">
            <a:latin typeface="SassoonPrimaryInfant" pitchFamily="2" charset="0"/>
          </a:endParaRPr>
        </a:p>
        <a:p>
          <a:pPr algn="ctr"/>
          <a:endParaRPr lang="en-GB" sz="2000" dirty="0">
            <a:latin typeface="SassoonPrimaryInfant" pitchFamily="2" charset="0"/>
          </a:endParaRPr>
        </a:p>
        <a:p>
          <a:pPr algn="ctr"/>
          <a:endParaRPr lang="en-GB" sz="2000" dirty="0">
            <a:latin typeface="SassoonPrimaryInfant" pitchFamily="2" charset="0"/>
          </a:endParaRPr>
        </a:p>
        <a:p>
          <a:pPr algn="ctr"/>
          <a:endParaRPr lang="en-GB" sz="1200" b="1" u="sng" dirty="0">
            <a:solidFill>
              <a:schemeClr val="tx1"/>
            </a:solidFill>
            <a:latin typeface="SassoonPrimaryInfant" pitchFamily="2" charset="0"/>
          </a:endParaRPr>
        </a:p>
        <a:p>
          <a:pPr algn="ctr"/>
          <a:r>
            <a:rPr lang="en-GB" sz="1800" b="1" u="sng" dirty="0">
              <a:solidFill>
                <a:schemeClr val="tx1"/>
              </a:solidFill>
              <a:latin typeface="SassoonPrimaryInfant" pitchFamily="2" charset="0"/>
            </a:rPr>
            <a:t>Teacher Led</a:t>
          </a:r>
        </a:p>
        <a:p>
          <a:pPr algn="l"/>
          <a:r>
            <a:rPr lang="en-GB" sz="1800" dirty="0">
              <a:solidFill>
                <a:schemeClr val="tx1"/>
              </a:solidFill>
              <a:latin typeface="SassoonPrimaryInfant" pitchFamily="2" charset="0"/>
            </a:rPr>
            <a:t>• Whole class, group, individual – ‘Together Time’ used for focussed learning with teacher.</a:t>
          </a:r>
        </a:p>
        <a:p>
          <a:pPr algn="l"/>
          <a:r>
            <a:rPr lang="en-GB" sz="1800" dirty="0">
              <a:solidFill>
                <a:schemeClr val="tx1"/>
              </a:solidFill>
              <a:latin typeface="SassoonPrimaryInfant" pitchFamily="2" charset="0"/>
            </a:rPr>
            <a:t>• Explicit coverage of Experiences and Outcomes.</a:t>
          </a:r>
        </a:p>
      </dgm:t>
    </dgm:pt>
    <dgm:pt modelId="{DD1404EA-8656-4FE2-885D-972BABC791F6}" type="parTrans" cxnId="{F276C99D-C5DB-4D1C-B5BE-849EB3DDC437}">
      <dgm:prSet/>
      <dgm:spPr/>
      <dgm:t>
        <a:bodyPr/>
        <a:lstStyle/>
        <a:p>
          <a:endParaRPr lang="en-GB"/>
        </a:p>
      </dgm:t>
    </dgm:pt>
    <dgm:pt modelId="{5163BD16-A42A-44F5-BECB-50396CDE027C}" type="sibTrans" cxnId="{F276C99D-C5DB-4D1C-B5BE-849EB3DDC437}">
      <dgm:prSet/>
      <dgm:spPr/>
      <dgm:t>
        <a:bodyPr/>
        <a:lstStyle/>
        <a:p>
          <a:endParaRPr lang="en-GB"/>
        </a:p>
      </dgm:t>
    </dgm:pt>
    <dgm:pt modelId="{CB114069-D302-4A0F-9549-6DBD7030C263}">
      <dgm:prSet phldrT="[Text]" custT="1"/>
      <dgm:spPr/>
      <dgm:t>
        <a:bodyPr/>
        <a:lstStyle/>
        <a:p>
          <a:pPr algn="l"/>
          <a:br>
            <a:rPr lang="en-GB" sz="1200" dirty="0">
              <a:latin typeface="SassoonPrimaryInfant" pitchFamily="2" charset="0"/>
            </a:rPr>
          </a:br>
          <a:br>
            <a:rPr lang="en-GB" sz="1200" dirty="0">
              <a:latin typeface="SassoonPrimaryInfant" pitchFamily="2" charset="0"/>
            </a:rPr>
          </a:br>
          <a:br>
            <a:rPr lang="en-GB" sz="1200" dirty="0">
              <a:latin typeface="SassoonPrimaryInfant" pitchFamily="2" charset="0"/>
            </a:rPr>
          </a:br>
          <a:br>
            <a:rPr lang="en-GB" sz="1200" dirty="0">
              <a:latin typeface="SassoonPrimaryInfant" pitchFamily="2" charset="0"/>
            </a:rPr>
          </a:br>
          <a:endParaRPr lang="en-GB" sz="1200" dirty="0">
            <a:latin typeface="SassoonPrimaryInfant" pitchFamily="2" charset="0"/>
          </a:endParaRPr>
        </a:p>
        <a:p>
          <a:pPr algn="l"/>
          <a:endParaRPr lang="en-GB" sz="1200" dirty="0">
            <a:latin typeface="SassoonPrimaryInfant" pitchFamily="2" charset="0"/>
          </a:endParaRPr>
        </a:p>
        <a:p>
          <a:pPr algn="ctr"/>
          <a:br>
            <a:rPr lang="en-GB" sz="1800" dirty="0">
              <a:latin typeface="SassoonPrimaryInfant" pitchFamily="2" charset="0"/>
            </a:rPr>
          </a:br>
          <a:r>
            <a:rPr lang="en-GB" sz="1800" b="1" u="sng" dirty="0">
              <a:solidFill>
                <a:schemeClr val="tx1"/>
              </a:solidFill>
              <a:latin typeface="SassoonPrimaryInfant" pitchFamily="2" charset="0"/>
            </a:rPr>
            <a:t>Teacher Initiated</a:t>
          </a:r>
        </a:p>
        <a:p>
          <a:pPr algn="l"/>
          <a:r>
            <a:rPr lang="en-GB" sz="1800" dirty="0">
              <a:solidFill>
                <a:schemeClr val="tx1"/>
              </a:solidFill>
              <a:latin typeface="SassoonPrimaryInfant" pitchFamily="2" charset="0"/>
            </a:rPr>
            <a:t>• Literacy and Numeracy focus tasks – called ‘Special Missions.’</a:t>
          </a:r>
        </a:p>
        <a:p>
          <a:pPr algn="l"/>
          <a:r>
            <a:rPr lang="en-GB" sz="1800" dirty="0">
              <a:solidFill>
                <a:schemeClr val="tx1"/>
              </a:solidFill>
              <a:latin typeface="SassoonPrimaryInfant" pitchFamily="2" charset="0"/>
            </a:rPr>
            <a:t>• Individual, paired and group activities linked to ‘Together Time.’</a:t>
          </a:r>
        </a:p>
      </dgm:t>
    </dgm:pt>
    <dgm:pt modelId="{987FA6D5-88D6-461C-9A27-8A5E4990BE73}" type="parTrans" cxnId="{B225A299-E965-4700-AEE7-4964158A441E}">
      <dgm:prSet/>
      <dgm:spPr/>
      <dgm:t>
        <a:bodyPr/>
        <a:lstStyle/>
        <a:p>
          <a:endParaRPr lang="en-GB"/>
        </a:p>
      </dgm:t>
    </dgm:pt>
    <dgm:pt modelId="{91950BA7-11B9-456A-AB66-053F1CC53CC4}" type="sibTrans" cxnId="{B225A299-E965-4700-AEE7-4964158A441E}">
      <dgm:prSet/>
      <dgm:spPr/>
      <dgm:t>
        <a:bodyPr/>
        <a:lstStyle/>
        <a:p>
          <a:endParaRPr lang="en-GB"/>
        </a:p>
      </dgm:t>
    </dgm:pt>
    <dgm:pt modelId="{B2595390-603F-4EB0-AEE9-7C58D29EB198}">
      <dgm:prSet phldrT="[Text]"/>
      <dgm:spPr/>
      <dgm:t>
        <a:bodyPr/>
        <a:lstStyle/>
        <a:p>
          <a:endParaRPr lang="en-GB" dirty="0"/>
        </a:p>
      </dgm:t>
    </dgm:pt>
    <dgm:pt modelId="{62585C7F-88EE-4E51-A64A-C216ADC1DD80}" type="parTrans" cxnId="{A834F015-55E3-416E-913A-D9374863465B}">
      <dgm:prSet/>
      <dgm:spPr/>
      <dgm:t>
        <a:bodyPr/>
        <a:lstStyle/>
        <a:p>
          <a:endParaRPr lang="en-GB"/>
        </a:p>
      </dgm:t>
    </dgm:pt>
    <dgm:pt modelId="{14DE5CCB-1F8C-49CD-8AE9-20D42BA7A8CD}" type="sibTrans" cxnId="{A834F015-55E3-416E-913A-D9374863465B}">
      <dgm:prSet/>
      <dgm:spPr/>
      <dgm:t>
        <a:bodyPr/>
        <a:lstStyle/>
        <a:p>
          <a:endParaRPr lang="en-GB"/>
        </a:p>
      </dgm:t>
    </dgm:pt>
    <dgm:pt modelId="{AB0B18B6-3EB1-4002-AD98-F42DAF2D39D9}" type="pres">
      <dgm:prSet presAssocID="{3AE5A345-071C-41C3-8FA9-E01DA318E258}" presName="Name0" presStyleCnt="0">
        <dgm:presLayoutVars>
          <dgm:dir/>
          <dgm:resizeHandles val="exact"/>
        </dgm:presLayoutVars>
      </dgm:prSet>
      <dgm:spPr/>
    </dgm:pt>
    <dgm:pt modelId="{3383EE39-D011-44AD-B460-AF21F5FACAA7}" type="pres">
      <dgm:prSet presAssocID="{3AE5A345-071C-41C3-8FA9-E01DA318E258}" presName="fgShape" presStyleLbl="fgShp" presStyleIdx="0" presStyleCnt="1" custScaleY="38178" custLinFactY="-206827" custLinFactNeighborX="-843" custLinFactNeighborY="-300000"/>
      <dgm:spPr>
        <a:solidFill>
          <a:srgbClr val="7030A0"/>
        </a:solidFill>
      </dgm:spPr>
    </dgm:pt>
    <dgm:pt modelId="{C61112CA-E4C0-4545-9C21-2B3EFC353306}" type="pres">
      <dgm:prSet presAssocID="{3AE5A345-071C-41C3-8FA9-E01DA318E258}" presName="linComp" presStyleCnt="0"/>
      <dgm:spPr/>
    </dgm:pt>
    <dgm:pt modelId="{0B616A94-CD1D-45F6-BF2C-396EC0E1A325}" type="pres">
      <dgm:prSet presAssocID="{3D659787-2FB7-4B32-AAF7-8BAFE551B92B}" presName="compNode" presStyleCnt="0"/>
      <dgm:spPr/>
    </dgm:pt>
    <dgm:pt modelId="{B4E449D9-1E10-438D-8603-615A842738AD}" type="pres">
      <dgm:prSet presAssocID="{3D659787-2FB7-4B32-AAF7-8BAFE551B92B}" presName="bkgdShape" presStyleLbl="node1" presStyleIdx="0" presStyleCnt="3" custLinFactNeighborX="-49895"/>
      <dgm:spPr/>
    </dgm:pt>
    <dgm:pt modelId="{456AFB6E-00B2-402C-A2EB-C8B1322E3397}" type="pres">
      <dgm:prSet presAssocID="{3D659787-2FB7-4B32-AAF7-8BAFE551B92B}" presName="nodeTx" presStyleLbl="node1" presStyleIdx="0" presStyleCnt="3">
        <dgm:presLayoutVars>
          <dgm:bulletEnabled val="1"/>
        </dgm:presLayoutVars>
      </dgm:prSet>
      <dgm:spPr/>
    </dgm:pt>
    <dgm:pt modelId="{990FA9B0-CB58-4905-AECF-803BBEDC523B}" type="pres">
      <dgm:prSet presAssocID="{3D659787-2FB7-4B32-AAF7-8BAFE551B92B}" presName="invisiNode" presStyleLbl="node1" presStyleIdx="0" presStyleCnt="3"/>
      <dgm:spPr/>
    </dgm:pt>
    <dgm:pt modelId="{EC535826-CED7-441C-A49A-4C8026B103C7}" type="pres">
      <dgm:prSet presAssocID="{3D659787-2FB7-4B32-AAF7-8BAFE551B92B}" presName="imagNode" presStyleLbl="fgImgPlace1" presStyleIdx="0" presStyleCnt="3" custLinFactNeighborX="-486" custLinFactNeighborY="2748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dgm:spPr>
    </dgm:pt>
    <dgm:pt modelId="{47B9619E-71BD-4231-AC47-9BD5772A4BCE}" type="pres">
      <dgm:prSet presAssocID="{5163BD16-A42A-44F5-BECB-50396CDE027C}" presName="sibTrans" presStyleLbl="sibTrans2D1" presStyleIdx="0" presStyleCnt="0"/>
      <dgm:spPr/>
    </dgm:pt>
    <dgm:pt modelId="{AC147264-3CE6-497E-B7EC-359D2BEE03BB}" type="pres">
      <dgm:prSet presAssocID="{CB114069-D302-4A0F-9549-6DBD7030C263}" presName="compNode" presStyleCnt="0"/>
      <dgm:spPr/>
    </dgm:pt>
    <dgm:pt modelId="{E7343C91-D470-4FE4-8B84-85FC5253D4C4}" type="pres">
      <dgm:prSet presAssocID="{CB114069-D302-4A0F-9549-6DBD7030C263}" presName="bkgdShape" presStyleLbl="node1" presStyleIdx="1" presStyleCnt="3" custScaleX="96798" custLinFactNeighborX="-683"/>
      <dgm:spPr/>
    </dgm:pt>
    <dgm:pt modelId="{6293EA2E-2984-4FEE-ABF7-5C05BDCD1D2D}" type="pres">
      <dgm:prSet presAssocID="{CB114069-D302-4A0F-9549-6DBD7030C263}" presName="nodeTx" presStyleLbl="node1" presStyleIdx="1" presStyleCnt="3">
        <dgm:presLayoutVars>
          <dgm:bulletEnabled val="1"/>
        </dgm:presLayoutVars>
      </dgm:prSet>
      <dgm:spPr/>
    </dgm:pt>
    <dgm:pt modelId="{44FA94A6-4C45-4239-8526-D0B415A73FDD}" type="pres">
      <dgm:prSet presAssocID="{CB114069-D302-4A0F-9549-6DBD7030C263}" presName="invisiNode" presStyleLbl="node1" presStyleIdx="1" presStyleCnt="3"/>
      <dgm:spPr/>
    </dgm:pt>
    <dgm:pt modelId="{EFDB7CEB-33AB-4AE6-B3A1-61BD9A31B123}" type="pres">
      <dgm:prSet presAssocID="{CB114069-D302-4A0F-9549-6DBD7030C263}" presName="imagNode" presStyleLbl="fgImgPlace1" presStyleIdx="1" presStyleCnt="3" custLinFactNeighborX="-3395" custLinFactNeighborY="2748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dgm:spPr>
    </dgm:pt>
    <dgm:pt modelId="{0A825800-2610-4429-9387-3EB5767AF121}" type="pres">
      <dgm:prSet presAssocID="{91950BA7-11B9-456A-AB66-053F1CC53CC4}" presName="sibTrans" presStyleLbl="sibTrans2D1" presStyleIdx="0" presStyleCnt="0"/>
      <dgm:spPr/>
    </dgm:pt>
    <dgm:pt modelId="{28986BC3-15ED-4941-9EAD-48ECA024BF75}" type="pres">
      <dgm:prSet presAssocID="{B2595390-603F-4EB0-AEE9-7C58D29EB198}" presName="compNode" presStyleCnt="0"/>
      <dgm:spPr/>
    </dgm:pt>
    <dgm:pt modelId="{5F773584-56F6-4B8E-8D1C-09C55A39F264}" type="pres">
      <dgm:prSet presAssocID="{B2595390-603F-4EB0-AEE9-7C58D29EB198}" presName="bkgdShape" presStyleLbl="node1" presStyleIdx="2" presStyleCnt="3"/>
      <dgm:spPr/>
    </dgm:pt>
    <dgm:pt modelId="{475F5E58-6906-4E2A-90CC-4707CF918060}" type="pres">
      <dgm:prSet presAssocID="{B2595390-603F-4EB0-AEE9-7C58D29EB198}" presName="nodeTx" presStyleLbl="node1" presStyleIdx="2" presStyleCnt="3">
        <dgm:presLayoutVars>
          <dgm:bulletEnabled val="1"/>
        </dgm:presLayoutVars>
      </dgm:prSet>
      <dgm:spPr/>
    </dgm:pt>
    <dgm:pt modelId="{5B3ED73D-9856-441B-9ECB-80BB5636D7B3}" type="pres">
      <dgm:prSet presAssocID="{B2595390-603F-4EB0-AEE9-7C58D29EB198}" presName="invisiNode" presStyleLbl="node1" presStyleIdx="2" presStyleCnt="3"/>
      <dgm:spPr/>
    </dgm:pt>
    <dgm:pt modelId="{A8351B2C-68B4-48B4-952F-B213D2D20F80}" type="pres">
      <dgm:prSet presAssocID="{B2595390-603F-4EB0-AEE9-7C58D29EB198}" presName="imagNode" presStyleLbl="fgImgPlace1" presStyleIdx="2" presStyleCnt="3" custLinFactNeighborX="902" custLinFactNeighborY="2748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pt>
  </dgm:ptLst>
  <dgm:cxnLst>
    <dgm:cxn modelId="{E2385001-8198-4DF5-A9D6-860170C28B9F}" type="presOf" srcId="{91950BA7-11B9-456A-AB66-053F1CC53CC4}" destId="{0A825800-2610-4429-9387-3EB5767AF121}" srcOrd="0" destOrd="0" presId="urn:microsoft.com/office/officeart/2005/8/layout/hList7"/>
    <dgm:cxn modelId="{FBF80B0B-5194-4F9F-A99E-6AF610F26407}" type="presOf" srcId="{5163BD16-A42A-44F5-BECB-50396CDE027C}" destId="{47B9619E-71BD-4231-AC47-9BD5772A4BCE}" srcOrd="0" destOrd="0" presId="urn:microsoft.com/office/officeart/2005/8/layout/hList7"/>
    <dgm:cxn modelId="{1D61170E-EB31-4147-BADF-3C01A4903B05}" type="presOf" srcId="{B2595390-603F-4EB0-AEE9-7C58D29EB198}" destId="{5F773584-56F6-4B8E-8D1C-09C55A39F264}" srcOrd="0" destOrd="0" presId="urn:microsoft.com/office/officeart/2005/8/layout/hList7"/>
    <dgm:cxn modelId="{0225D011-4958-4709-9352-343F4968109F}" type="presOf" srcId="{3D659787-2FB7-4B32-AAF7-8BAFE551B92B}" destId="{456AFB6E-00B2-402C-A2EB-C8B1322E3397}" srcOrd="1" destOrd="0" presId="urn:microsoft.com/office/officeart/2005/8/layout/hList7"/>
    <dgm:cxn modelId="{A834F015-55E3-416E-913A-D9374863465B}" srcId="{3AE5A345-071C-41C3-8FA9-E01DA318E258}" destId="{B2595390-603F-4EB0-AEE9-7C58D29EB198}" srcOrd="2" destOrd="0" parTransId="{62585C7F-88EE-4E51-A64A-C216ADC1DD80}" sibTransId="{14DE5CCB-1F8C-49CD-8AE9-20D42BA7A8CD}"/>
    <dgm:cxn modelId="{83ECE765-A1BE-44F8-8405-760AABCB9178}" type="presOf" srcId="{CB114069-D302-4A0F-9549-6DBD7030C263}" destId="{E7343C91-D470-4FE4-8B84-85FC5253D4C4}" srcOrd="0" destOrd="0" presId="urn:microsoft.com/office/officeart/2005/8/layout/hList7"/>
    <dgm:cxn modelId="{B225A299-E965-4700-AEE7-4964158A441E}" srcId="{3AE5A345-071C-41C3-8FA9-E01DA318E258}" destId="{CB114069-D302-4A0F-9549-6DBD7030C263}" srcOrd="1" destOrd="0" parTransId="{987FA6D5-88D6-461C-9A27-8A5E4990BE73}" sibTransId="{91950BA7-11B9-456A-AB66-053F1CC53CC4}"/>
    <dgm:cxn modelId="{F276C99D-C5DB-4D1C-B5BE-849EB3DDC437}" srcId="{3AE5A345-071C-41C3-8FA9-E01DA318E258}" destId="{3D659787-2FB7-4B32-AAF7-8BAFE551B92B}" srcOrd="0" destOrd="0" parTransId="{DD1404EA-8656-4FE2-885D-972BABC791F6}" sibTransId="{5163BD16-A42A-44F5-BECB-50396CDE027C}"/>
    <dgm:cxn modelId="{BF86E6A3-0207-4EB0-83E7-BC5141EA822C}" type="presOf" srcId="{3AE5A345-071C-41C3-8FA9-E01DA318E258}" destId="{AB0B18B6-3EB1-4002-AD98-F42DAF2D39D9}" srcOrd="0" destOrd="0" presId="urn:microsoft.com/office/officeart/2005/8/layout/hList7"/>
    <dgm:cxn modelId="{F1A2DAC9-B308-456C-B328-7DF009DD1CE7}" type="presOf" srcId="{CB114069-D302-4A0F-9549-6DBD7030C263}" destId="{6293EA2E-2984-4FEE-ABF7-5C05BDCD1D2D}" srcOrd="1" destOrd="0" presId="urn:microsoft.com/office/officeart/2005/8/layout/hList7"/>
    <dgm:cxn modelId="{08437FD2-F12F-4FB7-A147-767CF8E51725}" type="presOf" srcId="{B2595390-603F-4EB0-AEE9-7C58D29EB198}" destId="{475F5E58-6906-4E2A-90CC-4707CF918060}" srcOrd="1" destOrd="0" presId="urn:microsoft.com/office/officeart/2005/8/layout/hList7"/>
    <dgm:cxn modelId="{262A68D8-B0E4-4BC5-89E7-16383B4913BD}" type="presOf" srcId="{3D659787-2FB7-4B32-AAF7-8BAFE551B92B}" destId="{B4E449D9-1E10-438D-8603-615A842738AD}" srcOrd="0" destOrd="0" presId="urn:microsoft.com/office/officeart/2005/8/layout/hList7"/>
    <dgm:cxn modelId="{7491C6F8-0753-4450-9723-466F407D5819}" type="presParOf" srcId="{AB0B18B6-3EB1-4002-AD98-F42DAF2D39D9}" destId="{3383EE39-D011-44AD-B460-AF21F5FACAA7}" srcOrd="0" destOrd="0" presId="urn:microsoft.com/office/officeart/2005/8/layout/hList7"/>
    <dgm:cxn modelId="{3D2525D1-A76A-4748-B1FB-0B9FA666260E}" type="presParOf" srcId="{AB0B18B6-3EB1-4002-AD98-F42DAF2D39D9}" destId="{C61112CA-E4C0-4545-9C21-2B3EFC353306}" srcOrd="1" destOrd="0" presId="urn:microsoft.com/office/officeart/2005/8/layout/hList7"/>
    <dgm:cxn modelId="{D3B2F759-2195-4EDD-AF0F-D78AC243A8BF}" type="presParOf" srcId="{C61112CA-E4C0-4545-9C21-2B3EFC353306}" destId="{0B616A94-CD1D-45F6-BF2C-396EC0E1A325}" srcOrd="0" destOrd="0" presId="urn:microsoft.com/office/officeart/2005/8/layout/hList7"/>
    <dgm:cxn modelId="{2D4D9CEF-4AFE-4005-A224-CDFF11614CF3}" type="presParOf" srcId="{0B616A94-CD1D-45F6-BF2C-396EC0E1A325}" destId="{B4E449D9-1E10-438D-8603-615A842738AD}" srcOrd="0" destOrd="0" presId="urn:microsoft.com/office/officeart/2005/8/layout/hList7"/>
    <dgm:cxn modelId="{50BB01DB-B1FF-47EB-8D35-BA7770B30961}" type="presParOf" srcId="{0B616A94-CD1D-45F6-BF2C-396EC0E1A325}" destId="{456AFB6E-00B2-402C-A2EB-C8B1322E3397}" srcOrd="1" destOrd="0" presId="urn:microsoft.com/office/officeart/2005/8/layout/hList7"/>
    <dgm:cxn modelId="{F78A9171-3397-490B-B243-6DA86C3CFA8B}" type="presParOf" srcId="{0B616A94-CD1D-45F6-BF2C-396EC0E1A325}" destId="{990FA9B0-CB58-4905-AECF-803BBEDC523B}" srcOrd="2" destOrd="0" presId="urn:microsoft.com/office/officeart/2005/8/layout/hList7"/>
    <dgm:cxn modelId="{FC3F2C4A-3CCE-44F3-B078-22796AE0E1F5}" type="presParOf" srcId="{0B616A94-CD1D-45F6-BF2C-396EC0E1A325}" destId="{EC535826-CED7-441C-A49A-4C8026B103C7}" srcOrd="3" destOrd="0" presId="urn:microsoft.com/office/officeart/2005/8/layout/hList7"/>
    <dgm:cxn modelId="{F561605E-9737-4C93-B180-AEAA0036857A}" type="presParOf" srcId="{C61112CA-E4C0-4545-9C21-2B3EFC353306}" destId="{47B9619E-71BD-4231-AC47-9BD5772A4BCE}" srcOrd="1" destOrd="0" presId="urn:microsoft.com/office/officeart/2005/8/layout/hList7"/>
    <dgm:cxn modelId="{E9096668-423A-4009-BC95-69DC369B93A4}" type="presParOf" srcId="{C61112CA-E4C0-4545-9C21-2B3EFC353306}" destId="{AC147264-3CE6-497E-B7EC-359D2BEE03BB}" srcOrd="2" destOrd="0" presId="urn:microsoft.com/office/officeart/2005/8/layout/hList7"/>
    <dgm:cxn modelId="{32033124-69CB-4D85-9A34-1270F4B5FA03}" type="presParOf" srcId="{AC147264-3CE6-497E-B7EC-359D2BEE03BB}" destId="{E7343C91-D470-4FE4-8B84-85FC5253D4C4}" srcOrd="0" destOrd="0" presId="urn:microsoft.com/office/officeart/2005/8/layout/hList7"/>
    <dgm:cxn modelId="{DADA311D-018B-4639-8DFD-BD7229494458}" type="presParOf" srcId="{AC147264-3CE6-497E-B7EC-359D2BEE03BB}" destId="{6293EA2E-2984-4FEE-ABF7-5C05BDCD1D2D}" srcOrd="1" destOrd="0" presId="urn:microsoft.com/office/officeart/2005/8/layout/hList7"/>
    <dgm:cxn modelId="{C84D2B26-05B4-4EF6-8D05-784D8B0D007A}" type="presParOf" srcId="{AC147264-3CE6-497E-B7EC-359D2BEE03BB}" destId="{44FA94A6-4C45-4239-8526-D0B415A73FDD}" srcOrd="2" destOrd="0" presId="urn:microsoft.com/office/officeart/2005/8/layout/hList7"/>
    <dgm:cxn modelId="{002D290C-1280-4101-9B98-5E0887C2BD93}" type="presParOf" srcId="{AC147264-3CE6-497E-B7EC-359D2BEE03BB}" destId="{EFDB7CEB-33AB-4AE6-B3A1-61BD9A31B123}" srcOrd="3" destOrd="0" presId="urn:microsoft.com/office/officeart/2005/8/layout/hList7"/>
    <dgm:cxn modelId="{B041E15C-FB4F-4564-B6DB-4AF97FE76FD9}" type="presParOf" srcId="{C61112CA-E4C0-4545-9C21-2B3EFC353306}" destId="{0A825800-2610-4429-9387-3EB5767AF121}" srcOrd="3" destOrd="0" presId="urn:microsoft.com/office/officeart/2005/8/layout/hList7"/>
    <dgm:cxn modelId="{3AA1A085-AC72-49FC-9675-CAFACF04B560}" type="presParOf" srcId="{C61112CA-E4C0-4545-9C21-2B3EFC353306}" destId="{28986BC3-15ED-4941-9EAD-48ECA024BF75}" srcOrd="4" destOrd="0" presId="urn:microsoft.com/office/officeart/2005/8/layout/hList7"/>
    <dgm:cxn modelId="{3781D0C5-60E2-4F1A-9665-931324CA24FB}" type="presParOf" srcId="{28986BC3-15ED-4941-9EAD-48ECA024BF75}" destId="{5F773584-56F6-4B8E-8D1C-09C55A39F264}" srcOrd="0" destOrd="0" presId="urn:microsoft.com/office/officeart/2005/8/layout/hList7"/>
    <dgm:cxn modelId="{CB97673A-0763-4DD9-B3DC-AAB654018825}" type="presParOf" srcId="{28986BC3-15ED-4941-9EAD-48ECA024BF75}" destId="{475F5E58-6906-4E2A-90CC-4707CF918060}" srcOrd="1" destOrd="0" presId="urn:microsoft.com/office/officeart/2005/8/layout/hList7"/>
    <dgm:cxn modelId="{B3A93FC7-EC82-491C-A011-A258779E966A}" type="presParOf" srcId="{28986BC3-15ED-4941-9EAD-48ECA024BF75}" destId="{5B3ED73D-9856-441B-9ECB-80BB5636D7B3}" srcOrd="2" destOrd="0" presId="urn:microsoft.com/office/officeart/2005/8/layout/hList7"/>
    <dgm:cxn modelId="{BBE347B5-D5DA-431B-A448-0134CFB6AD87}" type="presParOf" srcId="{28986BC3-15ED-4941-9EAD-48ECA024BF75}" destId="{A8351B2C-68B4-48B4-952F-B213D2D20F80}"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FB18-2033-44E2-81FC-43DF05B0C0A9}">
      <dsp:nvSpPr>
        <dsp:cNvPr id="0" name=""/>
        <dsp:cNvSpPr/>
      </dsp:nvSpPr>
      <dsp:spPr>
        <a:xfrm>
          <a:off x="0" y="91039"/>
          <a:ext cx="5000124" cy="170352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GB" sz="2800" kern="1200"/>
            <a:t>This combines health and RE education, specifically focusing on relationships.</a:t>
          </a:r>
          <a:endParaRPr lang="en-US" sz="2800" kern="1200"/>
        </a:p>
      </dsp:txBody>
      <dsp:txXfrm>
        <a:off x="83159" y="174198"/>
        <a:ext cx="4833806" cy="1537202"/>
      </dsp:txXfrm>
    </dsp:sp>
    <dsp:sp modelId="{7462DCCA-631C-4CFD-95A4-4D4FC09185EA}">
      <dsp:nvSpPr>
        <dsp:cNvPr id="0" name=""/>
        <dsp:cNvSpPr/>
      </dsp:nvSpPr>
      <dsp:spPr>
        <a:xfrm>
          <a:off x="0" y="1875200"/>
          <a:ext cx="5000124" cy="170352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GB" sz="2800" kern="1200"/>
            <a:t>Taught from P1-P7 at </a:t>
          </a:r>
          <a:r>
            <a:rPr lang="en-GB" sz="2800" b="1" kern="1200"/>
            <a:t>appropriate</a:t>
          </a:r>
          <a:r>
            <a:rPr lang="en-GB" sz="2800" kern="1200"/>
            <a:t> level.</a:t>
          </a:r>
          <a:endParaRPr lang="en-US" sz="2800" kern="1200"/>
        </a:p>
      </dsp:txBody>
      <dsp:txXfrm>
        <a:off x="83159" y="1958359"/>
        <a:ext cx="4833806" cy="1537202"/>
      </dsp:txXfrm>
    </dsp:sp>
    <dsp:sp modelId="{6A706764-E158-4E0A-BA33-F3C2F1C540C2}">
      <dsp:nvSpPr>
        <dsp:cNvPr id="0" name=""/>
        <dsp:cNvSpPr/>
      </dsp:nvSpPr>
      <dsp:spPr>
        <a:xfrm>
          <a:off x="0" y="3659359"/>
          <a:ext cx="5000124" cy="170352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GB" sz="2800" kern="1200"/>
            <a:t>P1 tasks completed in class in the final term. </a:t>
          </a:r>
          <a:endParaRPr lang="en-US" sz="2800" kern="1200"/>
        </a:p>
      </dsp:txBody>
      <dsp:txXfrm>
        <a:off x="83159" y="3742518"/>
        <a:ext cx="4833806" cy="1537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38231-D041-4343-8A19-970CB4C7D014}">
      <dsp:nvSpPr>
        <dsp:cNvPr id="0" name=""/>
        <dsp:cNvSpPr/>
      </dsp:nvSpPr>
      <dsp:spPr>
        <a:xfrm>
          <a:off x="0" y="4819"/>
          <a:ext cx="5000124" cy="57563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t>Physical Education </a:t>
          </a:r>
          <a:endParaRPr lang="en-US" sz="2400" kern="1200"/>
        </a:p>
      </dsp:txBody>
      <dsp:txXfrm>
        <a:off x="28100" y="32919"/>
        <a:ext cx="4943924" cy="519439"/>
      </dsp:txXfrm>
    </dsp:sp>
    <dsp:sp modelId="{E95CB93C-CD1F-47DD-9F6C-AA4FF52BFC48}">
      <dsp:nvSpPr>
        <dsp:cNvPr id="0" name=""/>
        <dsp:cNvSpPr/>
      </dsp:nvSpPr>
      <dsp:spPr>
        <a:xfrm>
          <a:off x="0" y="580459"/>
          <a:ext cx="5000124" cy="486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75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err="1">
              <a:solidFill>
                <a:srgbClr val="000000"/>
              </a:solidFill>
              <a:latin typeface="SassoonPrimaryInfant" pitchFamily="2" charset="0"/>
            </a:rPr>
            <a:t>Mr</a:t>
          </a:r>
          <a:r>
            <a:rPr lang="en-US" sz="1900" kern="1200" dirty="0">
              <a:solidFill>
                <a:srgbClr val="000000"/>
              </a:solidFill>
              <a:latin typeface="SassoonPrimaryInfant" pitchFamily="2" charset="0"/>
            </a:rPr>
            <a:t> MacDonald will be taking our class for P.E. on a</a:t>
          </a:r>
          <a:r>
            <a:rPr lang="en-US" sz="1900" b="1" kern="1200" dirty="0">
              <a:solidFill>
                <a:srgbClr val="595607"/>
              </a:solidFill>
              <a:latin typeface="SassoonPrimaryInfant" pitchFamily="2" charset="0"/>
            </a:rPr>
            <a:t> Wednesday </a:t>
          </a:r>
          <a:r>
            <a:rPr lang="en-US" sz="1900" kern="1200" dirty="0">
              <a:solidFill>
                <a:srgbClr val="000000"/>
              </a:solidFill>
              <a:latin typeface="SassoonPrimaryInfant" pitchFamily="2" charset="0"/>
            </a:rPr>
            <a:t>and children will participate with the class teacher on a </a:t>
          </a:r>
          <a:r>
            <a:rPr lang="en-US" sz="1900" b="1" kern="1200" dirty="0">
              <a:solidFill>
                <a:srgbClr val="595607"/>
              </a:solidFill>
              <a:latin typeface="SassoonPrimaryInfant" pitchFamily="2" charset="0"/>
            </a:rPr>
            <a:t>Tuesday. </a:t>
          </a:r>
          <a:endParaRPr lang="en-US" sz="1900" kern="1200" dirty="0"/>
        </a:p>
        <a:p>
          <a:pPr marL="171450" lvl="1" indent="-171450" algn="l" defTabSz="844550">
            <a:lnSpc>
              <a:spcPct val="90000"/>
            </a:lnSpc>
            <a:spcBef>
              <a:spcPct val="0"/>
            </a:spcBef>
            <a:spcAft>
              <a:spcPct val="20000"/>
            </a:spcAft>
            <a:buChar char="•"/>
          </a:pPr>
          <a:endParaRPr lang="en-US" sz="1900" b="1" kern="1200" dirty="0">
            <a:solidFill>
              <a:srgbClr val="595607"/>
            </a:solidFill>
            <a:latin typeface="SassoonPrimaryInfant" pitchFamily="2" charset="0"/>
          </a:endParaRPr>
        </a:p>
        <a:p>
          <a:pPr marL="171450" lvl="1" indent="-171450" algn="l" defTabSz="844550">
            <a:lnSpc>
              <a:spcPct val="90000"/>
            </a:lnSpc>
            <a:spcBef>
              <a:spcPct val="0"/>
            </a:spcBef>
            <a:spcAft>
              <a:spcPct val="20000"/>
            </a:spcAft>
            <a:buChar char="•"/>
          </a:pPr>
          <a:r>
            <a:rPr lang="en-US" sz="1900" kern="120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endParaRPr lang="en-US" sz="1900" kern="1200" dirty="0">
            <a:solidFill>
              <a:srgbClr val="000000"/>
            </a:solidFill>
            <a:latin typeface="SassoonPrimaryInfant" pitchFamily="2" charset="0"/>
          </a:endParaRPr>
        </a:p>
        <a:p>
          <a:pPr marL="171450" lvl="1" indent="-171450" algn="l" defTabSz="844550">
            <a:lnSpc>
              <a:spcPct val="90000"/>
            </a:lnSpc>
            <a:spcBef>
              <a:spcPct val="0"/>
            </a:spcBef>
            <a:spcAft>
              <a:spcPct val="20000"/>
            </a:spcAft>
            <a:buChar char="•"/>
          </a:pPr>
          <a:endParaRPr lang="en-US" sz="1900" kern="1200" dirty="0">
            <a:solidFill>
              <a:srgbClr val="000000"/>
            </a:solidFill>
            <a:latin typeface="SassoonPrimaryInfant" pitchFamily="2" charset="0"/>
          </a:endParaRPr>
        </a:p>
        <a:p>
          <a:pPr marL="171450" lvl="1" indent="-171450" algn="l" defTabSz="844550">
            <a:lnSpc>
              <a:spcPct val="90000"/>
            </a:lnSpc>
            <a:spcBef>
              <a:spcPct val="0"/>
            </a:spcBef>
            <a:spcAft>
              <a:spcPct val="20000"/>
            </a:spcAft>
            <a:buChar char="•"/>
          </a:pPr>
          <a:r>
            <a:rPr lang="en-US" sz="1900" kern="12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dsp:txBody>
      <dsp:txXfrm>
        <a:off x="0" y="580459"/>
        <a:ext cx="5000124" cy="4868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449D9-1E10-438D-8603-615A842738AD}">
      <dsp:nvSpPr>
        <dsp:cNvPr id="0" name=""/>
        <dsp:cNvSpPr/>
      </dsp:nvSpPr>
      <dsp:spPr>
        <a:xfrm>
          <a:off x="0" y="0"/>
          <a:ext cx="2601919" cy="4752528"/>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GB" sz="2000" kern="1200" dirty="0">
            <a:latin typeface="SassoonPrimaryInfant" pitchFamily="2" charset="0"/>
          </a:endParaRPr>
        </a:p>
        <a:p>
          <a:pPr marL="0" lvl="0" indent="0" algn="ctr" defTabSz="889000">
            <a:lnSpc>
              <a:spcPct val="90000"/>
            </a:lnSpc>
            <a:spcBef>
              <a:spcPct val="0"/>
            </a:spcBef>
            <a:spcAft>
              <a:spcPct val="35000"/>
            </a:spcAft>
            <a:buNone/>
          </a:pPr>
          <a:endParaRPr lang="en-GB" sz="2000" kern="1200" dirty="0">
            <a:latin typeface="SassoonPrimaryInfant" pitchFamily="2" charset="0"/>
          </a:endParaRPr>
        </a:p>
        <a:p>
          <a:pPr marL="0" lvl="0" indent="0" algn="ctr" defTabSz="889000">
            <a:lnSpc>
              <a:spcPct val="90000"/>
            </a:lnSpc>
            <a:spcBef>
              <a:spcPct val="0"/>
            </a:spcBef>
            <a:spcAft>
              <a:spcPct val="35000"/>
            </a:spcAft>
            <a:buNone/>
          </a:pPr>
          <a:endParaRPr lang="en-GB" sz="2000" kern="1200" dirty="0">
            <a:latin typeface="SassoonPrimaryInfant" pitchFamily="2" charset="0"/>
          </a:endParaRPr>
        </a:p>
        <a:p>
          <a:pPr marL="0" lvl="0" indent="0" algn="ctr" defTabSz="889000">
            <a:lnSpc>
              <a:spcPct val="90000"/>
            </a:lnSpc>
            <a:spcBef>
              <a:spcPct val="0"/>
            </a:spcBef>
            <a:spcAft>
              <a:spcPct val="35000"/>
            </a:spcAft>
            <a:buNone/>
          </a:pPr>
          <a:endParaRPr lang="en-GB" sz="1200" b="1" u="sng" kern="1200" dirty="0">
            <a:solidFill>
              <a:schemeClr val="tx1"/>
            </a:solidFill>
            <a:latin typeface="SassoonPrimaryInfant" pitchFamily="2" charset="0"/>
          </a:endParaRPr>
        </a:p>
        <a:p>
          <a:pPr marL="0" lvl="0" indent="0" algn="ctr" defTabSz="889000">
            <a:lnSpc>
              <a:spcPct val="90000"/>
            </a:lnSpc>
            <a:spcBef>
              <a:spcPct val="0"/>
            </a:spcBef>
            <a:spcAft>
              <a:spcPct val="35000"/>
            </a:spcAft>
            <a:buNone/>
          </a:pPr>
          <a:r>
            <a:rPr lang="en-GB" sz="1800" b="1" u="sng" kern="1200" dirty="0">
              <a:solidFill>
                <a:schemeClr val="tx1"/>
              </a:solidFill>
              <a:latin typeface="SassoonPrimaryInfant" pitchFamily="2" charset="0"/>
            </a:rPr>
            <a:t>Teacher Led</a:t>
          </a:r>
        </a:p>
        <a:p>
          <a:pPr marL="0" lvl="0" indent="0" algn="l" defTabSz="889000">
            <a:lnSpc>
              <a:spcPct val="90000"/>
            </a:lnSpc>
            <a:spcBef>
              <a:spcPct val="0"/>
            </a:spcBef>
            <a:spcAft>
              <a:spcPct val="35000"/>
            </a:spcAft>
            <a:buNone/>
          </a:pPr>
          <a:r>
            <a:rPr lang="en-GB" sz="1800" kern="1200" dirty="0">
              <a:solidFill>
                <a:schemeClr val="tx1"/>
              </a:solidFill>
              <a:latin typeface="SassoonPrimaryInfant" pitchFamily="2" charset="0"/>
            </a:rPr>
            <a:t>• Whole class, group, individual – ‘Together Time’ used for focussed learning with teacher.</a:t>
          </a:r>
        </a:p>
        <a:p>
          <a:pPr marL="0" lvl="0" indent="0" algn="l" defTabSz="889000">
            <a:lnSpc>
              <a:spcPct val="90000"/>
            </a:lnSpc>
            <a:spcBef>
              <a:spcPct val="0"/>
            </a:spcBef>
            <a:spcAft>
              <a:spcPct val="35000"/>
            </a:spcAft>
            <a:buNone/>
          </a:pPr>
          <a:r>
            <a:rPr lang="en-GB" sz="1800" kern="1200" dirty="0">
              <a:solidFill>
                <a:schemeClr val="tx1"/>
              </a:solidFill>
              <a:latin typeface="SassoonPrimaryInfant" pitchFamily="2" charset="0"/>
            </a:rPr>
            <a:t>• Explicit coverage of Experiences and Outcomes.</a:t>
          </a:r>
        </a:p>
      </dsp:txBody>
      <dsp:txXfrm>
        <a:off x="0" y="1901011"/>
        <a:ext cx="2601919" cy="1901011"/>
      </dsp:txXfrm>
    </dsp:sp>
    <dsp:sp modelId="{EC535826-CED7-441C-A49A-4C8026B103C7}">
      <dsp:nvSpPr>
        <dsp:cNvPr id="0" name=""/>
        <dsp:cNvSpPr/>
      </dsp:nvSpPr>
      <dsp:spPr>
        <a:xfrm>
          <a:off x="504061" y="720079"/>
          <a:ext cx="1582591" cy="158259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7343C91-D470-4FE4-8B84-85FC5253D4C4}">
      <dsp:nvSpPr>
        <dsp:cNvPr id="0" name=""/>
        <dsp:cNvSpPr/>
      </dsp:nvSpPr>
      <dsp:spPr>
        <a:xfrm>
          <a:off x="2664294" y="0"/>
          <a:ext cx="2518605" cy="4752528"/>
        </a:xfrm>
        <a:prstGeom prst="roundRect">
          <a:avLst>
            <a:gd name="adj" fmla="val 1000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br>
            <a:rPr lang="en-GB" sz="1200" kern="1200" dirty="0">
              <a:latin typeface="SassoonPrimaryInfant" pitchFamily="2" charset="0"/>
            </a:rPr>
          </a:br>
          <a:br>
            <a:rPr lang="en-GB" sz="1200" kern="1200" dirty="0">
              <a:latin typeface="SassoonPrimaryInfant" pitchFamily="2" charset="0"/>
            </a:rPr>
          </a:br>
          <a:br>
            <a:rPr lang="en-GB" sz="1200" kern="1200" dirty="0">
              <a:latin typeface="SassoonPrimaryInfant" pitchFamily="2" charset="0"/>
            </a:rPr>
          </a:br>
          <a:br>
            <a:rPr lang="en-GB" sz="1200" kern="1200" dirty="0">
              <a:latin typeface="SassoonPrimaryInfant" pitchFamily="2" charset="0"/>
            </a:rPr>
          </a:br>
          <a:endParaRPr lang="en-GB" sz="1200" kern="1200" dirty="0">
            <a:latin typeface="SassoonPrimaryInfant" pitchFamily="2" charset="0"/>
          </a:endParaRPr>
        </a:p>
        <a:p>
          <a:pPr marL="0" lvl="0" indent="0" algn="l" defTabSz="533400">
            <a:lnSpc>
              <a:spcPct val="90000"/>
            </a:lnSpc>
            <a:spcBef>
              <a:spcPct val="0"/>
            </a:spcBef>
            <a:spcAft>
              <a:spcPct val="35000"/>
            </a:spcAft>
            <a:buNone/>
          </a:pPr>
          <a:endParaRPr lang="en-GB" sz="1200" kern="1200" dirty="0">
            <a:latin typeface="SassoonPrimaryInfant" pitchFamily="2" charset="0"/>
          </a:endParaRPr>
        </a:p>
        <a:p>
          <a:pPr marL="0" lvl="0" indent="0" algn="ctr" defTabSz="533400">
            <a:lnSpc>
              <a:spcPct val="90000"/>
            </a:lnSpc>
            <a:spcBef>
              <a:spcPct val="0"/>
            </a:spcBef>
            <a:spcAft>
              <a:spcPct val="35000"/>
            </a:spcAft>
            <a:buNone/>
          </a:pPr>
          <a:br>
            <a:rPr lang="en-GB" sz="1800" kern="1200" dirty="0">
              <a:latin typeface="SassoonPrimaryInfant" pitchFamily="2" charset="0"/>
            </a:rPr>
          </a:br>
          <a:r>
            <a:rPr lang="en-GB" sz="1800" b="1" u="sng" kern="1200" dirty="0">
              <a:solidFill>
                <a:schemeClr val="tx1"/>
              </a:solidFill>
              <a:latin typeface="SassoonPrimaryInfant" pitchFamily="2" charset="0"/>
            </a:rPr>
            <a:t>Teacher Initiated</a:t>
          </a:r>
        </a:p>
        <a:p>
          <a:pPr marL="0" lvl="0" indent="0" algn="l" defTabSz="533400">
            <a:lnSpc>
              <a:spcPct val="90000"/>
            </a:lnSpc>
            <a:spcBef>
              <a:spcPct val="0"/>
            </a:spcBef>
            <a:spcAft>
              <a:spcPct val="35000"/>
            </a:spcAft>
            <a:buNone/>
          </a:pPr>
          <a:r>
            <a:rPr lang="en-GB" sz="1800" kern="1200" dirty="0">
              <a:solidFill>
                <a:schemeClr val="tx1"/>
              </a:solidFill>
              <a:latin typeface="SassoonPrimaryInfant" pitchFamily="2" charset="0"/>
            </a:rPr>
            <a:t>• Literacy and Numeracy focus tasks – called ‘Special Missions.’</a:t>
          </a:r>
        </a:p>
        <a:p>
          <a:pPr marL="0" lvl="0" indent="0" algn="l" defTabSz="533400">
            <a:lnSpc>
              <a:spcPct val="90000"/>
            </a:lnSpc>
            <a:spcBef>
              <a:spcPct val="0"/>
            </a:spcBef>
            <a:spcAft>
              <a:spcPct val="35000"/>
            </a:spcAft>
            <a:buNone/>
          </a:pPr>
          <a:r>
            <a:rPr lang="en-GB" sz="1800" kern="1200" dirty="0">
              <a:solidFill>
                <a:schemeClr val="tx1"/>
              </a:solidFill>
              <a:latin typeface="SassoonPrimaryInfant" pitchFamily="2" charset="0"/>
            </a:rPr>
            <a:t>• Individual, paired and group activities linked to ‘Together Time.’</a:t>
          </a:r>
        </a:p>
      </dsp:txBody>
      <dsp:txXfrm>
        <a:off x="2664294" y="1901011"/>
        <a:ext cx="2518605" cy="1901011"/>
      </dsp:txXfrm>
    </dsp:sp>
    <dsp:sp modelId="{EFDB7CEB-33AB-4AE6-B3A1-61BD9A31B123}">
      <dsp:nvSpPr>
        <dsp:cNvPr id="0" name=""/>
        <dsp:cNvSpPr/>
      </dsp:nvSpPr>
      <dsp:spPr>
        <a:xfrm>
          <a:off x="3096343" y="720079"/>
          <a:ext cx="1582591" cy="1582591"/>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F773584-56F6-4B8E-8D1C-09C55A39F264}">
      <dsp:nvSpPr>
        <dsp:cNvPr id="0" name=""/>
        <dsp:cNvSpPr/>
      </dsp:nvSpPr>
      <dsp:spPr>
        <a:xfrm>
          <a:off x="5278728" y="0"/>
          <a:ext cx="2601919" cy="4752528"/>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5278728" y="1901011"/>
        <a:ext cx="2601919" cy="1901011"/>
      </dsp:txXfrm>
    </dsp:sp>
    <dsp:sp modelId="{A8351B2C-68B4-48B4-952F-B213D2D20F80}">
      <dsp:nvSpPr>
        <dsp:cNvPr id="0" name=""/>
        <dsp:cNvSpPr/>
      </dsp:nvSpPr>
      <dsp:spPr>
        <a:xfrm>
          <a:off x="5802667" y="720079"/>
          <a:ext cx="1582591" cy="1582591"/>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383EE39-D011-44AD-B460-AF21F5FACAA7}">
      <dsp:nvSpPr>
        <dsp:cNvPr id="0" name=""/>
        <dsp:cNvSpPr/>
      </dsp:nvSpPr>
      <dsp:spPr>
        <a:xfrm>
          <a:off x="254174" y="409316"/>
          <a:ext cx="7252118" cy="272163"/>
        </a:xfrm>
        <a:prstGeom prst="leftRightArrow">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ADEEF6B-7CDD-4D88-8C67-2A0A5626E0B2}" type="datetimeFigureOut">
              <a:rPr lang="en-US" smtClean="0"/>
              <a:pPr/>
              <a:t>9/4/2026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E8FB09C-93A2-4B9B-B740-8C883EA2D932}" type="slidenum">
              <a:rPr lang="en-GB" smtClean="0"/>
              <a:pPr/>
              <a:t>‹#›</a:t>
            </a:fld>
            <a:endParaRPr lang="en-GB"/>
          </a:p>
        </p:txBody>
      </p:sp>
    </p:spTree>
    <p:extLst>
      <p:ext uri="{BB962C8B-B14F-4D97-AF65-F5344CB8AC3E}">
        <p14:creationId xmlns:p14="http://schemas.microsoft.com/office/powerpoint/2010/main" val="3105429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0F455D-BDCB-41D4-B4FC-492338160F36}" type="datetimeFigureOut">
              <a:rPr lang="en-GB" smtClean="0"/>
              <a:t>04/09/2026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554AF6F-E251-432D-A297-CBCACDD65148}" type="slidenum">
              <a:rPr lang="en-GB" smtClean="0"/>
              <a:t>‹#›</a:t>
            </a:fld>
            <a:endParaRPr lang="en-GB"/>
          </a:p>
        </p:txBody>
      </p:sp>
    </p:spTree>
    <p:extLst>
      <p:ext uri="{BB962C8B-B14F-4D97-AF65-F5344CB8AC3E}">
        <p14:creationId xmlns:p14="http://schemas.microsoft.com/office/powerpoint/2010/main" val="2088784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DECF32-BB6C-4568-AA8A-872F78C8B95B}" type="slidenum">
              <a:rPr lang="en-GB">
                <a:solidFill>
                  <a:srgbClr val="000000"/>
                </a:solidFill>
              </a:rPr>
              <a:pPr/>
              <a:t>1</a:t>
            </a:fld>
            <a:endParaRPr lang="en-GB">
              <a:solidFill>
                <a:srgbClr val="000000"/>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4229480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a:solidFill>
                  <a:schemeClr val="tx1"/>
                </a:solidFill>
                <a:effectLst/>
                <a:latin typeface="+mn-lt"/>
                <a:ea typeface="+mn-ea"/>
                <a:cs typeface="+mn-cs"/>
              </a:rPr>
              <a:t>Our Restorative Approach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help children to understand what has happened, think about how others may feel, consider what they could do differently and, where appropriate, repair and move forward.</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Our approach is centred on helping children learn from their experiences, recognising that a difficult moment does not define a child</a:t>
            </a:r>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6</a:t>
            </a:fld>
            <a:endParaRPr lang="en-GB"/>
          </a:p>
        </p:txBody>
      </p:sp>
    </p:spTree>
    <p:extLst>
      <p:ext uri="{BB962C8B-B14F-4D97-AF65-F5344CB8AC3E}">
        <p14:creationId xmlns:p14="http://schemas.microsoft.com/office/powerpoint/2010/main" val="246422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Parents role - modelling and supporting school in the promotion of these values </a:t>
            </a:r>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7</a:t>
            </a:fld>
            <a:endParaRPr lang="en-GB"/>
          </a:p>
        </p:txBody>
      </p:sp>
    </p:spTree>
    <p:extLst>
      <p:ext uri="{BB962C8B-B14F-4D97-AF65-F5344CB8AC3E}">
        <p14:creationId xmlns:p14="http://schemas.microsoft.com/office/powerpoint/2010/main" val="1896970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Our pupils health and well being is always in the forefront of minds.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SassoonPrimaryInfant" pitchFamily="2" charset="0"/>
            </a:endParaRPr>
          </a:p>
          <a:p>
            <a:pPr marL="0" indent="0" algn="ctr">
              <a:buNone/>
            </a:pPr>
            <a:r>
              <a:rPr lang="en-US" sz="1200" dirty="0">
                <a:latin typeface="SassoonPrimaryInfant" pitchFamily="2" charset="0"/>
              </a:rPr>
              <a:t>St Patrick’s is a place where all are welcomed, loved, forgiven and encouraged to live out our Gospel Values. Our </a:t>
            </a:r>
            <a:r>
              <a:rPr lang="en-US" sz="1200" b="1" dirty="0">
                <a:solidFill>
                  <a:srgbClr val="00B050"/>
                </a:solidFill>
                <a:latin typeface="SassoonPrimaryInfant" pitchFamily="2" charset="0"/>
              </a:rPr>
              <a:t>St Patrick’s Promise</a:t>
            </a:r>
            <a:r>
              <a:rPr lang="en-US" sz="1200" dirty="0">
                <a:latin typeface="SassoonPrimaryInfant" pitchFamily="2" charset="0"/>
              </a:rPr>
              <a:t> was created by our pupils and helps us to demonstrate respect, kindness and a positive attitude. </a:t>
            </a:r>
          </a:p>
          <a:p>
            <a:pPr marL="0" indent="0" algn="ctr">
              <a:buNone/>
            </a:pPr>
            <a:endParaRPr lang="en-US" sz="1200" dirty="0">
              <a:latin typeface="SassoonPrimaryInfant" pitchFamily="2" charset="0"/>
            </a:endParaRPr>
          </a:p>
          <a:p>
            <a:pPr marL="0" indent="0" algn="ctr">
              <a:buNone/>
            </a:pPr>
            <a:endParaRPr lang="en-US" sz="1200" dirty="0">
              <a:latin typeface="SassoonPrimaryInfan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We also </a:t>
            </a:r>
            <a:r>
              <a:rPr lang="en-US" sz="1200" dirty="0" err="1">
                <a:latin typeface="SassoonPrimaryInfant" pitchFamily="2" charset="0"/>
              </a:rPr>
              <a:t>recognise</a:t>
            </a:r>
            <a:r>
              <a:rPr lang="en-US" sz="1200" dirty="0">
                <a:latin typeface="SassoonPrimaryInfant" pitchFamily="2" charset="0"/>
              </a:rPr>
              <a:t> and celebrate positive </a:t>
            </a:r>
            <a:r>
              <a:rPr lang="en-US" sz="1200" dirty="0" err="1">
                <a:latin typeface="SassoonPrimaryInfant" pitchFamily="2" charset="0"/>
              </a:rPr>
              <a:t>behaviour</a:t>
            </a:r>
            <a:r>
              <a:rPr lang="en-US" sz="1200" dirty="0">
                <a:latin typeface="SassoonPrimaryInfant" pitchFamily="2" charset="0"/>
              </a:rPr>
              <a:t> in a variety of ways including Star of the Week, Recognition Boards (“In the Spotlight”), Monthly Head Teacher’s Certificates and Restorative Practice.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SassoonPrimaryInfan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We appreciate your continued support in encouraging children</a:t>
            </a:r>
            <a:r>
              <a:rPr lang="en-US" sz="1200" baseline="0" dirty="0">
                <a:latin typeface="SassoonPrimaryInfant" pitchFamily="2" charset="0"/>
              </a:rPr>
              <a:t> to follow our St Patrick’s Promise</a:t>
            </a:r>
            <a:r>
              <a:rPr lang="en-US" sz="1200" dirty="0">
                <a:latin typeface="SassoonPrimaryInfant" pitchFamily="2" charset="0"/>
              </a:rPr>
              <a:t> .</a:t>
            </a:r>
          </a:p>
          <a:p>
            <a:pPr marL="0" indent="0" algn="ctr">
              <a:buNone/>
            </a:pPr>
            <a:endParaRPr lang="en-US" sz="1200" dirty="0"/>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8</a:t>
            </a:fld>
            <a:endParaRPr lang="en-GB"/>
          </a:p>
        </p:txBody>
      </p:sp>
    </p:spTree>
    <p:extLst>
      <p:ext uri="{BB962C8B-B14F-4D97-AF65-F5344CB8AC3E}">
        <p14:creationId xmlns:p14="http://schemas.microsoft.com/office/powerpoint/2010/main" val="3968027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GLP is our</a:t>
            </a:r>
            <a:r>
              <a:rPr lang="en-GB" baseline="0" dirty="0"/>
              <a:t> programme of learning which combines health and re education with a focus on relationships. </a:t>
            </a:r>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13</a:t>
            </a:fld>
            <a:endParaRPr lang="en-GB"/>
          </a:p>
        </p:txBody>
      </p:sp>
    </p:spTree>
    <p:extLst>
      <p:ext uri="{BB962C8B-B14F-4D97-AF65-F5344CB8AC3E}">
        <p14:creationId xmlns:p14="http://schemas.microsoft.com/office/powerpoint/2010/main" val="1425281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lgn="l">
              <a:lnSpc>
                <a:spcPct val="90000"/>
              </a:lnSpc>
              <a:spcAft>
                <a:spcPts val="600"/>
              </a:spcAft>
              <a:buFont typeface="Arial" panose="020B0604020202020204" pitchFamily="34" charset="0"/>
              <a:buChar char="•"/>
            </a:pPr>
            <a:r>
              <a:rPr lang="en-US" sz="1200" dirty="0">
                <a:latin typeface="SassoonPrimaryInfant" pitchFamily="2" charset="0"/>
              </a:rPr>
              <a:t>Please ensure children adhere to our uniform policy especially during P.E. days. </a:t>
            </a:r>
          </a:p>
          <a:p>
            <a:pPr indent="-228600" algn="l">
              <a:lnSpc>
                <a:spcPct val="90000"/>
              </a:lnSpc>
              <a:spcAft>
                <a:spcPts val="600"/>
              </a:spcAft>
              <a:buFont typeface="Arial" panose="020B0604020202020204" pitchFamily="34" charset="0"/>
              <a:buChar char="•"/>
            </a:pPr>
            <a:r>
              <a:rPr lang="en-US" sz="1200" dirty="0">
                <a:latin typeface="SassoonPrimaryInfant" pitchFamily="2" charset="0"/>
              </a:rPr>
              <a:t>Plain T-shirt's preferably white, dark bottoms and green jumper.</a:t>
            </a:r>
          </a:p>
          <a:p>
            <a:pPr indent="-228600" algn="l">
              <a:lnSpc>
                <a:spcPct val="90000"/>
              </a:lnSpc>
              <a:spcAft>
                <a:spcPts val="600"/>
              </a:spcAft>
              <a:buFont typeface="Arial" panose="020B0604020202020204" pitchFamily="34" charset="0"/>
              <a:buChar char="•"/>
            </a:pPr>
            <a:r>
              <a:rPr lang="en-US" sz="1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
        <p:nvSpPr>
          <p:cNvPr id="4" name="Slide Number Placeholder 3"/>
          <p:cNvSpPr>
            <a:spLocks noGrp="1"/>
          </p:cNvSpPr>
          <p:nvPr>
            <p:ph type="sldNum" sz="quarter" idx="5"/>
          </p:nvPr>
        </p:nvSpPr>
        <p:spPr/>
        <p:txBody>
          <a:bodyPr/>
          <a:lstStyle/>
          <a:p>
            <a:fld id="{1554AF6F-E251-432D-A297-CBCACDD65148}" type="slidenum">
              <a:rPr lang="en-GB" smtClean="0"/>
              <a:t>14</a:t>
            </a:fld>
            <a:endParaRPr lang="en-GB"/>
          </a:p>
        </p:txBody>
      </p:sp>
    </p:spTree>
    <p:extLst>
      <p:ext uri="{BB962C8B-B14F-4D97-AF65-F5344CB8AC3E}">
        <p14:creationId xmlns:p14="http://schemas.microsoft.com/office/powerpoint/2010/main" val="233517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15</a:t>
            </a:fld>
            <a:endParaRPr lang="en-GB"/>
          </a:p>
        </p:txBody>
      </p:sp>
    </p:spTree>
    <p:extLst>
      <p:ext uri="{BB962C8B-B14F-4D97-AF65-F5344CB8AC3E}">
        <p14:creationId xmlns:p14="http://schemas.microsoft.com/office/powerpoint/2010/main" val="2836462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curriculum is all the learning and experiences planned for learners from their earliest years, through school and beyond. In Curriculum for Excellence, this learning can be planned for and experienced by learners across the four contexts for learning. The four contexts for learning in </a:t>
            </a:r>
            <a:r>
              <a:rPr lang="en-GB" dirty="0" err="1"/>
              <a:t>CfE</a:t>
            </a:r>
            <a:r>
              <a:rPr lang="en-GB" dirty="0"/>
              <a:t> allow schools flexibility to plan a curriculum that suits their context and setting. </a:t>
            </a:r>
          </a:p>
          <a:p>
            <a:r>
              <a:rPr lang="en-GB" dirty="0"/>
              <a:t>Home School Links-  Learners need opportunities to achieve in the classroom and beyond. This gives them a sense of satisfaction and builds confidence, motivation and resilience. All schools should plan to offer opportunities for achievement and to provide the support and encouragement which will enable learners to step forward and undertake new challenges. Schools should work closely with other organisations to help learners find information and opportunities to help them achieve. Please share wider achievements with us so we can acknowledge them in school also.</a:t>
            </a:r>
          </a:p>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17</a:t>
            </a:fld>
            <a:endParaRPr lang="en-GB"/>
          </a:p>
        </p:txBody>
      </p:sp>
    </p:spTree>
    <p:extLst>
      <p:ext uri="{BB962C8B-B14F-4D97-AF65-F5344CB8AC3E}">
        <p14:creationId xmlns:p14="http://schemas.microsoft.com/office/powerpoint/2010/main" val="2113776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282E2-2982-7E56-D8F7-95D36333C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01CAC-C383-C920-3B27-909682A86C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C758A-66D6-C1F1-947A-23066D0219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80C988E-D360-10BC-C223-365009B01C0D}"/>
              </a:ext>
            </a:extLst>
          </p:cNvPr>
          <p:cNvSpPr>
            <a:spLocks noGrp="1"/>
          </p:cNvSpPr>
          <p:nvPr>
            <p:ph type="sldNum" sz="quarter" idx="10"/>
          </p:nvPr>
        </p:nvSpPr>
        <p:spPr/>
        <p:txBody>
          <a:bodyPr/>
          <a:lstStyle/>
          <a:p>
            <a:fld id="{1554AF6F-E251-432D-A297-CBCACDD65148}" type="slidenum">
              <a:rPr lang="en-GB" smtClean="0"/>
              <a:t>18</a:t>
            </a:fld>
            <a:endParaRPr lang="en-GB"/>
          </a:p>
        </p:txBody>
      </p:sp>
    </p:spTree>
    <p:extLst>
      <p:ext uri="{BB962C8B-B14F-4D97-AF65-F5344CB8AC3E}">
        <p14:creationId xmlns:p14="http://schemas.microsoft.com/office/powerpoint/2010/main" val="237425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19</a:t>
            </a:fld>
            <a:endParaRPr lang="en-GB"/>
          </a:p>
        </p:txBody>
      </p:sp>
    </p:spTree>
    <p:extLst>
      <p:ext uri="{BB962C8B-B14F-4D97-AF65-F5344CB8AC3E}">
        <p14:creationId xmlns:p14="http://schemas.microsoft.com/office/powerpoint/2010/main" val="2096231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20</a:t>
            </a:fld>
            <a:endParaRPr lang="en-GB"/>
          </a:p>
        </p:txBody>
      </p:sp>
    </p:spTree>
    <p:extLst>
      <p:ext uri="{BB962C8B-B14F-4D97-AF65-F5344CB8AC3E}">
        <p14:creationId xmlns:p14="http://schemas.microsoft.com/office/powerpoint/2010/main" val="3791610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21</a:t>
            </a:fld>
            <a:endParaRPr lang="en-GB"/>
          </a:p>
        </p:txBody>
      </p:sp>
    </p:spTree>
    <p:extLst>
      <p:ext uri="{BB962C8B-B14F-4D97-AF65-F5344CB8AC3E}">
        <p14:creationId xmlns:p14="http://schemas.microsoft.com/office/powerpoint/2010/main" val="750734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SassoonPrimaryInfant" pitchFamily="2" charset="0"/>
              </a:rPr>
              <a:t>In Primary 1, we aim to deliver high quality, creative and engaging learning experiences for your child by allowing them to be active and independent in their learning.</a:t>
            </a:r>
          </a:p>
          <a:p>
            <a:pPr algn="ctr"/>
            <a:endParaRPr lang="en-US" sz="1200" dirty="0">
              <a:latin typeface="SassoonPrimaryInfant" pitchFamily="2" charset="0"/>
            </a:endParaRPr>
          </a:p>
          <a:p>
            <a:pPr algn="ctr"/>
            <a:r>
              <a:rPr lang="en-US" sz="1200" dirty="0">
                <a:latin typeface="SassoonPrimaryInfant" pitchFamily="2" charset="0"/>
              </a:rPr>
              <a:t>In class, your child will interact with a variety of active and engaging learning experiences</a:t>
            </a:r>
            <a:r>
              <a:rPr lang="en-US" sz="1200" baseline="0" dirty="0">
                <a:latin typeface="SassoonPrimaryInfant" pitchFamily="2" charset="0"/>
              </a:rPr>
              <a:t> in different forms – see slide. </a:t>
            </a:r>
          </a:p>
          <a:p>
            <a:pPr algn="ctr"/>
            <a:endParaRPr lang="en-US" sz="1200" dirty="0">
              <a:latin typeface="SassoonPrimaryInfant" pitchFamily="2" charset="0"/>
            </a:endParaRPr>
          </a:p>
          <a:p>
            <a:pPr algn="ctr"/>
            <a:r>
              <a:rPr lang="en-GB" sz="1200" dirty="0">
                <a:latin typeface="SassoonPrimaryInfant" pitchFamily="2" charset="0"/>
              </a:rPr>
              <a:t>Child Initiated</a:t>
            </a:r>
            <a:r>
              <a:rPr lang="en-GB" sz="1200" baseline="0" dirty="0">
                <a:latin typeface="SassoonPrimaryInfant" pitchFamily="2" charset="0"/>
              </a:rPr>
              <a:t> – big focus just now on our continuous provision – this refers to the various play experiences your child accesses on a day to day basis independently. A lot of time, effort and planning is put in to ensure these experiences are valuable and worthwhile for your children and that they are getting something out of these experiences – whether this be related to the curriculum or to their own personal development.  </a:t>
            </a:r>
            <a:endParaRPr lang="en-GB" sz="1200" dirty="0">
              <a:latin typeface="SassoonPrimaryInfant" pitchFamily="2" charset="0"/>
            </a:endParaRPr>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22</a:t>
            </a:fld>
            <a:endParaRPr lang="en-GB"/>
          </a:p>
        </p:txBody>
      </p:sp>
    </p:spTree>
    <p:extLst>
      <p:ext uri="{BB962C8B-B14F-4D97-AF65-F5344CB8AC3E}">
        <p14:creationId xmlns:p14="http://schemas.microsoft.com/office/powerpoint/2010/main" val="3204552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0" dirty="0">
                <a:latin typeface="SassoonPrimaryInfant" pitchFamily="2" charset="0"/>
              </a:rPr>
              <a:t>Supports </a:t>
            </a:r>
            <a:r>
              <a:rPr lang="en-GB" b="0" dirty="0" err="1">
                <a:latin typeface="SassoonPrimaryInfant" pitchFamily="2" charset="0"/>
              </a:rPr>
              <a:t>childrens</a:t>
            </a:r>
            <a:r>
              <a:rPr lang="en-GB" b="0" dirty="0">
                <a:latin typeface="SassoonPrimaryInfant" pitchFamily="2" charset="0"/>
              </a:rPr>
              <a:t> ability to:</a:t>
            </a:r>
          </a:p>
          <a:p>
            <a:pPr marL="0" indent="0">
              <a:buFont typeface="Arial" panose="020B0604020202020204" pitchFamily="34" charset="0"/>
              <a:buNone/>
            </a:pPr>
            <a:r>
              <a:rPr lang="en-GB" b="0" dirty="0">
                <a:latin typeface="SassoonPrimaryInfant" pitchFamily="2" charset="0"/>
              </a:rPr>
              <a:t>Develop their interests</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be </a:t>
            </a:r>
            <a:r>
              <a:rPr lang="en-GB" sz="1400" b="0" dirty="0">
                <a:latin typeface="SassoonPrimaryInfant" pitchFamily="2" charset="0"/>
              </a:rPr>
              <a:t>willing to explore</a:t>
            </a:r>
            <a:r>
              <a:rPr lang="en-GB" b="0" dirty="0">
                <a:latin typeface="SassoonPrimaryInfant" pitchFamily="2" charset="0"/>
              </a:rPr>
              <a:t>, experiment and try out new things</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know how and when to seek help</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be </a:t>
            </a:r>
            <a:r>
              <a:rPr lang="en-GB" sz="1400" b="0" dirty="0">
                <a:latin typeface="SassoonPrimaryInfant" pitchFamily="2" charset="0"/>
              </a:rPr>
              <a:t>inventive – creating problems</a:t>
            </a:r>
            <a:r>
              <a:rPr lang="en-GB" b="0" dirty="0">
                <a:latin typeface="SassoonPrimaryInfant" pitchFamily="2" charset="0"/>
              </a:rPr>
              <a:t>, and finding solutions</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be</a:t>
            </a:r>
            <a:r>
              <a:rPr lang="en-GB" b="0" baseline="0" dirty="0">
                <a:latin typeface="SassoonPrimaryInfant" pitchFamily="2" charset="0"/>
              </a:rPr>
              <a:t> fully</a:t>
            </a:r>
            <a:r>
              <a:rPr lang="en-GB" b="0" dirty="0">
                <a:latin typeface="SassoonPrimaryInfant" pitchFamily="2" charset="0"/>
              </a:rPr>
              <a:t> engaged and involved – concentrating, </a:t>
            </a:r>
            <a:r>
              <a:rPr lang="en-GB" sz="1600" b="0" dirty="0">
                <a:latin typeface="SassoonPrimaryInfant" pitchFamily="2" charset="0"/>
              </a:rPr>
              <a:t>sustaining interest </a:t>
            </a:r>
            <a:r>
              <a:rPr lang="en-GB" b="0" dirty="0">
                <a:latin typeface="SassoonPrimaryInfant" pitchFamily="2" charset="0"/>
              </a:rPr>
              <a:t>and </a:t>
            </a:r>
          </a:p>
          <a:p>
            <a:r>
              <a:rPr lang="en-GB" sz="2000" b="0" dirty="0">
                <a:solidFill>
                  <a:srgbClr val="7030A0"/>
                </a:solidFill>
                <a:latin typeface="SassoonPrimaryInfant" pitchFamily="2" charset="0"/>
              </a:rPr>
              <a:t>  </a:t>
            </a:r>
            <a:r>
              <a:rPr lang="en-GB" sz="1800" b="0" dirty="0">
                <a:latin typeface="SassoonPrimaryInfant" pitchFamily="2" charset="0"/>
              </a:rPr>
              <a:t>making choices </a:t>
            </a:r>
            <a:r>
              <a:rPr lang="en-GB" b="0" dirty="0">
                <a:latin typeface="SassoonPrimaryInfant" pitchFamily="2" charset="0"/>
              </a:rPr>
              <a:t>and decisions</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play and </a:t>
            </a:r>
            <a:r>
              <a:rPr lang="en-GB" sz="1600" b="0" dirty="0">
                <a:latin typeface="SassoonPrimaryInfant" pitchFamily="2" charset="0"/>
              </a:rPr>
              <a:t>work collaboratively</a:t>
            </a:r>
            <a:r>
              <a:rPr lang="en-GB" b="0" dirty="0">
                <a:latin typeface="SassoonPrimaryInfant" pitchFamily="2" charset="0"/>
              </a:rPr>
              <a:t> with peers and adults</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find alternative strategies if things don’t always go as planned  </a:t>
            </a:r>
          </a:p>
          <a:p>
            <a:r>
              <a:rPr lang="en-GB" sz="2000" b="0" dirty="0">
                <a:solidFill>
                  <a:srgbClr val="7030A0"/>
                </a:solidFill>
                <a:latin typeface="SassoonPrimaryInfant" pitchFamily="2" charset="0"/>
              </a:rPr>
              <a:t>°</a:t>
            </a:r>
            <a:r>
              <a:rPr lang="en-GB" sz="2000" b="0" dirty="0">
                <a:latin typeface="SassoonPrimaryInfant" pitchFamily="2" charset="0"/>
              </a:rPr>
              <a:t> </a:t>
            </a:r>
            <a:r>
              <a:rPr lang="en-GB" sz="1800" b="0" dirty="0">
                <a:latin typeface="SassoonPrimaryInfant" pitchFamily="2" charset="0"/>
              </a:rPr>
              <a:t>manage themselves and</a:t>
            </a:r>
            <a:r>
              <a:rPr lang="en-GB" sz="1800" b="0" baseline="0" dirty="0">
                <a:latin typeface="SassoonPrimaryInfant" pitchFamily="2" charset="0"/>
              </a:rPr>
              <a:t> develop their awareness of </a:t>
            </a:r>
            <a:r>
              <a:rPr lang="en-GB" sz="1800" b="0" dirty="0">
                <a:latin typeface="SassoonPrimaryInfant" pitchFamily="2" charset="0"/>
              </a:rPr>
              <a:t>others </a:t>
            </a:r>
          </a:p>
          <a:p>
            <a:pPr marL="285750" indent="-285750">
              <a:buFont typeface="Arial" panose="020B0604020202020204" pitchFamily="34" charset="0"/>
              <a:buChar char="•"/>
            </a:pPr>
            <a:r>
              <a:rPr lang="en-GB" sz="1800" b="0" dirty="0">
                <a:latin typeface="SassoonPrimaryInfant" pitchFamily="2" charset="0"/>
              </a:rPr>
              <a:t>risk</a:t>
            </a:r>
            <a:r>
              <a:rPr lang="en-GB" sz="1800" b="0" baseline="0" dirty="0">
                <a:latin typeface="SassoonPrimaryInfant" pitchFamily="2" charset="0"/>
              </a:rPr>
              <a:t> assess</a:t>
            </a:r>
            <a:endParaRPr lang="en-GB" b="0" dirty="0">
              <a:latin typeface="SassoonPrimaryInfant" pitchFamily="2" charset="0"/>
            </a:endParaRPr>
          </a:p>
          <a:p>
            <a:r>
              <a:rPr lang="en-GB" sz="2000" b="0" dirty="0">
                <a:solidFill>
                  <a:srgbClr val="7030A0"/>
                </a:solidFill>
                <a:latin typeface="SassoonPrimaryInfant" pitchFamily="2" charset="0"/>
              </a:rPr>
              <a:t>°</a:t>
            </a:r>
            <a:r>
              <a:rPr lang="en-GB" sz="2000" b="0" dirty="0">
                <a:latin typeface="SassoonPrimaryInfant" pitchFamily="2" charset="0"/>
              </a:rPr>
              <a:t> </a:t>
            </a:r>
            <a:r>
              <a:rPr lang="en-GB" b="0" dirty="0">
                <a:latin typeface="SassoonPrimaryInfant" pitchFamily="2" charset="0"/>
              </a:rPr>
              <a:t>understanding </a:t>
            </a:r>
            <a:r>
              <a:rPr lang="en-GB" b="0" dirty="0">
                <a:solidFill>
                  <a:srgbClr val="000000"/>
                </a:solidFill>
                <a:latin typeface="SassoonPrimaryInfant" pitchFamily="2" charset="0"/>
              </a:rPr>
              <a:t>the </a:t>
            </a:r>
            <a:r>
              <a:rPr lang="en-GB" sz="1400" b="0" dirty="0">
                <a:solidFill>
                  <a:srgbClr val="000000"/>
                </a:solidFill>
                <a:latin typeface="SassoonPrimaryInfant" pitchFamily="2" charset="0"/>
              </a:rPr>
              <a:t>perspectives and emotions </a:t>
            </a:r>
            <a:r>
              <a:rPr lang="en-GB" b="0" dirty="0">
                <a:solidFill>
                  <a:srgbClr val="000000"/>
                </a:solidFill>
                <a:latin typeface="SassoonPrimaryInfant" pitchFamily="2" charset="0"/>
              </a:rPr>
              <a:t>of other people </a:t>
            </a:r>
          </a:p>
          <a:p>
            <a:r>
              <a:rPr lang="en-GB" b="0" dirty="0">
                <a:solidFill>
                  <a:srgbClr val="000000"/>
                </a:solidFill>
                <a:latin typeface="SassoonPrimaryInfant" pitchFamily="2" charset="0"/>
              </a:rPr>
              <a:t>Develop their social and communication skills</a:t>
            </a:r>
          </a:p>
          <a:p>
            <a:endParaRPr lang="en-GB" b="0" dirty="0">
              <a:solidFill>
                <a:srgbClr val="000000"/>
              </a:solidFill>
              <a:latin typeface="SassoonPrimaryInfant" pitchFamily="2" charset="0"/>
            </a:endParaRPr>
          </a:p>
          <a:p>
            <a:r>
              <a:rPr lang="en-GB" b="0" dirty="0">
                <a:solidFill>
                  <a:srgbClr val="000000"/>
                </a:solidFill>
                <a:latin typeface="SassoonPrimaryInfant" pitchFamily="2" charset="0"/>
              </a:rPr>
              <a:t>These</a:t>
            </a:r>
            <a:r>
              <a:rPr lang="en-GB" b="0" baseline="0" dirty="0">
                <a:solidFill>
                  <a:srgbClr val="000000"/>
                </a:solidFill>
                <a:latin typeface="SassoonPrimaryInfant" pitchFamily="2" charset="0"/>
              </a:rPr>
              <a:t> are all the reasons why we have chosen to really drive and focus on a play based approach to learning and teaching in primary 1 this session. </a:t>
            </a:r>
            <a:endParaRPr lang="en-GB" b="0" dirty="0">
              <a:solidFill>
                <a:srgbClr val="000000"/>
              </a:solidFill>
              <a:latin typeface="SassoonPrimaryInfant" pitchFamily="2" charset="0"/>
            </a:endParaRPr>
          </a:p>
          <a:p>
            <a:endParaRPr lang="en-GB" b="0" dirty="0"/>
          </a:p>
        </p:txBody>
      </p:sp>
      <p:sp>
        <p:nvSpPr>
          <p:cNvPr id="4" name="Slide Number Placeholder 3"/>
          <p:cNvSpPr>
            <a:spLocks noGrp="1"/>
          </p:cNvSpPr>
          <p:nvPr>
            <p:ph type="sldNum" sz="quarter" idx="10"/>
          </p:nvPr>
        </p:nvSpPr>
        <p:spPr/>
        <p:txBody>
          <a:bodyPr/>
          <a:lstStyle/>
          <a:p>
            <a:fld id="{1554AF6F-E251-432D-A297-CBCACDD65148}" type="slidenum">
              <a:rPr lang="en-GB" smtClean="0"/>
              <a:t>23</a:t>
            </a:fld>
            <a:endParaRPr lang="en-GB"/>
          </a:p>
        </p:txBody>
      </p:sp>
    </p:spTree>
    <p:extLst>
      <p:ext uri="{BB962C8B-B14F-4D97-AF65-F5344CB8AC3E}">
        <p14:creationId xmlns:p14="http://schemas.microsoft.com/office/powerpoint/2010/main" val="104124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800" b="1" u="sng" dirty="0">
                <a:solidFill>
                  <a:srgbClr val="7030A0"/>
                </a:solidFill>
                <a:latin typeface="SassoonPrimaryInfant" pitchFamily="2" charset="0"/>
              </a:rPr>
              <a:t>Literacy</a:t>
            </a:r>
          </a:p>
          <a:p>
            <a:pPr algn="ctr"/>
            <a:endParaRPr lang="en-GB" sz="500" b="1" u="sng" dirty="0">
              <a:solidFill>
                <a:srgbClr val="7030A0"/>
              </a:solidFill>
              <a:latin typeface="SassoonPrimaryInfant" pitchFamily="2" charset="0"/>
            </a:endParaRPr>
          </a:p>
          <a:p>
            <a:pPr marL="342900" indent="-342900" algn="l">
              <a:buFont typeface="Arial" panose="020B0604020202020204" pitchFamily="34" charset="0"/>
              <a:buChar char="•"/>
            </a:pPr>
            <a:r>
              <a:rPr lang="en-GB" sz="1200" b="0" u="none" dirty="0">
                <a:solidFill>
                  <a:srgbClr val="7030A0"/>
                </a:solidFill>
                <a:latin typeface="SassoonPrimaryInfant" pitchFamily="2" charset="0"/>
              </a:rPr>
              <a:t>Read with your child as often as possible.</a:t>
            </a:r>
            <a:r>
              <a:rPr lang="en-GB" sz="1200" b="0" u="none" baseline="0" dirty="0">
                <a:solidFill>
                  <a:srgbClr val="7030A0"/>
                </a:solidFill>
                <a:latin typeface="SassoonPrimaryInfant" pitchFamily="2" charset="0"/>
              </a:rPr>
              <a:t> When you are reading together, talk to your child about the story – ask questions and make observations to support their comprehension. </a:t>
            </a:r>
          </a:p>
          <a:p>
            <a:pPr marL="342900" indent="-342900" algn="l">
              <a:buFont typeface="Arial" panose="020B0604020202020204" pitchFamily="34" charset="0"/>
              <a:buChar char="•"/>
            </a:pPr>
            <a:r>
              <a:rPr lang="en-GB" sz="1200" b="0" u="none" baseline="0" dirty="0">
                <a:solidFill>
                  <a:srgbClr val="7030A0"/>
                </a:solidFill>
                <a:latin typeface="SassoonPrimaryInfant" pitchFamily="2" charset="0"/>
              </a:rPr>
              <a:t>Support your child’s understanding of the difference between letter sounds and names. Just now, focus on developing their awareness of the sounds that letters make when used in a word. </a:t>
            </a:r>
          </a:p>
          <a:p>
            <a:pPr marL="342900" indent="-342900" algn="l">
              <a:buFont typeface="Arial" panose="020B0604020202020204" pitchFamily="34" charset="0"/>
              <a:buChar char="•"/>
            </a:pPr>
            <a:r>
              <a:rPr lang="en-GB" sz="1200" b="0" u="none" baseline="0" dirty="0">
                <a:solidFill>
                  <a:srgbClr val="7030A0"/>
                </a:solidFill>
                <a:latin typeface="SassoonPrimaryInfant" pitchFamily="2" charset="0"/>
              </a:rPr>
              <a:t>Help your child practise writing their name. </a:t>
            </a:r>
          </a:p>
          <a:p>
            <a:pPr marL="342900" indent="-342900" algn="l">
              <a:buFont typeface="Arial" panose="020B0604020202020204" pitchFamily="34" charset="0"/>
              <a:buChar char="•"/>
            </a:pPr>
            <a:r>
              <a:rPr lang="en-GB" sz="1200" b="0" u="none" baseline="0" dirty="0">
                <a:solidFill>
                  <a:srgbClr val="7030A0"/>
                </a:solidFill>
                <a:latin typeface="SassoonPrimaryInfant" pitchFamily="2" charset="0"/>
              </a:rPr>
              <a:t>Work with your child on their pencil control and letter formation. Encourage them to use the ‘birdy grip’ if they are still finding it difficult to hold their pencil or pen correctly. </a:t>
            </a:r>
          </a:p>
          <a:p>
            <a:pPr marL="342900" indent="-342900" algn="l">
              <a:buFont typeface="Arial" panose="020B0604020202020204" pitchFamily="34" charset="0"/>
              <a:buChar char="•"/>
            </a:pPr>
            <a:endParaRPr lang="en-GB" sz="900" b="0" u="none" dirty="0">
              <a:solidFill>
                <a:srgbClr val="7030A0"/>
              </a:solidFill>
              <a:latin typeface="SassoonPrimaryInfant" pitchFamily="2" charset="0"/>
            </a:endParaRPr>
          </a:p>
          <a:p>
            <a:pPr algn="ctr"/>
            <a:r>
              <a:rPr lang="en-GB" sz="1800" b="1" u="sng" dirty="0">
                <a:solidFill>
                  <a:srgbClr val="7030A0"/>
                </a:solidFill>
                <a:latin typeface="SassoonPrimaryInfant" pitchFamily="2" charset="0"/>
              </a:rPr>
              <a:t>Numeracy</a:t>
            </a:r>
          </a:p>
          <a:p>
            <a:pPr algn="ctr"/>
            <a:endParaRPr lang="en-GB" sz="500" b="1" u="sng" dirty="0">
              <a:solidFill>
                <a:srgbClr val="7030A0"/>
              </a:solidFill>
              <a:latin typeface="SassoonPrimaryInfant" pitchFamily="2" charset="0"/>
            </a:endParaRPr>
          </a:p>
          <a:p>
            <a:pPr marL="285750" indent="-285750" algn="l">
              <a:buFont typeface="Arial" panose="020B0604020202020204" pitchFamily="34" charset="0"/>
              <a:buChar char="•"/>
            </a:pPr>
            <a:r>
              <a:rPr lang="en-GB" sz="1200" b="0" u="none" dirty="0">
                <a:solidFill>
                  <a:srgbClr val="7030A0"/>
                </a:solidFill>
                <a:latin typeface="SassoonPrimaryInfant" pitchFamily="2" charset="0"/>
              </a:rPr>
              <a:t>Support</a:t>
            </a:r>
            <a:r>
              <a:rPr lang="en-GB" sz="1200" b="0" u="none" baseline="0" dirty="0">
                <a:solidFill>
                  <a:srgbClr val="7030A0"/>
                </a:solidFill>
                <a:latin typeface="SassoonPrimaryInfant" pitchFamily="2" charset="0"/>
              </a:rPr>
              <a:t> your child by helping them to count to 10, 20 and beyond if they are able! Search ‘Jack Hartmann’ on YouTube for lots of super songs to help engage your child.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Practise instant recognition of numbers – try this using random numbers or numbers not in the correct order to avoid rote memorisation.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When counting, remember to practise counting forwards and backwards – this will be beneficial when your child begins adding and subtracting.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Ask your child to ‘show you’ a number – it could be using their fingers, toys, pencils, stones… anything at all! This will ensure your child is able to fully understand and assign objects to numbers.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Practise correct formation of numbers – this is a big focus just now! Use rhymes and songs to help (see next slide). </a:t>
            </a:r>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24</a:t>
            </a:fld>
            <a:endParaRPr lang="en-GB"/>
          </a:p>
        </p:txBody>
      </p:sp>
    </p:spTree>
    <p:extLst>
      <p:ext uri="{BB962C8B-B14F-4D97-AF65-F5344CB8AC3E}">
        <p14:creationId xmlns:p14="http://schemas.microsoft.com/office/powerpoint/2010/main" val="2294124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25</a:t>
            </a:fld>
            <a:endParaRPr lang="en-GB"/>
          </a:p>
        </p:txBody>
      </p:sp>
    </p:spTree>
    <p:extLst>
      <p:ext uri="{BB962C8B-B14F-4D97-AF65-F5344CB8AC3E}">
        <p14:creationId xmlns:p14="http://schemas.microsoft.com/office/powerpoint/2010/main" val="465223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27</a:t>
            </a:fld>
            <a:endParaRPr lang="en-GB"/>
          </a:p>
        </p:txBody>
      </p:sp>
    </p:spTree>
    <p:extLst>
      <p:ext uri="{BB962C8B-B14F-4D97-AF65-F5344CB8AC3E}">
        <p14:creationId xmlns:p14="http://schemas.microsoft.com/office/powerpoint/2010/main" val="2464356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28</a:t>
            </a:fld>
            <a:endParaRPr lang="en-GB"/>
          </a:p>
        </p:txBody>
      </p:sp>
    </p:spTree>
    <p:extLst>
      <p:ext uri="{BB962C8B-B14F-4D97-AF65-F5344CB8AC3E}">
        <p14:creationId xmlns:p14="http://schemas.microsoft.com/office/powerpoint/2010/main" val="1214608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54AF6F-E251-432D-A297-CBCACDD651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872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30</a:t>
            </a:fld>
            <a:endParaRPr lang="en-GB"/>
          </a:p>
        </p:txBody>
      </p:sp>
    </p:spTree>
    <p:extLst>
      <p:ext uri="{BB962C8B-B14F-4D97-AF65-F5344CB8AC3E}">
        <p14:creationId xmlns:p14="http://schemas.microsoft.com/office/powerpoint/2010/main" val="2751838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54AF6F-E251-432D-A297-CBCACDD651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1811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a:t>Click to edit Master title style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03671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contenu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337179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2498468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6" name="Espace réservé du pied de page 4"/>
          <p:cNvSpPr>
            <a:spLocks noGrp="1"/>
          </p:cNvSpPr>
          <p:nvPr>
            <p:ph type="ftr" sz="quarter" idx="11"/>
          </p:nvPr>
        </p:nvSpPr>
        <p:spPr/>
        <p:txBody>
          <a:bodyPr/>
          <a:lstStyle>
            <a:lvl1pPr>
              <a:defRPr/>
            </a:lvl1pPr>
          </a:lstStyle>
          <a:p>
            <a:endParaRPr lang="en-GB"/>
          </a:p>
        </p:txBody>
      </p:sp>
      <p:sp>
        <p:nvSpPr>
          <p:cNvPr id="7"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2489028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a:t>Click to edit Master title style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8" name="Espace réservé du pied de page 4"/>
          <p:cNvSpPr>
            <a:spLocks noGrp="1"/>
          </p:cNvSpPr>
          <p:nvPr>
            <p:ph type="ftr" sz="quarter" idx="11"/>
          </p:nvPr>
        </p:nvSpPr>
        <p:spPr/>
        <p:txBody>
          <a:bodyPr/>
          <a:lstStyle>
            <a:lvl1pPr>
              <a:defRPr/>
            </a:lvl1pPr>
          </a:lstStyle>
          <a:p>
            <a:endParaRPr lang="en-GB"/>
          </a:p>
        </p:txBody>
      </p:sp>
      <p:sp>
        <p:nvSpPr>
          <p:cNvPr id="9"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22705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4" name="Espace réservé du pied de page 4"/>
          <p:cNvSpPr>
            <a:spLocks noGrp="1"/>
          </p:cNvSpPr>
          <p:nvPr>
            <p:ph type="ftr" sz="quarter" idx="11"/>
          </p:nvPr>
        </p:nvSpPr>
        <p:spPr/>
        <p:txBody>
          <a:bodyPr/>
          <a:lstStyle>
            <a:lvl1pPr>
              <a:defRPr/>
            </a:lvl1pPr>
          </a:lstStyle>
          <a:p>
            <a:endParaRPr lang="en-GB"/>
          </a:p>
        </p:txBody>
      </p:sp>
      <p:sp>
        <p:nvSpPr>
          <p:cNvPr id="5"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44239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3" name="Espace réservé du pied de page 4"/>
          <p:cNvSpPr>
            <a:spLocks noGrp="1"/>
          </p:cNvSpPr>
          <p:nvPr>
            <p:ph type="ftr" sz="quarter" idx="11"/>
          </p:nvPr>
        </p:nvSpPr>
        <p:spPr/>
        <p:txBody>
          <a:bodyPr/>
          <a:lstStyle>
            <a:lvl1pPr>
              <a:defRPr/>
            </a:lvl1pPr>
          </a:lstStyle>
          <a:p>
            <a:endParaRPr lang="en-GB"/>
          </a:p>
        </p:txBody>
      </p:sp>
      <p:sp>
        <p:nvSpPr>
          <p:cNvPr id="4"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679256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6" name="Espace réservé du pied de page 4"/>
          <p:cNvSpPr>
            <a:spLocks noGrp="1"/>
          </p:cNvSpPr>
          <p:nvPr>
            <p:ph type="ftr" sz="quarter" idx="11"/>
          </p:nvPr>
        </p:nvSpPr>
        <p:spPr/>
        <p:txBody>
          <a:bodyPr/>
          <a:lstStyle>
            <a:lvl1pPr>
              <a:defRPr/>
            </a:lvl1pPr>
          </a:lstStyle>
          <a:p>
            <a:endParaRPr lang="en-GB"/>
          </a:p>
        </p:txBody>
      </p:sp>
      <p:sp>
        <p:nvSpPr>
          <p:cNvPr id="7"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515528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CA"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6" name="Espace réservé du pied de page 4"/>
          <p:cNvSpPr>
            <a:spLocks noGrp="1"/>
          </p:cNvSpPr>
          <p:nvPr>
            <p:ph type="ftr" sz="quarter" idx="11"/>
          </p:nvPr>
        </p:nvSpPr>
        <p:spPr/>
        <p:txBody>
          <a:bodyPr/>
          <a:lstStyle>
            <a:lvl1pPr>
              <a:defRPr/>
            </a:lvl1pPr>
          </a:lstStyle>
          <a:p>
            <a:endParaRPr lang="en-GB"/>
          </a:p>
        </p:txBody>
      </p:sp>
      <p:sp>
        <p:nvSpPr>
          <p:cNvPr id="7"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90866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texte vertical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212386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n-US"/>
              <a:t>Click to edit Master title style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9/4/2026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3892239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4050">
                <a:effectLst/>
              </a:defRPr>
            </a:lvl1pPr>
          </a:lstStyle>
          <a:p>
            <a:r>
              <a:rPr lang="en-US"/>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a:xfrm>
            <a:off x="2019298" y="5037663"/>
            <a:ext cx="3910976" cy="279400"/>
          </a:xfrm>
        </p:spPr>
        <p:txBody>
          <a:bodyPr/>
          <a:lstStyle/>
          <a:p>
            <a:endParaRPr lang="en-GB"/>
          </a:p>
        </p:txBody>
      </p:sp>
      <p:sp>
        <p:nvSpPr>
          <p:cNvPr id="6" name="Slide Number Placeholder 5"/>
          <p:cNvSpPr>
            <a:spLocks noGrp="1"/>
          </p:cNvSpPr>
          <p:nvPr>
            <p:ph type="sldNum" sz="quarter" idx="12"/>
          </p:nvPr>
        </p:nvSpPr>
        <p:spPr>
          <a:xfrm>
            <a:off x="6717676" y="5037663"/>
            <a:ext cx="413375" cy="279400"/>
          </a:xfrm>
        </p:spPr>
        <p:txBody>
          <a:bodyPr/>
          <a:lstStyle/>
          <a:p>
            <a:fld id="{375E7135-3F53-475D-B83B-B9C26527DE10}" type="slidenum">
              <a:rPr lang="en-GB" smtClean="0"/>
              <a:t>‹#›</a:t>
            </a:fld>
            <a:endParaRPr lang="en-GB"/>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4400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988154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3132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562072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2493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1021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4071959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1321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1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92607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57659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2351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15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646510" y="879961"/>
            <a:ext cx="457200" cy="584776"/>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8091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888605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646510" y="879961"/>
            <a:ext cx="457200" cy="584776"/>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94668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1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0130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4515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058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8000"/>
            <a:lum/>
          </a:blip>
          <a:srcRect/>
          <a:stretch>
            <a:fillRect l="-5000" r="-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fr-CA"/>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fld id="{151DE1FF-A2CA-49B7-8FA8-866D13561C38}" type="datetimeFigureOut">
              <a:rPr lang="en-US" smtClean="0"/>
              <a:pPr/>
              <a:t>9/4/2026</a:t>
            </a:fld>
            <a:endParaRPr lang="en-GB"/>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endParaRPr lang="en-GB"/>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9149740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sz="1350"/>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49E0E0E2-ED47-4F49-97C9-CE927F6C82D8}" type="datetimeFigureOut">
              <a:rPr lang="en-GB" smtClean="0"/>
              <a:t>04/09/2026</a:t>
            </a:fld>
            <a:endParaRPr lang="en-GB"/>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3700336832"/>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Lst>
  <p:txStyles>
    <p:titleStyle>
      <a:lvl1pPr algn="ctr" defTabSz="342900" rtl="0" eaLnBrk="1" latinLnBrk="0" hangingPunct="1">
        <a:spcBef>
          <a:spcPct val="0"/>
        </a:spcBef>
        <a:buNone/>
        <a:defRPr sz="33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TYYSBProJH4" TargetMode="External"/><Relationship Id="rId1" Type="http://schemas.openxmlformats.org/officeDocument/2006/relationships/video" Target="https://www.youtube.com/embed/3wYIaCmVMBE" TargetMode="Externa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stpatricksprimaryschool@education.falkirk.sch.uk"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st-patricks.falkirk.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58818" y="3142631"/>
            <a:ext cx="8666322" cy="1109663"/>
          </a:xfrm>
        </p:spPr>
        <p:txBody>
          <a:bodyPr/>
          <a:lstStyle/>
          <a:p>
            <a:pPr algn="ctr">
              <a:spcBef>
                <a:spcPct val="0"/>
              </a:spcBef>
            </a:pPr>
            <a:r>
              <a:rPr lang="en-GB" sz="6600" b="1" dirty="0">
                <a:solidFill>
                  <a:srgbClr val="7030A0"/>
                </a:solidFill>
                <a:latin typeface="SassoonPrimaryInfant" pitchFamily="2" charset="0"/>
              </a:rPr>
              <a:t>Mrs McNiven</a:t>
            </a:r>
            <a:endParaRPr lang="en-GB" sz="4400" b="1" dirty="0">
              <a:solidFill>
                <a:srgbClr val="7030A0"/>
              </a:solidFill>
              <a:latin typeface="SassoonPrimaryInfant" pitchFamily="2" charset="0"/>
            </a:endParaRPr>
          </a:p>
        </p:txBody>
      </p:sp>
      <p:sp>
        <p:nvSpPr>
          <p:cNvPr id="2" name="Rectangle 1"/>
          <p:cNvSpPr/>
          <p:nvPr/>
        </p:nvSpPr>
        <p:spPr>
          <a:xfrm>
            <a:off x="2019249" y="5261821"/>
            <a:ext cx="4745466" cy="954107"/>
          </a:xfrm>
          <a:prstGeom prst="rect">
            <a:avLst/>
          </a:prstGeom>
        </p:spPr>
        <p:txBody>
          <a:bodyPr wrap="none">
            <a:spAutoFit/>
          </a:bodyPr>
          <a:lstStyle/>
          <a:p>
            <a:pPr algn="ctr"/>
            <a:r>
              <a:rPr lang="en-GB" sz="2800" b="1" dirty="0">
                <a:latin typeface="SassoonPrimaryInfant" pitchFamily="2" charset="0"/>
              </a:rPr>
              <a:t>Meet The Teacher</a:t>
            </a:r>
          </a:p>
          <a:p>
            <a:pPr algn="ctr"/>
            <a:r>
              <a:rPr lang="en-GB" sz="2800" b="1" dirty="0">
                <a:latin typeface="SassoonPrimaryInfant" pitchFamily="2" charset="0"/>
              </a:rPr>
              <a:t>Tuesday </a:t>
            </a:r>
            <a:r>
              <a:rPr lang="en-GB" sz="2800" b="1">
                <a:latin typeface="SassoonPrimaryInfant" pitchFamily="2" charset="0"/>
              </a:rPr>
              <a:t>1</a:t>
            </a:r>
            <a:r>
              <a:rPr lang="en-GB" sz="2800" b="1" baseline="30000">
                <a:latin typeface="SassoonPrimaryInfant" pitchFamily="2" charset="0"/>
              </a:rPr>
              <a:t>st</a:t>
            </a:r>
            <a:r>
              <a:rPr lang="en-GB" sz="2800" b="1">
                <a:latin typeface="SassoonPrimaryInfant" pitchFamily="2" charset="0"/>
              </a:rPr>
              <a:t> September 2026</a:t>
            </a:r>
            <a:endParaRPr lang="en-GB" sz="2800" b="1"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973" b="2993"/>
          <a:stretch/>
        </p:blipFill>
        <p:spPr>
          <a:xfrm>
            <a:off x="1403647" y="736353"/>
            <a:ext cx="5976664" cy="2390665"/>
          </a:xfrm>
          <a:prstGeom prst="rect">
            <a:avLst/>
          </a:prstGeom>
        </p:spPr>
      </p:pic>
      <p:pic>
        <p:nvPicPr>
          <p:cNvPr id="7" name="Picture 2" descr="St Patrick's RCPS (@StPatricks_PS) / Twit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89"/>
          <a:stretch/>
        </p:blipFill>
        <p:spPr bwMode="auto">
          <a:xfrm>
            <a:off x="8028384" y="187632"/>
            <a:ext cx="913404" cy="8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874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33450"/>
            <a:ext cx="9144000" cy="4972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05050" y="4591051"/>
            <a:ext cx="4229100" cy="1015663"/>
          </a:xfrm>
          <a:prstGeom prst="rect">
            <a:avLst/>
          </a:prstGeom>
          <a:noFill/>
        </p:spPr>
        <p:txBody>
          <a:bodyPr wrap="square" rtlCol="0">
            <a:spAutoFit/>
          </a:bodyPr>
          <a:lstStyle/>
          <a:p>
            <a:pPr algn="ctr"/>
            <a:r>
              <a:rPr lang="en-GB" sz="6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2"/>
          <a:stretch>
            <a:fillRect/>
          </a:stretch>
        </p:blipFill>
        <p:spPr>
          <a:xfrm>
            <a:off x="549568" y="643466"/>
            <a:ext cx="8044863" cy="5571067"/>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888" y="1663132"/>
            <a:ext cx="6372225" cy="3554819"/>
          </a:xfrm>
          <a:prstGeom prst="rect">
            <a:avLst/>
          </a:prstGeom>
        </p:spPr>
        <p:txBody>
          <a:bodyPr wrap="square">
            <a:spAutoFit/>
          </a:bodyPr>
          <a:lstStyle/>
          <a:p>
            <a:pPr defTabSz="342900"/>
            <a:r>
              <a:rPr lang="en-US" sz="1500" b="1" i="1" dirty="0">
                <a:solidFill>
                  <a:srgbClr val="595607"/>
                </a:solidFill>
                <a:latin typeface="SassoonPrimaryInfant" pitchFamily="2" charset="0"/>
              </a:rPr>
              <a:t>ONE BIG FAMILY, ONE GREAT SCHOOL</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Our Vision</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St Patrick’s Primary School and Early Learning Centre is a community of faith and a family of learners. </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We set high expectations of </a:t>
            </a:r>
            <a:r>
              <a:rPr lang="en-US" sz="1500" b="1" i="1" dirty="0" err="1">
                <a:solidFill>
                  <a:srgbClr val="595607"/>
                </a:solidFill>
                <a:latin typeface="SassoonPrimaryInfant" pitchFamily="2" charset="0"/>
              </a:rPr>
              <a:t>behaviour</a:t>
            </a:r>
            <a:r>
              <a:rPr lang="en-US" sz="15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p>
        </p:txBody>
      </p:sp>
    </p:spTree>
    <p:extLst>
      <p:ext uri="{BB962C8B-B14F-4D97-AF65-F5344CB8AC3E}">
        <p14:creationId xmlns:p14="http://schemas.microsoft.com/office/powerpoint/2010/main" val="380887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9" name="Picture 8">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1" name="Picture 10">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333F0879-3DA0-4CB8-B35E-A0AD4255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24D2183-F388-476E-92A9-D6639D69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90"/>
            <a:ext cx="2867411" cy="5883295"/>
          </a:xfrm>
          <a:prstGeom prst="rect">
            <a:avLst/>
          </a:prstGeom>
          <a:blipFill dpi="0" rotWithShape="1">
            <a:blip r:embed="rId4"/>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43462E7-1698-4B21-BE89-AEFAC7C2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2"/>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Rectangle 1"/>
          <p:cNvSpPr/>
          <p:nvPr/>
        </p:nvSpPr>
        <p:spPr>
          <a:xfrm>
            <a:off x="439340" y="692696"/>
            <a:ext cx="2664004" cy="5555701"/>
          </a:xfrm>
          <a:prstGeom prst="rect">
            <a:avLst/>
          </a:prstGeom>
        </p:spPr>
        <p:txBody>
          <a:bodyPr vert="horz" lIns="91440" tIns="45720" rIns="91440" bIns="45720" rtlCol="0" anchor="t">
            <a:normAutofit/>
          </a:bodyPr>
          <a:lstStyle/>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Our pupils' Health and Wellbeing is always in the forefront of our minds.</a:t>
            </a:r>
          </a:p>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Our children have impressed us with how they continue to follow the rules and routines in place in school.</a:t>
            </a:r>
          </a:p>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Health and Wellbeing of our children is promoted and explored daily, through topics and across the curriculum.</a:t>
            </a:r>
          </a:p>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Thank you for your continued support.</a:t>
            </a:r>
          </a:p>
        </p:txBody>
      </p:sp>
      <p:sp useBgFill="1">
        <p:nvSpPr>
          <p:cNvPr id="22" name="Rectangle 21">
            <a:extLst>
              <a:ext uri="{FF2B5EF4-FFF2-40B4-BE49-F238E27FC236}">
                <a16:creationId xmlns:a16="http://schemas.microsoft.com/office/drawing/2014/main" id="{6C22FCAC-D7EC-4A52-B153-FF761E223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618" y="0"/>
            <a:ext cx="554738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ealth Systems Governance for Health Equity: Critical Reflecti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6932" y="1288217"/>
            <a:ext cx="4573531" cy="423051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20688"/>
            <a:ext cx="8208912" cy="5616922"/>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b="1" dirty="0">
                <a:latin typeface="SassoonPrimaryInfant" pitchFamily="2" charset="0"/>
              </a:rPr>
              <a:t>Early Intervention Policy</a:t>
            </a:r>
            <a:endParaRPr lang="en-US" dirty="0">
              <a:latin typeface="SassoonPrimaryInfant" pitchFamily="2" charset="0"/>
            </a:endParaRPr>
          </a:p>
          <a:p>
            <a:r>
              <a:rPr lang="en-US" dirty="0">
                <a:latin typeface="SassoonPrimaryInfant" pitchFamily="2" charset="0"/>
              </a:rPr>
              <a:t>Children have had a settling in period at the beginning of this session. If necessary, we will contact you for your support if we have any concerns over your child's </a:t>
            </a:r>
            <a:r>
              <a:rPr lang="en-US" dirty="0" err="1">
                <a:latin typeface="SassoonPrimaryInfant" pitchFamily="2" charset="0"/>
              </a:rPr>
              <a:t>behaviour</a:t>
            </a:r>
            <a:r>
              <a:rPr lang="en-US" dirty="0">
                <a:latin typeface="SassoonPrimaryInfant" pitchFamily="2" charset="0"/>
              </a:rPr>
              <a:t> in school.</a:t>
            </a:r>
          </a:p>
          <a:p>
            <a:endParaRPr lang="en-US" dirty="0">
              <a:latin typeface="SassoonPrimaryInfant" pitchFamily="2" charset="0"/>
            </a:endParaRPr>
          </a:p>
          <a:p>
            <a:r>
              <a:rPr lang="en-US" b="1" dirty="0">
                <a:latin typeface="SassoonPrimaryInfant" pitchFamily="2" charset="0"/>
              </a:rPr>
              <a:t>Positive Relationships Policy</a:t>
            </a:r>
          </a:p>
          <a:p>
            <a:r>
              <a:rPr lang="en-US" dirty="0">
                <a:latin typeface="SassoonPrimaryInfant" pitchFamily="2" charset="0"/>
              </a:rPr>
              <a:t>At St. Patrick's, we are a welcoming Catholic community dedicated to nurturing every child's faith, wellbeing, and success through an inclusive, respectful, and supportive environment.</a:t>
            </a:r>
          </a:p>
          <a:p>
            <a:r>
              <a:rPr lang="en-GB"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dirty="0">
              <a:latin typeface="SassoonPrimaryInfant" pitchFamily="2" charset="0"/>
            </a:endParaRPr>
          </a:p>
          <a:p>
            <a:r>
              <a:rPr lang="en-US" b="1" dirty="0">
                <a:latin typeface="SassoonPrimaryInfant" pitchFamily="2" charset="0"/>
              </a:rPr>
              <a:t>St Patrick’s Promise</a:t>
            </a:r>
            <a:endParaRPr lang="en-US" dirty="0">
              <a:latin typeface="SassoonPrimaryInfant" pitchFamily="2" charset="0"/>
            </a:endParaRPr>
          </a:p>
          <a:p>
            <a:r>
              <a:rPr lang="en-US" dirty="0">
                <a:latin typeface="SassoonPrimaryInfant" pitchFamily="2" charset="0"/>
              </a:rPr>
              <a:t>All pupils are aware of and regularly use the St Patrick’s Promise to help them to remember the expectations of them in school each day.</a:t>
            </a:r>
          </a:p>
          <a:p>
            <a:endParaRPr lang="en-GB" sz="15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1875E5-3E3D-49D0-A84D-62C1DE8DE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45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4"/>
          <a:srcRect l="13320" r="8371"/>
          <a:stretch>
            <a:fillRect/>
          </a:stretch>
        </p:blipFill>
        <p:spPr>
          <a:xfrm>
            <a:off x="368046" y="516636"/>
            <a:ext cx="8407908" cy="5824728"/>
          </a:xfrm>
          <a:prstGeom prst="rect">
            <a:avLst/>
          </a:prstGeom>
        </p:spPr>
      </p:pic>
      <p:sp>
        <p:nvSpPr>
          <p:cNvPr id="10" name="Rectangle 9">
            <a:extLst>
              <a:ext uri="{FF2B5EF4-FFF2-40B4-BE49-F238E27FC236}">
                <a16:creationId xmlns:a16="http://schemas.microsoft.com/office/drawing/2014/main" id="{72E3803C-85E6-4CB3-8361-219B2398D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F29D14"/>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1829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45"/>
            <a:ext cx="8229600" cy="1143000"/>
          </a:xfrm>
        </p:spPr>
        <p:txBody>
          <a:bodyPr/>
          <a:lstStyle/>
          <a:p>
            <a:r>
              <a:rPr lang="en-GB" b="1" dirty="0">
                <a:solidFill>
                  <a:srgbClr val="7030A0"/>
                </a:solidFill>
                <a:latin typeface="SassoonPrimaryInfant" pitchFamily="2" charset="0"/>
              </a:rPr>
              <a:t>Behaviour</a:t>
            </a:r>
          </a:p>
        </p:txBody>
      </p:sp>
      <p:pic>
        <p:nvPicPr>
          <p:cNvPr id="4" name="Content Placeholder 3"/>
          <p:cNvPicPr>
            <a:picLocks noGrp="1" noChangeAspect="1"/>
          </p:cNvPicPr>
          <p:nvPr>
            <p:ph idx="1"/>
          </p:nvPr>
        </p:nvPicPr>
        <p:blipFill>
          <a:blip r:embed="rId3"/>
          <a:stretch>
            <a:fillRect/>
          </a:stretch>
        </p:blipFill>
        <p:spPr>
          <a:xfrm>
            <a:off x="6598994" y="3575236"/>
            <a:ext cx="2095500" cy="3048000"/>
          </a:xfrm>
          <a:prstGeom prst="rect">
            <a:avLst/>
          </a:prstGeom>
        </p:spPr>
      </p:pic>
      <p:pic>
        <p:nvPicPr>
          <p:cNvPr id="2050" name="Picture 2" descr="image0.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60322" y="2071720"/>
            <a:ext cx="4027813" cy="302086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3" descr="image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8060" y="1421911"/>
            <a:ext cx="2880320" cy="216024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descr="image2.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0550" y="3813885"/>
            <a:ext cx="2877829" cy="215837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3" name="Picture 5" descr="image3.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2563" y="1607795"/>
            <a:ext cx="2328420" cy="178847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45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F51B6E23-5A36-A7A3-58EC-E4882E86A79B}"/>
              </a:ext>
            </a:extLst>
          </p:cNvPr>
          <p:cNvSpPr txBox="1"/>
          <p:nvPr/>
        </p:nvSpPr>
        <p:spPr>
          <a:xfrm>
            <a:off x="636180" y="454450"/>
            <a:ext cx="8310436" cy="5495926"/>
          </a:xfrm>
          <a:prstGeom prst="rect">
            <a:avLst/>
          </a:prstGeom>
        </p:spPr>
        <p:txBody>
          <a:bodyPr vert="horz" lIns="91440" tIns="45720" rIns="91440" bIns="45720" rtlCol="0">
            <a:normAutofit/>
          </a:bodyPr>
          <a:lstStyle/>
          <a:p>
            <a:pPr>
              <a:lnSpc>
                <a:spcPct val="90000"/>
              </a:lnSpc>
              <a:spcAft>
                <a:spcPts val="600"/>
              </a:spcAft>
            </a:pPr>
            <a:r>
              <a:rPr lang="en-US" sz="2000" b="1" u="sng" dirty="0">
                <a:latin typeface="SassoonPrimaryInfant" pitchFamily="2" charset="0"/>
              </a:rPr>
              <a:t>Transitioning to P1</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Starting Primary 1 is a huge transition. At this age, children are still developing their:</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Emotional regulation and impulse control</a:t>
            </a:r>
            <a:br>
              <a:rPr lang="en-US" sz="2000" dirty="0">
                <a:latin typeface="SassoonPrimaryInfant" pitchFamily="2" charset="0"/>
              </a:rPr>
            </a:br>
            <a:r>
              <a:rPr lang="en-US" sz="2000" dirty="0">
                <a:latin typeface="SassoonPrimaryInfant" pitchFamily="2" charset="0"/>
              </a:rPr>
              <a:t>Communication and problem-solving skills</a:t>
            </a:r>
            <a:br>
              <a:rPr lang="en-US" sz="2000" dirty="0">
                <a:latin typeface="SassoonPrimaryInfant" pitchFamily="2" charset="0"/>
              </a:rPr>
            </a:br>
            <a:r>
              <a:rPr lang="en-US" sz="2000" dirty="0">
                <a:latin typeface="SassoonPrimaryInfant" pitchFamily="2" charset="0"/>
              </a:rPr>
              <a:t>Understanding of boundaries and the impact of their actions </a:t>
            </a:r>
          </a:p>
          <a:p>
            <a:pPr>
              <a:lnSpc>
                <a:spcPct val="90000"/>
              </a:lnSpc>
              <a:spcAft>
                <a:spcPts val="600"/>
              </a:spcAft>
            </a:pPr>
            <a:r>
              <a:rPr lang="en-US" sz="2000" dirty="0">
                <a:latin typeface="SassoonPrimaryInfant" pitchFamily="2" charset="0"/>
              </a:rPr>
              <a:t>Ability to manage big feelings and frustrations</a:t>
            </a:r>
            <a:br>
              <a:rPr lang="en-US" sz="2000" dirty="0">
                <a:latin typeface="SassoonPrimaryInfant" pitchFamily="2" charset="0"/>
              </a:rPr>
            </a:br>
            <a:r>
              <a:rPr lang="en-US" sz="2000" dirty="0">
                <a:latin typeface="SassoonPrimaryInfant" pitchFamily="2" charset="0"/>
              </a:rPr>
              <a:t>Social skills and relationships with others</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As children develop these skills, there will naturally be times when they find things difficult, make mistakes or make choices that aren’t helpful to themselves or others.</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These moments are not ignored. Instead, they provide valuable opportunities for children to learn, reflect and develop the skills they need to make positive choices.</a:t>
            </a:r>
            <a:br>
              <a:rPr lang="en-US" sz="2000" dirty="0">
                <a:latin typeface="SassoonPrimaryInfant" pitchFamily="2" charset="0"/>
              </a:rPr>
            </a:br>
            <a:endParaRPr lang="en-US" sz="2000" dirty="0">
              <a:latin typeface="SassoonPrimaryInfant" pitchFamily="2" charset="0"/>
            </a:endParaRPr>
          </a:p>
        </p:txBody>
      </p:sp>
    </p:spTree>
    <p:extLst>
      <p:ext uri="{BB962C8B-B14F-4D97-AF65-F5344CB8AC3E}">
        <p14:creationId xmlns:p14="http://schemas.microsoft.com/office/powerpoint/2010/main" val="53714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94FD73-0053-6642-3077-BD7516C9530A}"/>
              </a:ext>
            </a:extLst>
          </p:cNvPr>
          <p:cNvSpPr txBox="1"/>
          <p:nvPr/>
        </p:nvSpPr>
        <p:spPr>
          <a:xfrm>
            <a:off x="251520" y="404664"/>
            <a:ext cx="8640960" cy="5078313"/>
          </a:xfrm>
          <a:prstGeom prst="rect">
            <a:avLst/>
          </a:prstGeom>
          <a:noFill/>
        </p:spPr>
        <p:txBody>
          <a:bodyPr wrap="square">
            <a:spAutoFit/>
          </a:bodyPr>
          <a:lstStyle/>
          <a:p>
            <a:r>
              <a:rPr lang="en-GB" sz="2400" b="1" u="sng" dirty="0">
                <a:effectLst/>
                <a:latin typeface="SassoonPrimaryInfant" pitchFamily="2" charset="0"/>
                <a:ea typeface="Times New Roman" panose="02020603050405020304" pitchFamily="18" charset="0"/>
                <a:cs typeface="Aptos" panose="020B0004020202020204" pitchFamily="34" charset="0"/>
              </a:rPr>
              <a:t>Working Together</a:t>
            </a:r>
            <a:br>
              <a:rPr lang="en-GB" sz="2400" dirty="0">
                <a:effectLst/>
                <a:latin typeface="SassoonPrimaryInfant" pitchFamily="2" charset="0"/>
                <a:ea typeface="Times New Roman" panose="02020603050405020304" pitchFamily="18" charset="0"/>
                <a:cs typeface="Aptos" panose="020B0004020202020204" pitchFamily="34" charset="0"/>
              </a:rPr>
            </a:br>
            <a:br>
              <a:rPr lang="en-GB" sz="2400" dirty="0">
                <a:effectLst/>
                <a:latin typeface="SassoonPrimaryInfant" pitchFamily="2" charset="0"/>
                <a:ea typeface="Times New Roman" panose="02020603050405020304" pitchFamily="18" charset="0"/>
                <a:cs typeface="Aptos" panose="020B0004020202020204" pitchFamily="34" charset="0"/>
              </a:rPr>
            </a:br>
            <a:r>
              <a:rPr lang="en-GB" sz="2400" dirty="0">
                <a:effectLst/>
                <a:latin typeface="SassoonPrimaryInfant" pitchFamily="2" charset="0"/>
                <a:ea typeface="Times New Roman" panose="02020603050405020304" pitchFamily="18" charset="0"/>
                <a:cs typeface="Aptos" panose="020B0004020202020204" pitchFamily="34" charset="0"/>
              </a:rPr>
              <a:t>We value a strong partnership between home and school.</a:t>
            </a:r>
            <a:br>
              <a:rPr lang="en-GB" sz="2400" dirty="0">
                <a:effectLst/>
                <a:latin typeface="SassoonPrimaryInfant" pitchFamily="2" charset="0"/>
                <a:ea typeface="Times New Roman" panose="02020603050405020304" pitchFamily="18" charset="0"/>
                <a:cs typeface="Aptos" panose="020B0004020202020204" pitchFamily="34" charset="0"/>
              </a:rPr>
            </a:br>
            <a:br>
              <a:rPr lang="en-GB" sz="2400" dirty="0">
                <a:effectLst/>
                <a:latin typeface="SassoonPrimaryInfant" pitchFamily="2" charset="0"/>
                <a:ea typeface="Times New Roman" panose="02020603050405020304" pitchFamily="18" charset="0"/>
                <a:cs typeface="Aptos" panose="020B0004020202020204" pitchFamily="34" charset="0"/>
              </a:rPr>
            </a:br>
            <a:r>
              <a:rPr lang="en-GB" sz="2400" dirty="0">
                <a:effectLst/>
                <a:latin typeface="SassoonPrimaryInfant" pitchFamily="2" charset="0"/>
                <a:ea typeface="Times New Roman" panose="02020603050405020304" pitchFamily="18" charset="0"/>
                <a:cs typeface="Aptos" panose="020B0004020202020204" pitchFamily="34" charset="0"/>
              </a:rPr>
              <a:t>By communicating openly, we can work together to support our children as they develop confidence, independence, positive relationships and the skills they need to navigate school life.</a:t>
            </a:r>
            <a:br>
              <a:rPr lang="en-GB" sz="2400" dirty="0">
                <a:effectLst/>
                <a:latin typeface="SassoonPrimaryInfant" pitchFamily="2" charset="0"/>
                <a:ea typeface="Times New Roman" panose="02020603050405020304" pitchFamily="18" charset="0"/>
                <a:cs typeface="Aptos" panose="020B0004020202020204" pitchFamily="34" charset="0"/>
              </a:rPr>
            </a:br>
            <a:br>
              <a:rPr lang="en-GB" sz="2400" dirty="0">
                <a:effectLst/>
                <a:latin typeface="SassoonPrimaryInfant" pitchFamily="2" charset="0"/>
                <a:ea typeface="Times New Roman" panose="02020603050405020304" pitchFamily="18" charset="0"/>
                <a:cs typeface="Aptos" panose="020B0004020202020204" pitchFamily="34" charset="0"/>
              </a:rPr>
            </a:br>
            <a:r>
              <a:rPr lang="en-GB" sz="2400" dirty="0">
                <a:effectLst/>
                <a:latin typeface="SassoonPrimaryInfant" pitchFamily="2" charset="0"/>
                <a:ea typeface="Times New Roman" panose="02020603050405020304" pitchFamily="18" charset="0"/>
                <a:cs typeface="Aptos" panose="020B0004020202020204" pitchFamily="34" charset="0"/>
              </a:rPr>
              <a:t>Children are learning every day, and mistakes are opportunities to learn, reflect and grow</a:t>
            </a:r>
          </a:p>
          <a:p>
            <a:endParaRPr lang="en-GB" sz="2000" dirty="0">
              <a:latin typeface="SassoonPrimaryInfant" pitchFamily="2" charset="0"/>
            </a:endParaRPr>
          </a:p>
          <a:p>
            <a:r>
              <a:rPr lang="en-US" sz="3200" b="1" i="1" dirty="0">
                <a:solidFill>
                  <a:srgbClr val="595607"/>
                </a:solidFill>
                <a:latin typeface="SassoonPrimaryInfant" pitchFamily="2" charset="0"/>
              </a:rPr>
              <a:t>ONE BIG FAMILY, ONE GREAT SCHOOL</a:t>
            </a:r>
          </a:p>
          <a:p>
            <a:endParaRPr lang="en-GB" sz="3200" dirty="0">
              <a:latin typeface="SassoonPrimaryInfant" pitchFamily="2" charset="0"/>
            </a:endParaRPr>
          </a:p>
        </p:txBody>
      </p:sp>
    </p:spTree>
    <p:extLst>
      <p:ext uri="{BB962C8B-B14F-4D97-AF65-F5344CB8AC3E}">
        <p14:creationId xmlns:p14="http://schemas.microsoft.com/office/powerpoint/2010/main" val="3983868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4646037" y="739978"/>
            <a:ext cx="4001197" cy="3004145"/>
          </a:xfrm>
        </p:spPr>
        <p:txBody>
          <a:bodyPr vert="horz" lIns="91440" tIns="45720" rIns="91440" bIns="45720" rtlCol="0" anchor="b">
            <a:normAutofit/>
          </a:bodyPr>
          <a:lstStyle/>
          <a:p>
            <a:pPr>
              <a:lnSpc>
                <a:spcPct val="90000"/>
              </a:lnSpc>
            </a:pPr>
            <a:r>
              <a:rPr lang="en-US" sz="6000"/>
              <a:t>Class Charter</a:t>
            </a:r>
          </a:p>
        </p:txBody>
      </p:sp>
      <p:sp>
        <p:nvSpPr>
          <p:cNvPr id="14" name="Freeform: Shape 13">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1"/>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61789" y="0"/>
            <a:ext cx="1303050"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73320" y="5717906"/>
            <a:ext cx="1328707"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7" name="Picture 6">
            <a:extLst>
              <a:ext uri="{FF2B5EF4-FFF2-40B4-BE49-F238E27FC236}">
                <a16:creationId xmlns:a16="http://schemas.microsoft.com/office/drawing/2014/main" id="{39197944-423C-456C-72F9-38E6193A6A89}"/>
              </a:ext>
            </a:extLst>
          </p:cNvPr>
          <p:cNvPicPr>
            <a:picLocks noChangeAspect="1"/>
          </p:cNvPicPr>
          <p:nvPr/>
        </p:nvPicPr>
        <p:blipFill>
          <a:blip r:embed="rId2" cstate="print">
            <a:extLst>
              <a:ext uri="{28A0092B-C50C-407E-A947-70E740481C1C}">
                <a14:useLocalDpi xmlns:a14="http://schemas.microsoft.com/office/drawing/2010/main" val="0"/>
              </a:ext>
            </a:extLst>
          </a:blip>
          <a:srcRect r="3" b="3"/>
          <a:stretch>
            <a:fillRect/>
          </a:stretch>
        </p:blipFill>
        <p:spPr>
          <a:xfrm>
            <a:off x="473880" y="598720"/>
            <a:ext cx="3883686"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4" name="Freeform: Shape 23">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90384" y="6258756"/>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97944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86ED21-48FD-AE76-142E-CBFB1316C17B}"/>
              </a:ext>
            </a:extLst>
          </p:cNvPr>
          <p:cNvPicPr>
            <a:picLocks noChangeAspect="1"/>
          </p:cNvPicPr>
          <p:nvPr/>
        </p:nvPicPr>
        <p:blipFill>
          <a:blip r:embed="rId2"/>
          <a:stretch>
            <a:fillRect/>
          </a:stretch>
        </p:blipFill>
        <p:spPr>
          <a:xfrm>
            <a:off x="2320020" y="29785"/>
            <a:ext cx="4503959" cy="6798430"/>
          </a:xfrm>
          <a:prstGeom prst="rect">
            <a:avLst/>
          </a:prstGeom>
        </p:spPr>
      </p:pic>
    </p:spTree>
    <p:extLst>
      <p:ext uri="{BB962C8B-B14F-4D97-AF65-F5344CB8AC3E}">
        <p14:creationId xmlns:p14="http://schemas.microsoft.com/office/powerpoint/2010/main" val="1228492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GB" sz="3500" b="1">
                <a:solidFill>
                  <a:srgbClr val="FFFFFF"/>
                </a:solidFill>
                <a:latin typeface="SassoonPrimaryInfant" pitchFamily="2" charset="0"/>
              </a:rPr>
              <a:t>God’s Loving Plan</a:t>
            </a:r>
          </a:p>
        </p:txBody>
      </p:sp>
      <p:graphicFrame>
        <p:nvGraphicFramePr>
          <p:cNvPr id="5" name="Content Placeholder 2">
            <a:extLst>
              <a:ext uri="{FF2B5EF4-FFF2-40B4-BE49-F238E27FC236}">
                <a16:creationId xmlns:a16="http://schemas.microsoft.com/office/drawing/2014/main" id="{984EC63B-0097-66C2-860C-BE64B224F569}"/>
              </a:ext>
            </a:extLst>
          </p:cNvPr>
          <p:cNvGraphicFramePr>
            <a:graphicFrameLocks noGrp="1"/>
          </p:cNvGraphicFramePr>
          <p:nvPr>
            <p:ph idx="1"/>
            <p:extLst>
              <p:ext uri="{D42A27DB-BD31-4B8C-83A1-F6EECF244321}">
                <p14:modId xmlns:p14="http://schemas.microsoft.com/office/powerpoint/2010/main" val="211369890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0648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GB" sz="3500" b="1">
                <a:solidFill>
                  <a:srgbClr val="FFFFFF"/>
                </a:solidFill>
                <a:latin typeface="SassoonPrimaryInfant" pitchFamily="2" charset="0"/>
              </a:rPr>
              <a:t>Health Promoting School</a:t>
            </a:r>
          </a:p>
        </p:txBody>
      </p:sp>
      <p:graphicFrame>
        <p:nvGraphicFramePr>
          <p:cNvPr id="5" name="Content Placeholder 2">
            <a:extLst>
              <a:ext uri="{FF2B5EF4-FFF2-40B4-BE49-F238E27FC236}">
                <a16:creationId xmlns:a16="http://schemas.microsoft.com/office/drawing/2014/main" id="{7470875F-4177-A5F5-5BF4-E2807FE67F90}"/>
              </a:ext>
            </a:extLst>
          </p:cNvPr>
          <p:cNvGraphicFramePr>
            <a:graphicFrameLocks noGrp="1"/>
          </p:cNvGraphicFramePr>
          <p:nvPr>
            <p:ph idx="1"/>
            <p:extLst>
              <p:ext uri="{D42A27DB-BD31-4B8C-83A1-F6EECF244321}">
                <p14:modId xmlns:p14="http://schemas.microsoft.com/office/powerpoint/2010/main" val="2950843566"/>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196752"/>
            <a:ext cx="3695700" cy="3924299"/>
          </a:xfrm>
          <a:prstGeom prst="rect">
            <a:avLst/>
          </a:prstGeom>
        </p:spPr>
      </p:pic>
      <p:sp>
        <p:nvSpPr>
          <p:cNvPr id="3" name="TextBox 2"/>
          <p:cNvSpPr txBox="1"/>
          <p:nvPr/>
        </p:nvSpPr>
        <p:spPr>
          <a:xfrm>
            <a:off x="4572000" y="548680"/>
            <a:ext cx="4411537" cy="5901616"/>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sz="1350" dirty="0"/>
          </a:p>
        </p:txBody>
      </p:sp>
    </p:spTree>
    <p:extLst>
      <p:ext uri="{BB962C8B-B14F-4D97-AF65-F5344CB8AC3E}">
        <p14:creationId xmlns:p14="http://schemas.microsoft.com/office/powerpoint/2010/main" val="643855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B101E-0FF8-6BE3-9077-4E76F22081E2}"/>
              </a:ext>
            </a:extLst>
          </p:cNvPr>
          <p:cNvSpPr>
            <a:spLocks noGrp="1"/>
          </p:cNvSpPr>
          <p:nvPr>
            <p:ph type="title"/>
          </p:nvPr>
        </p:nvSpPr>
        <p:spPr/>
        <p:txBody>
          <a:bodyPr/>
          <a:lstStyle/>
          <a:p>
            <a:r>
              <a:rPr lang="en-GB" dirty="0"/>
              <a:t>Magic Breakfast	</a:t>
            </a:r>
          </a:p>
        </p:txBody>
      </p:sp>
      <p:sp>
        <p:nvSpPr>
          <p:cNvPr id="3" name="Content Placeholder 2">
            <a:extLst>
              <a:ext uri="{FF2B5EF4-FFF2-40B4-BE49-F238E27FC236}">
                <a16:creationId xmlns:a16="http://schemas.microsoft.com/office/drawing/2014/main" id="{082B9177-901A-3C39-1E75-34CEC906EDA1}"/>
              </a:ext>
            </a:extLst>
          </p:cNvPr>
          <p:cNvSpPr>
            <a:spLocks noGrp="1"/>
          </p:cNvSpPr>
          <p:nvPr>
            <p:ph idx="1"/>
          </p:nvPr>
        </p:nvSpPr>
        <p:spPr/>
        <p:txBody>
          <a:bodyPr/>
          <a:lstStyle/>
          <a:p>
            <a:r>
              <a:rPr lang="en-GB" sz="2400" dirty="0">
                <a:latin typeface="SassoonPrimaryInfant" pitchFamily="2" charset="0"/>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r>
              <a:rPr lang="en-GB" sz="2400" dirty="0">
                <a:latin typeface="SassoonPrimaryInfant" pitchFamily="2" charset="0"/>
              </a:rPr>
              <a:t>We are almost ready to launch our Breakfast Club so look out for more information via email soon. </a:t>
            </a:r>
          </a:p>
          <a:p>
            <a:pPr marL="0" indent="0">
              <a:buNone/>
            </a:pPr>
            <a:endParaRPr lang="en-GB" dirty="0">
              <a:latin typeface="SassoonPrimaryInfant" pitchFamily="2" charset="0"/>
            </a:endParaRPr>
          </a:p>
        </p:txBody>
      </p:sp>
    </p:spTree>
    <p:extLst>
      <p:ext uri="{BB962C8B-B14F-4D97-AF65-F5344CB8AC3E}">
        <p14:creationId xmlns:p14="http://schemas.microsoft.com/office/powerpoint/2010/main" val="1597027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03F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3"/>
          <a:stretch>
            <a:fillRect/>
          </a:stretch>
        </p:blipFill>
        <p:spPr>
          <a:xfrm>
            <a:off x="482600" y="1128713"/>
            <a:ext cx="8178799" cy="4600573"/>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990-52B5-AB32-6C3D-1DBC2F5B6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4643B-17BB-956B-F7D4-05A8FE23EA4C}"/>
              </a:ext>
            </a:extLst>
          </p:cNvPr>
          <p:cNvSpPr>
            <a:spLocks noGrp="1"/>
          </p:cNvSpPr>
          <p:nvPr>
            <p:ph type="title"/>
          </p:nvPr>
        </p:nvSpPr>
        <p:spPr>
          <a:xfrm>
            <a:off x="15988" y="147216"/>
            <a:ext cx="9073008" cy="1006376"/>
          </a:xfrm>
        </p:spPr>
        <p:txBody>
          <a:bodyPr/>
          <a:lstStyle/>
          <a:p>
            <a:r>
              <a:rPr lang="en-GB" sz="4800" dirty="0">
                <a:latin typeface="SassoonPrimaryInfant" pitchFamily="2" charset="0"/>
              </a:rPr>
              <a:t>Helicopter Stories – Miss Murphy</a:t>
            </a:r>
          </a:p>
        </p:txBody>
      </p:sp>
      <p:sp>
        <p:nvSpPr>
          <p:cNvPr id="4" name="TextBox 3">
            <a:extLst>
              <a:ext uri="{FF2B5EF4-FFF2-40B4-BE49-F238E27FC236}">
                <a16:creationId xmlns:a16="http://schemas.microsoft.com/office/drawing/2014/main" id="{C3AFF073-319B-45D8-9ED0-958CFECB7612}"/>
              </a:ext>
            </a:extLst>
          </p:cNvPr>
          <p:cNvSpPr txBox="1"/>
          <p:nvPr/>
        </p:nvSpPr>
        <p:spPr>
          <a:xfrm>
            <a:off x="395536" y="1412776"/>
            <a:ext cx="8568952" cy="5298008"/>
          </a:xfrm>
          <a:prstGeom prst="rect">
            <a:avLst/>
          </a:prstGeom>
          <a:noFill/>
        </p:spPr>
        <p:txBody>
          <a:bodyPr wrap="square">
            <a:spAutoFit/>
          </a:bodyPr>
          <a:lstStyle/>
          <a:p>
            <a:pPr marL="285750" indent="-285750">
              <a:buFontTx/>
              <a:buChar char="-"/>
            </a:pPr>
            <a:r>
              <a:rPr lang="en-GB" sz="3200" dirty="0">
                <a:latin typeface="SassoonPrimaryInfant" pitchFamily="2" charset="0"/>
              </a:rPr>
              <a:t>To support transition from nursery to Primary 1</a:t>
            </a:r>
          </a:p>
          <a:p>
            <a:pPr marL="285750" indent="-285750">
              <a:buFontTx/>
              <a:buChar char="-"/>
            </a:pPr>
            <a:r>
              <a:rPr lang="en-GB" sz="3200" dirty="0">
                <a:latin typeface="SassoonPrimaryInfant" pitchFamily="2" charset="0"/>
              </a:rPr>
              <a:t>Children explore the world of story writing. They have the chance to see how their story telling is composed on a page and then see their story to come to life.</a:t>
            </a:r>
          </a:p>
          <a:p>
            <a:pPr marL="285750" indent="-285750">
              <a:buFontTx/>
              <a:buChar char="-"/>
            </a:pPr>
            <a:r>
              <a:rPr lang="en-GB" sz="3200" dirty="0">
                <a:latin typeface="SassoonPrimaryInfant" pitchFamily="2" charset="0"/>
              </a:rPr>
              <a:t>Encourages the children to be respectful, listening to other children's stories and developing turn taking.</a:t>
            </a:r>
          </a:p>
          <a:p>
            <a:pPr marL="285750" indent="-285750">
              <a:buFontTx/>
              <a:buChar char="-"/>
            </a:pPr>
            <a:r>
              <a:rPr lang="en-GB" sz="3200" dirty="0">
                <a:latin typeface="SassoonPrimaryInfant" pitchFamily="2" charset="0"/>
              </a:rPr>
              <a:t>Children take turns to act out each other's stories and bring them to life.</a:t>
            </a:r>
          </a:p>
          <a:p>
            <a:pPr marL="285750" indent="-285750">
              <a:buFontTx/>
              <a:buChar char="-"/>
            </a:pPr>
            <a:endParaRPr lang="en-GB" dirty="0"/>
          </a:p>
        </p:txBody>
      </p:sp>
    </p:spTree>
    <p:extLst>
      <p:ext uri="{BB962C8B-B14F-4D97-AF65-F5344CB8AC3E}">
        <p14:creationId xmlns:p14="http://schemas.microsoft.com/office/powerpoint/2010/main" val="52519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7945BE-F0B0-4871-9315-55414A045EDE}"/>
              </a:ext>
            </a:extLst>
          </p:cNvPr>
          <p:cNvSpPr>
            <a:spLocks noGrp="1"/>
          </p:cNvSpPr>
          <p:nvPr>
            <p:ph type="title"/>
          </p:nvPr>
        </p:nvSpPr>
        <p:spPr>
          <a:xfrm>
            <a:off x="806825" y="1188637"/>
            <a:ext cx="2241175" cy="4480726"/>
          </a:xfrm>
        </p:spPr>
        <p:txBody>
          <a:bodyPr>
            <a:normAutofit/>
          </a:bodyPr>
          <a:lstStyle/>
          <a:p>
            <a:pPr algn="r"/>
            <a:r>
              <a:rPr lang="en-GB" sz="4000" b="1"/>
              <a:t>Term 1 Overview</a:t>
            </a:r>
            <a:endParaRPr lang="en-GB" sz="4000">
              <a:highlight>
                <a:srgbClr val="FFFF00"/>
              </a:highlight>
            </a:endParaRP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a:spLocks noGrp="1" noChangeArrowheads="1"/>
          </p:cNvSpPr>
          <p:nvPr>
            <p:ph idx="1"/>
          </p:nvPr>
        </p:nvSpPr>
        <p:spPr bwMode="auto">
          <a:xfrm>
            <a:off x="3941444" y="1648870"/>
            <a:ext cx="4086939" cy="38683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Play-Based Learning</a:t>
            </a:r>
            <a:r>
              <a:rPr kumimoji="0" lang="en-US" altLang="en-US" sz="1300" b="0" i="0" u="none" strike="noStrike" cap="none" normalizeH="0" baseline="0" dirty="0">
                <a:ln>
                  <a:noFill/>
                </a:ln>
                <a:effectLst/>
                <a:latin typeface="SassoonPrimaryInfant" pitchFamily="2" charset="0"/>
              </a:rPr>
              <a:t> – settling in through fun and exploration</a:t>
            </a:r>
          </a:p>
          <a:p>
            <a:pPr marL="0" marR="0" lvl="0" indent="0" defTabSz="914400" rtl="0" eaLnBrk="0" fontAlgn="base" latinLnBrk="0" hangingPunct="0">
              <a:lnSpc>
                <a:spcPct val="90000"/>
              </a:lnSpc>
              <a:spcBef>
                <a:spcPct val="0"/>
              </a:spcBef>
              <a:spcAft>
                <a:spcPts val="600"/>
              </a:spcAft>
              <a:buClrTx/>
              <a:buSzTx/>
              <a:buNone/>
              <a:tabLst/>
            </a:pPr>
            <a:r>
              <a:rPr kumimoji="0" lang="en-US" altLang="en-US" sz="1300" b="1" i="0" u="none" strike="noStrike" cap="none" normalizeH="0" baseline="0" dirty="0">
                <a:ln>
                  <a:noFill/>
                </a:ln>
                <a:effectLst/>
                <a:latin typeface="SassoonPrimaryInfant" pitchFamily="2" charset="0"/>
              </a:rPr>
              <a:t>Rules &amp; Routines</a:t>
            </a:r>
            <a:r>
              <a:rPr kumimoji="0" lang="en-US" altLang="en-US" sz="1300" b="0" i="0" u="none" strike="noStrike" cap="none" normalizeH="0" baseline="0" dirty="0">
                <a:ln>
                  <a:noFill/>
                </a:ln>
                <a:effectLst/>
                <a:latin typeface="SassoonPrimaryInfant" pitchFamily="2" charset="0"/>
              </a:rPr>
              <a:t> – building confidence and independence in school life</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Pre-Writing &amp; Fine Motor Skills</a:t>
            </a:r>
            <a:r>
              <a:rPr kumimoji="0" lang="en-US" altLang="en-US" sz="1300" b="0" i="0" u="none" strike="noStrike" cap="none" normalizeH="0" baseline="0" dirty="0">
                <a:ln>
                  <a:noFill/>
                </a:ln>
                <a:effectLst/>
                <a:latin typeface="SassoonPrimaryInfant" pitchFamily="2" charset="0"/>
              </a:rPr>
              <a:t> – strengthening little hands for writing</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Numeracy</a:t>
            </a:r>
            <a:r>
              <a:rPr kumimoji="0" lang="en-US" altLang="en-US" sz="1300" b="0" i="0" u="none" strike="noStrike" cap="none" normalizeH="0" baseline="0" dirty="0">
                <a:ln>
                  <a:noFill/>
                </a:ln>
                <a:effectLst/>
                <a:latin typeface="SassoonPrimaryInfant" pitchFamily="2" charset="0"/>
              </a:rPr>
              <a:t> – exploring numbers 1–10</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0" i="0" u="none" strike="noStrike" cap="none" normalizeH="0" baseline="0" dirty="0">
                <a:ln>
                  <a:noFill/>
                </a:ln>
                <a:effectLst/>
                <a:latin typeface="SassoonPrimaryInfant" pitchFamily="2" charset="0"/>
              </a:rPr>
              <a:t> </a:t>
            </a:r>
            <a:r>
              <a:rPr kumimoji="0" lang="en-US" altLang="en-US" sz="1300" b="1" i="0" u="none" strike="noStrike" cap="none" normalizeH="0" baseline="0" dirty="0">
                <a:ln>
                  <a:noFill/>
                </a:ln>
                <a:effectLst/>
                <a:latin typeface="SassoonPrimaryInfant" pitchFamily="2" charset="0"/>
              </a:rPr>
              <a:t>Literacy</a:t>
            </a:r>
            <a:r>
              <a:rPr kumimoji="0" lang="en-US" altLang="en-US" sz="1300" b="0" i="0" u="none" strike="noStrike" cap="none" normalizeH="0" baseline="0" dirty="0">
                <a:ln>
                  <a:noFill/>
                </a:ln>
                <a:effectLst/>
                <a:latin typeface="SassoonPrimaryInfant" pitchFamily="2" charset="0"/>
              </a:rPr>
              <a:t> – rhyming then initial sounds</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Health &amp; Wellbeing</a:t>
            </a:r>
            <a:r>
              <a:rPr kumimoji="0" lang="en-US" altLang="en-US" sz="1300" b="0" i="0" u="none" strike="noStrike" cap="none" normalizeH="0" baseline="0" dirty="0">
                <a:ln>
                  <a:noFill/>
                </a:ln>
                <a:effectLst/>
                <a:latin typeface="SassoonPrimaryInfant" pitchFamily="2" charset="0"/>
              </a:rPr>
              <a:t> – focusing on class rules, routines, and positive relationships</a:t>
            </a:r>
          </a:p>
          <a:p>
            <a:pPr marL="0" marR="0" lvl="0" indent="0" defTabSz="914400" rtl="0" eaLnBrk="0" fontAlgn="base" latinLnBrk="0" hangingPunct="0">
              <a:lnSpc>
                <a:spcPct val="90000"/>
              </a:lnSpc>
              <a:spcBef>
                <a:spcPct val="0"/>
              </a:spcBef>
              <a:spcAft>
                <a:spcPts val="600"/>
              </a:spcAft>
              <a:buClrTx/>
              <a:buSzTx/>
              <a:buFontTx/>
              <a:buChar char="•"/>
              <a:tabLst/>
            </a:pPr>
            <a:r>
              <a:rPr lang="en-US" altLang="en-US" sz="1300" b="1" dirty="0">
                <a:latin typeface="SassoonPrimaryInfant" pitchFamily="2" charset="0"/>
              </a:rPr>
              <a:t>YMI </a:t>
            </a:r>
            <a:r>
              <a:rPr lang="en-US" altLang="en-US" sz="1300" dirty="0">
                <a:latin typeface="SassoonPrimaryInfant" pitchFamily="2" charset="0"/>
              </a:rPr>
              <a:t>– Yorik will return to P1 for 10 week block </a:t>
            </a:r>
            <a:endParaRPr kumimoji="0" lang="en-US" altLang="en-US" sz="1300" b="0" i="0" u="none" strike="noStrike" cap="none" normalizeH="0" baseline="0" dirty="0">
              <a:ln>
                <a:noFill/>
              </a:ln>
              <a:effectLst/>
              <a:latin typeface="SassoonPrimaryInfant" pitchFamily="2" charset="0"/>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0" i="0" u="none" strike="noStrike" cap="none" normalizeH="0" baseline="0" dirty="0">
                <a:ln>
                  <a:noFill/>
                </a:ln>
                <a:effectLst/>
                <a:latin typeface="SassoonPrimaryInfant" pitchFamily="2" charset="0"/>
              </a:rPr>
              <a:t> </a:t>
            </a:r>
            <a:r>
              <a:rPr kumimoji="0" lang="en-US" altLang="en-US" sz="1300" b="1" i="0" u="none" strike="noStrike" cap="none" normalizeH="0" baseline="0" dirty="0">
                <a:ln>
                  <a:noFill/>
                </a:ln>
                <a:effectLst/>
                <a:latin typeface="SassoonPrimaryInfant" pitchFamily="2" charset="0"/>
              </a:rPr>
              <a:t>RME</a:t>
            </a:r>
            <a:r>
              <a:rPr kumimoji="0" lang="en-US" altLang="en-US" sz="1300" b="0" i="0" u="none" strike="noStrike" cap="none" normalizeH="0" baseline="0" dirty="0">
                <a:ln>
                  <a:noFill/>
                </a:ln>
                <a:effectLst/>
                <a:latin typeface="SassoonPrimaryInfant" pitchFamily="2" charset="0"/>
              </a:rPr>
              <a:t> – </a:t>
            </a:r>
            <a:r>
              <a:rPr kumimoji="0" lang="en-US" altLang="en-US" sz="1300" b="0" i="1" u="none" strike="noStrike" cap="none" normalizeH="0" baseline="0" dirty="0">
                <a:ln>
                  <a:noFill/>
                </a:ln>
                <a:effectLst/>
                <a:latin typeface="SassoonPrimaryInfant" pitchFamily="2" charset="0"/>
              </a:rPr>
              <a:t>God made me</a:t>
            </a:r>
            <a:endParaRPr kumimoji="0" lang="en-US" altLang="en-US" sz="1300" b="0" i="0" u="none" strike="noStrike" cap="none" normalizeH="0" baseline="0" dirty="0">
              <a:ln>
                <a:noFill/>
              </a:ln>
              <a:effectLst/>
              <a:latin typeface="SassoonPrimaryInfant" pitchFamily="2" charset="0"/>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0" i="0" u="none" strike="noStrike" cap="none" normalizeH="0" baseline="0" dirty="0">
                <a:ln>
                  <a:noFill/>
                </a:ln>
                <a:effectLst/>
                <a:latin typeface="SassoonPrimaryInfant" pitchFamily="2" charset="0"/>
              </a:rPr>
              <a:t> </a:t>
            </a:r>
            <a:r>
              <a:rPr kumimoji="0" lang="en-US" altLang="en-US" sz="1300" b="1" i="0" u="none" strike="noStrike" cap="none" normalizeH="0" baseline="0" dirty="0">
                <a:ln>
                  <a:noFill/>
                </a:ln>
                <a:effectLst/>
                <a:latin typeface="SassoonPrimaryInfant" pitchFamily="2" charset="0"/>
              </a:rPr>
              <a:t>PE</a:t>
            </a:r>
            <a:r>
              <a:rPr kumimoji="0" lang="en-US" altLang="en-US" sz="1300" b="0" i="0" u="none" strike="noStrike" cap="none" normalizeH="0" baseline="0" dirty="0">
                <a:ln>
                  <a:noFill/>
                </a:ln>
                <a:effectLst/>
                <a:latin typeface="SassoonPrimaryInfant" pitchFamily="2" charset="0"/>
              </a:rPr>
              <a:t> – listening games and moving with control</a:t>
            </a:r>
          </a:p>
        </p:txBody>
      </p:sp>
    </p:spTree>
    <p:extLst>
      <p:ext uri="{BB962C8B-B14F-4D97-AF65-F5344CB8AC3E}">
        <p14:creationId xmlns:p14="http://schemas.microsoft.com/office/powerpoint/2010/main" val="2952190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980728"/>
            <a:ext cx="7704856" cy="3416320"/>
          </a:xfrm>
          <a:prstGeom prst="rect">
            <a:avLst/>
          </a:prstGeom>
        </p:spPr>
        <p:txBody>
          <a:bodyPr wrap="square">
            <a:spAutoFit/>
          </a:bodyPr>
          <a:lstStyle/>
          <a:p>
            <a:pPr algn="ctr"/>
            <a:r>
              <a:rPr lang="en-US" sz="3600" b="1" dirty="0">
                <a:latin typeface="SassoonPrimaryInfant" pitchFamily="2" charset="0"/>
              </a:rPr>
              <a:t>Nativity</a:t>
            </a:r>
          </a:p>
          <a:p>
            <a:pPr algn="ctr"/>
            <a:endParaRPr lang="en-US" sz="3600" dirty="0">
              <a:latin typeface="SassoonPrimaryInfant" pitchFamily="2" charset="0"/>
            </a:endParaRPr>
          </a:p>
          <a:p>
            <a:pPr algn="ctr"/>
            <a:r>
              <a:rPr lang="en-US" sz="3600" dirty="0">
                <a:latin typeface="SassoonPrimaryInfant" pitchFamily="2" charset="0"/>
              </a:rPr>
              <a:t>Excitingly, P1 will help support our school Nativity Performance this year. Watch this space...</a:t>
            </a:r>
          </a:p>
          <a:p>
            <a:pPr algn="ctr"/>
            <a:endParaRPr lang="en-US" sz="3600" dirty="0">
              <a:solidFill>
                <a:srgbClr val="000000"/>
              </a:solidFill>
              <a:highlight>
                <a:srgbClr val="FFFF00"/>
              </a:highlight>
              <a:latin typeface="SassoonPrimaryInfant" pitchFamily="2" charset="0"/>
            </a:endParaRPr>
          </a:p>
        </p:txBody>
      </p:sp>
    </p:spTree>
    <p:extLst>
      <p:ext uri="{BB962C8B-B14F-4D97-AF65-F5344CB8AC3E}">
        <p14:creationId xmlns:p14="http://schemas.microsoft.com/office/powerpoint/2010/main" val="239414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46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A9060FC-A6F5-3842-E38E-B3CE47AA7862}"/>
              </a:ext>
            </a:extLst>
          </p:cNvPr>
          <p:cNvPicPr>
            <a:picLocks noChangeAspect="1"/>
          </p:cNvPicPr>
          <p:nvPr/>
        </p:nvPicPr>
        <p:blipFill>
          <a:blip r:embed="rId3"/>
          <a:srcRect b="8254"/>
          <a:stretch>
            <a:fillRect/>
          </a:stretch>
        </p:blipFill>
        <p:spPr>
          <a:xfrm>
            <a:off x="482600" y="852678"/>
            <a:ext cx="8178799" cy="5152643"/>
          </a:xfrm>
          <a:prstGeom prst="rect">
            <a:avLst/>
          </a:prstGeom>
        </p:spPr>
      </p:pic>
      <p:sp>
        <p:nvSpPr>
          <p:cNvPr id="4" name="TextBox 3">
            <a:extLst>
              <a:ext uri="{FF2B5EF4-FFF2-40B4-BE49-F238E27FC236}">
                <a16:creationId xmlns:a16="http://schemas.microsoft.com/office/drawing/2014/main" id="{D4A35FA6-B857-BD29-0CFC-F8F1A93D0B3B}"/>
              </a:ext>
            </a:extLst>
          </p:cNvPr>
          <p:cNvSpPr txBox="1"/>
          <p:nvPr/>
        </p:nvSpPr>
        <p:spPr>
          <a:xfrm>
            <a:off x="1727683" y="206347"/>
            <a:ext cx="5688632" cy="646331"/>
          </a:xfrm>
          <a:prstGeom prst="rect">
            <a:avLst/>
          </a:prstGeom>
          <a:noFill/>
        </p:spPr>
        <p:txBody>
          <a:bodyPr wrap="square" rtlCol="0">
            <a:spAutoFit/>
          </a:bodyPr>
          <a:lstStyle/>
          <a:p>
            <a:pPr algn="ctr"/>
            <a:r>
              <a:rPr lang="en-GB" sz="3600" dirty="0">
                <a:latin typeface="SassoonPrimaryInfant" pitchFamily="2" charset="0"/>
              </a:rPr>
              <a:t>Timetable</a:t>
            </a:r>
          </a:p>
        </p:txBody>
      </p:sp>
    </p:spTree>
    <p:extLst>
      <p:ext uri="{BB962C8B-B14F-4D97-AF65-F5344CB8AC3E}">
        <p14:creationId xmlns:p14="http://schemas.microsoft.com/office/powerpoint/2010/main" val="1497350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5727" y="298683"/>
            <a:ext cx="7628570" cy="1200329"/>
          </a:xfrm>
          <a:prstGeom prst="rect">
            <a:avLst/>
          </a:prstGeom>
        </p:spPr>
        <p:txBody>
          <a:bodyPr wrap="square">
            <a:spAutoFit/>
          </a:bodyPr>
          <a:lstStyle/>
          <a:p>
            <a:pPr algn="ctr"/>
            <a:r>
              <a:rPr lang="en-GB" sz="3600" b="1" dirty="0">
                <a:solidFill>
                  <a:srgbClr val="7030A0"/>
                </a:solidFill>
                <a:latin typeface="SassoonPrimaryInfant" pitchFamily="2" charset="0"/>
              </a:rPr>
              <a:t>What does Teaching and Learning</a:t>
            </a:r>
            <a:br>
              <a:rPr lang="en-GB" sz="3600" b="1" dirty="0">
                <a:solidFill>
                  <a:srgbClr val="7030A0"/>
                </a:solidFill>
                <a:latin typeface="SassoonPrimaryInfant" pitchFamily="2" charset="0"/>
              </a:rPr>
            </a:br>
            <a:r>
              <a:rPr lang="en-GB" sz="3600" b="1" dirty="0">
                <a:solidFill>
                  <a:srgbClr val="7030A0"/>
                </a:solidFill>
                <a:latin typeface="SassoonPrimaryInfant" pitchFamily="2" charset="0"/>
              </a:rPr>
              <a:t>look like in our P1 Class?</a:t>
            </a:r>
            <a:endParaRPr lang="en-GB" sz="3600" dirty="0">
              <a:solidFill>
                <a:srgbClr val="7030A0"/>
              </a:solidFill>
              <a:latin typeface="SassoonPrimaryInfant" pitchFamily="2" charset="0"/>
            </a:endParaRPr>
          </a:p>
        </p:txBody>
      </p:sp>
      <p:graphicFrame>
        <p:nvGraphicFramePr>
          <p:cNvPr id="4" name="Diagram 3"/>
          <p:cNvGraphicFramePr/>
          <p:nvPr>
            <p:extLst>
              <p:ext uri="{D42A27DB-BD31-4B8C-83A1-F6EECF244321}">
                <p14:modId xmlns:p14="http://schemas.microsoft.com/office/powerpoint/2010/main" val="1773868692"/>
              </p:ext>
            </p:extLst>
          </p:nvPr>
        </p:nvGraphicFramePr>
        <p:xfrm>
          <a:off x="611560" y="1628800"/>
          <a:ext cx="7882737"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978805" y="4005064"/>
            <a:ext cx="2482137" cy="2616101"/>
          </a:xfrm>
          <a:prstGeom prst="rect">
            <a:avLst/>
          </a:prstGeom>
          <a:noFill/>
        </p:spPr>
        <p:txBody>
          <a:bodyPr wrap="square" rtlCol="0">
            <a:spAutoFit/>
          </a:bodyPr>
          <a:lstStyle/>
          <a:p>
            <a:pPr lvl="0" algn="ctr"/>
            <a:r>
              <a:rPr lang="en-GB" b="1" u="sng" dirty="0">
                <a:latin typeface="SassoonPrimaryInfant" pitchFamily="2" charset="0"/>
              </a:rPr>
              <a:t>Child Initiated</a:t>
            </a:r>
          </a:p>
          <a:p>
            <a:pPr lvl="0"/>
            <a:r>
              <a:rPr lang="en-GB" dirty="0">
                <a:latin typeface="SassoonPrimaryInfant" pitchFamily="2" charset="0"/>
              </a:rPr>
              <a:t>• Carefully planned play provocations both in the classroom and in the area. </a:t>
            </a:r>
            <a:endParaRPr lang="en-GB" sz="1100" dirty="0">
              <a:latin typeface="SassoonPrimaryInfant" pitchFamily="2" charset="0"/>
            </a:endParaRPr>
          </a:p>
          <a:p>
            <a:pPr lvl="0"/>
            <a:r>
              <a:rPr lang="en-GB" sz="1400" dirty="0">
                <a:latin typeface="SassoonPrimaryInfant" pitchFamily="2" charset="0"/>
              </a:rPr>
              <a:t>• </a:t>
            </a:r>
            <a:r>
              <a:rPr lang="en-GB" sz="1400" i="1" dirty="0">
                <a:latin typeface="SassoonPrimaryInfant" pitchFamily="2" charset="0"/>
              </a:rPr>
              <a:t>Teachers’ role changes…</a:t>
            </a:r>
          </a:p>
          <a:p>
            <a:pPr lvl="0"/>
            <a:r>
              <a:rPr lang="en-GB" sz="1400" dirty="0">
                <a:latin typeface="SassoonPrimaryInfant" pitchFamily="2" charset="0"/>
              </a:rPr>
              <a:t>• Facilitating</a:t>
            </a:r>
          </a:p>
          <a:p>
            <a:pPr lvl="0"/>
            <a:r>
              <a:rPr lang="en-GB" sz="1400" dirty="0">
                <a:latin typeface="SassoonPrimaryInfant" pitchFamily="2" charset="0"/>
              </a:rPr>
              <a:t>• Supporting</a:t>
            </a:r>
            <a:br>
              <a:rPr lang="en-GB" sz="1400" dirty="0">
                <a:latin typeface="SassoonPrimaryInfant" pitchFamily="2" charset="0"/>
              </a:rPr>
            </a:br>
            <a:r>
              <a:rPr lang="en-GB" sz="1400" dirty="0">
                <a:latin typeface="SassoonPrimaryInfant" pitchFamily="2" charset="0"/>
              </a:rPr>
              <a:t>• Observing</a:t>
            </a:r>
          </a:p>
          <a:p>
            <a:endParaRPr lang="en-GB" dirty="0">
              <a:latin typeface="SassoonPrimaryInfant" pitchFamily="2" charset="0"/>
            </a:endParaRPr>
          </a:p>
        </p:txBody>
      </p:sp>
    </p:spTree>
    <p:extLst>
      <p:ext uri="{BB962C8B-B14F-4D97-AF65-F5344CB8AC3E}">
        <p14:creationId xmlns:p14="http://schemas.microsoft.com/office/powerpoint/2010/main" val="3611404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644" y="188640"/>
            <a:ext cx="8064896" cy="1384995"/>
          </a:xfrm>
          <a:prstGeom prst="rect">
            <a:avLst/>
          </a:prstGeom>
        </p:spPr>
        <p:txBody>
          <a:bodyPr wrap="square">
            <a:spAutoFit/>
          </a:bodyPr>
          <a:lstStyle/>
          <a:p>
            <a:r>
              <a:rPr lang="en-GB" sz="3600" b="1" dirty="0">
                <a:solidFill>
                  <a:srgbClr val="7030A0"/>
                </a:solidFill>
                <a:latin typeface="SassoonPrimaryInfant" pitchFamily="2" charset="0"/>
              </a:rPr>
              <a:t>Why is Play Important for Learning?</a:t>
            </a:r>
          </a:p>
          <a:p>
            <a:endParaRPr lang="en-GB" sz="1400" b="1" dirty="0">
              <a:solidFill>
                <a:srgbClr val="000000"/>
              </a:solidFill>
              <a:latin typeface="SassoonPrimaryInfant" pitchFamily="2" charset="0"/>
            </a:endParaRPr>
          </a:p>
          <a:p>
            <a:pPr algn="ctr"/>
            <a:r>
              <a:rPr lang="en-GB" dirty="0">
                <a:solidFill>
                  <a:srgbClr val="000000"/>
                </a:solidFill>
                <a:latin typeface="SassoonPrimaryInfant" pitchFamily="2" charset="0"/>
              </a:rPr>
              <a:t>Play can help children to develop </a:t>
            </a:r>
            <a:r>
              <a:rPr lang="en-GB" b="1" dirty="0">
                <a:solidFill>
                  <a:srgbClr val="000000"/>
                </a:solidFill>
                <a:latin typeface="SassoonPrimaryInfant" pitchFamily="2" charset="0"/>
              </a:rPr>
              <a:t>positive</a:t>
            </a:r>
            <a:r>
              <a:rPr lang="en-GB" dirty="0">
                <a:solidFill>
                  <a:srgbClr val="000000"/>
                </a:solidFill>
                <a:latin typeface="SassoonPrimaryInfant" pitchFamily="2" charset="0"/>
              </a:rPr>
              <a:t> </a:t>
            </a:r>
            <a:r>
              <a:rPr lang="en-GB" b="1" dirty="0">
                <a:solidFill>
                  <a:srgbClr val="000000"/>
                </a:solidFill>
                <a:latin typeface="SassoonPrimaryInfant" pitchFamily="2" charset="0"/>
              </a:rPr>
              <a:t>dispositions</a:t>
            </a:r>
            <a:r>
              <a:rPr lang="en-GB" dirty="0">
                <a:solidFill>
                  <a:srgbClr val="000000"/>
                </a:solidFill>
                <a:latin typeface="SassoonPrimaryInfant" pitchFamily="2" charset="0"/>
              </a:rPr>
              <a:t> for learning…</a:t>
            </a:r>
            <a:endParaRPr lang="en-GB" sz="2000" dirty="0">
              <a:latin typeface="SassoonPrimaryInfant" pitchFamily="2" charset="0"/>
            </a:endParaRPr>
          </a:p>
          <a:p>
            <a:endParaRPr lang="en-GB" sz="1400" b="1" dirty="0">
              <a:solidFill>
                <a:srgbClr val="000000"/>
              </a:solidFill>
              <a:latin typeface="SassoonPrimaryInfant" pitchFamily="2" charset="0"/>
            </a:endParaRPr>
          </a:p>
        </p:txBody>
      </p:sp>
      <p:sp>
        <p:nvSpPr>
          <p:cNvPr id="5" name="Rectangle 4"/>
          <p:cNvSpPr/>
          <p:nvPr/>
        </p:nvSpPr>
        <p:spPr>
          <a:xfrm>
            <a:off x="515346" y="1340768"/>
            <a:ext cx="8568952" cy="1477328"/>
          </a:xfrm>
          <a:prstGeom prst="rect">
            <a:avLst/>
          </a:prstGeom>
        </p:spPr>
        <p:txBody>
          <a:bodyPr wrap="square">
            <a:spAutoFit/>
          </a:bodyPr>
          <a:lstStyle/>
          <a:p>
            <a:endParaRPr lang="en-GB" dirty="0">
              <a:solidFill>
                <a:srgbClr val="000000"/>
              </a:solidFill>
              <a:latin typeface="SassoonPrimaryInfant" pitchFamily="2" charset="0"/>
            </a:endParaRPr>
          </a:p>
          <a:p>
            <a:endParaRPr lang="en-GB" b="1" dirty="0">
              <a:solidFill>
                <a:srgbClr val="000000"/>
              </a:solidFill>
              <a:latin typeface="SassoonPrimaryInfant" pitchFamily="2" charset="0"/>
            </a:endParaRPr>
          </a:p>
          <a:p>
            <a:endParaRPr lang="en-GB" b="1" dirty="0">
              <a:solidFill>
                <a:srgbClr val="000000"/>
              </a:solidFill>
              <a:latin typeface="SassoonPrimaryInfant" pitchFamily="2" charset="0"/>
            </a:endParaRPr>
          </a:p>
          <a:p>
            <a:endParaRPr lang="en-GB" b="1" dirty="0">
              <a:solidFill>
                <a:srgbClr val="000000"/>
              </a:solidFill>
              <a:latin typeface="SassoonPrimaryInfant" pitchFamily="2" charset="0"/>
            </a:endParaRPr>
          </a:p>
          <a:p>
            <a:endParaRPr lang="en-GB" b="1" dirty="0">
              <a:solidFill>
                <a:srgbClr val="000000"/>
              </a:solidFill>
              <a:latin typeface="SassoonPrimaryInfant" pitchFamily="2" charset="0"/>
            </a:endParaRPr>
          </a:p>
        </p:txBody>
      </p:sp>
      <p:pic>
        <p:nvPicPr>
          <p:cNvPr id="1028" name="Picture 4" descr="Benefits of Physical Play for Children |"/>
          <p:cNvPicPr>
            <a:picLocks noChangeAspect="1" noChangeArrowheads="1"/>
          </p:cNvPicPr>
          <p:nvPr/>
        </p:nvPicPr>
        <p:blipFill rotWithShape="1">
          <a:blip r:embed="rId3">
            <a:extLst>
              <a:ext uri="{28A0092B-C50C-407E-A947-70E740481C1C}">
                <a14:useLocalDpi xmlns:a14="http://schemas.microsoft.com/office/drawing/2010/main" val="0"/>
              </a:ext>
            </a:extLst>
          </a:blip>
          <a:srcRect l="1" t="23894" r="-648" b="10827"/>
          <a:stretch/>
        </p:blipFill>
        <p:spPr bwMode="auto">
          <a:xfrm>
            <a:off x="2627784" y="1410927"/>
            <a:ext cx="3759620" cy="504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806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67544" y="404664"/>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GB" b="1" dirty="0">
                <a:latin typeface="SassoonPrimaryInfant" pitchFamily="2" charset="0"/>
              </a:rPr>
              <a:t>How can you help at home?</a:t>
            </a:r>
          </a:p>
          <a:p>
            <a:r>
              <a:rPr lang="en-GB" sz="3200" dirty="0">
                <a:solidFill>
                  <a:srgbClr val="7030A0"/>
                </a:solidFill>
                <a:latin typeface="SassoonPrimaryInfant" pitchFamily="2" charset="0"/>
              </a:rPr>
              <a:t>Some Tips and Ideas</a:t>
            </a:r>
          </a:p>
        </p:txBody>
      </p:sp>
      <p:sp>
        <p:nvSpPr>
          <p:cNvPr id="3" name="Content Placeholder 2"/>
          <p:cNvSpPr>
            <a:spLocks noGrp="1"/>
          </p:cNvSpPr>
          <p:nvPr>
            <p:ph idx="1"/>
          </p:nvPr>
        </p:nvSpPr>
        <p:spPr>
          <a:xfrm>
            <a:off x="179512" y="1772816"/>
            <a:ext cx="4407808" cy="3240360"/>
          </a:xfrm>
        </p:spPr>
        <p:txBody>
          <a:bodyPr/>
          <a:lstStyle/>
          <a:p>
            <a:pPr marL="0" indent="0" algn="ctr">
              <a:buNone/>
            </a:pPr>
            <a:r>
              <a:rPr lang="en-US" sz="2000" b="1" u="sng" dirty="0">
                <a:latin typeface="SassoonPrimaryInfant" pitchFamily="2" charset="0"/>
              </a:rPr>
              <a:t>Literacy</a:t>
            </a:r>
          </a:p>
          <a:p>
            <a:pPr algn="ctr"/>
            <a:r>
              <a:rPr lang="en-US" sz="2000" b="1" dirty="0">
                <a:solidFill>
                  <a:srgbClr val="7030A0"/>
                </a:solidFill>
                <a:latin typeface="SassoonPrimaryInfant" pitchFamily="2" charset="0"/>
              </a:rPr>
              <a:t>Read with your child.</a:t>
            </a:r>
          </a:p>
          <a:p>
            <a:pPr algn="ctr"/>
            <a:r>
              <a:rPr lang="en-US" sz="2000" b="1" dirty="0" err="1">
                <a:solidFill>
                  <a:srgbClr val="7030A0"/>
                </a:solidFill>
                <a:latin typeface="SassoonPrimaryInfant" pitchFamily="2" charset="0"/>
              </a:rPr>
              <a:t>Practise</a:t>
            </a:r>
            <a:r>
              <a:rPr lang="en-US" sz="2000" b="1" dirty="0">
                <a:solidFill>
                  <a:srgbClr val="7030A0"/>
                </a:solidFill>
                <a:latin typeface="SassoonPrimaryInfant" pitchFamily="2" charset="0"/>
              </a:rPr>
              <a:t> letter names and letter sounds.</a:t>
            </a:r>
          </a:p>
          <a:p>
            <a:pPr algn="ctr"/>
            <a:r>
              <a:rPr lang="en-US" sz="2000" b="1" dirty="0">
                <a:solidFill>
                  <a:srgbClr val="7030A0"/>
                </a:solidFill>
                <a:latin typeface="SassoonPrimaryInfant" pitchFamily="2" charset="0"/>
              </a:rPr>
              <a:t>Help your child write their name.</a:t>
            </a:r>
          </a:p>
          <a:p>
            <a:pPr algn="ctr"/>
            <a:r>
              <a:rPr lang="en-US" sz="2000" b="1" dirty="0" err="1">
                <a:solidFill>
                  <a:srgbClr val="7030A0"/>
                </a:solidFill>
                <a:latin typeface="SassoonPrimaryInfant" pitchFamily="2" charset="0"/>
              </a:rPr>
              <a:t>Practise</a:t>
            </a:r>
            <a:r>
              <a:rPr lang="en-US" sz="2000" b="1" dirty="0">
                <a:solidFill>
                  <a:srgbClr val="7030A0"/>
                </a:solidFill>
                <a:latin typeface="SassoonPrimaryInfant" pitchFamily="2" charset="0"/>
              </a:rPr>
              <a:t> holding and controlling a pencil – birdy grip.</a:t>
            </a:r>
          </a:p>
          <a:p>
            <a:pPr algn="ctr"/>
            <a:endParaRPr lang="en-US" sz="2000" dirty="0">
              <a:solidFill>
                <a:srgbClr val="7030A0"/>
              </a:solidFill>
              <a:latin typeface="SassoonPrimaryInfant" pitchFamily="2" charset="0"/>
            </a:endParaRPr>
          </a:p>
          <a:p>
            <a:pPr algn="ctr"/>
            <a:endParaRPr lang="en-US" sz="2000" dirty="0">
              <a:solidFill>
                <a:srgbClr val="7030A0"/>
              </a:solidFill>
              <a:latin typeface="SassoonPrimaryInfant" pitchFamily="2" charset="0"/>
            </a:endParaRPr>
          </a:p>
          <a:p>
            <a:pPr algn="ctr"/>
            <a:endParaRPr lang="en-US" sz="2000" dirty="0">
              <a:solidFill>
                <a:srgbClr val="7030A0"/>
              </a:solidFill>
              <a:latin typeface="SassoonPrimaryInfant" pitchFamily="2" charset="0"/>
            </a:endParaRPr>
          </a:p>
          <a:p>
            <a:pPr marL="0" indent="0" algn="ctr">
              <a:buNone/>
            </a:pPr>
            <a:endParaRPr lang="en-US" sz="1000" dirty="0">
              <a:latin typeface="SassoonPrimaryInfant" pitchFamily="2" charset="0"/>
            </a:endParaRPr>
          </a:p>
        </p:txBody>
      </p:sp>
      <p:sp>
        <p:nvSpPr>
          <p:cNvPr id="4" name="Content Placeholder 2"/>
          <p:cNvSpPr txBox="1">
            <a:spLocks/>
          </p:cNvSpPr>
          <p:nvPr/>
        </p:nvSpPr>
        <p:spPr bwMode="auto">
          <a:xfrm>
            <a:off x="4582344" y="1772816"/>
            <a:ext cx="4407808" cy="3240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sz="2000" b="1" u="sng" dirty="0">
                <a:latin typeface="SassoonPrimaryInfant" pitchFamily="2" charset="0"/>
              </a:rPr>
              <a:t>Numeracy</a:t>
            </a:r>
          </a:p>
          <a:p>
            <a:pPr algn="ctr"/>
            <a:r>
              <a:rPr lang="en-US" sz="2000" b="1" dirty="0">
                <a:solidFill>
                  <a:srgbClr val="7030A0"/>
                </a:solidFill>
                <a:latin typeface="SassoonPrimaryInfant" pitchFamily="2" charset="0"/>
              </a:rPr>
              <a:t>Counting – forwards and backwards. </a:t>
            </a:r>
          </a:p>
          <a:p>
            <a:pPr algn="ctr"/>
            <a:r>
              <a:rPr lang="en-US" sz="2000" b="1" dirty="0">
                <a:solidFill>
                  <a:srgbClr val="7030A0"/>
                </a:solidFill>
                <a:latin typeface="SassoonPrimaryInfant" pitchFamily="2" charset="0"/>
              </a:rPr>
              <a:t>Number recognition.</a:t>
            </a:r>
          </a:p>
          <a:p>
            <a:pPr algn="ctr"/>
            <a:r>
              <a:rPr lang="en-US" sz="2000" b="1" dirty="0">
                <a:solidFill>
                  <a:srgbClr val="7030A0"/>
                </a:solidFill>
                <a:latin typeface="SassoonPrimaryInfant" pitchFamily="2" charset="0"/>
              </a:rPr>
              <a:t>Assigning objects to numbers. </a:t>
            </a:r>
          </a:p>
          <a:p>
            <a:pPr algn="ctr"/>
            <a:r>
              <a:rPr lang="en-US" sz="2000" b="1" dirty="0">
                <a:solidFill>
                  <a:srgbClr val="7030A0"/>
                </a:solidFill>
                <a:latin typeface="SassoonPrimaryInfant" pitchFamily="2" charset="0"/>
              </a:rPr>
              <a:t>Number recognition and formation.</a:t>
            </a:r>
          </a:p>
          <a:p>
            <a:pPr algn="ctr"/>
            <a:endParaRPr lang="en-US" sz="2000" dirty="0">
              <a:solidFill>
                <a:srgbClr val="7030A0"/>
              </a:solidFill>
              <a:latin typeface="SassoonPrimaryInfant" pitchFamily="2" charset="0"/>
            </a:endParaRPr>
          </a:p>
          <a:p>
            <a:pPr algn="ctr"/>
            <a:endParaRPr lang="en-US" sz="2000" dirty="0">
              <a:solidFill>
                <a:srgbClr val="7030A0"/>
              </a:solidFill>
              <a:latin typeface="SassoonPrimaryInfant" pitchFamily="2" charset="0"/>
            </a:endParaRPr>
          </a:p>
          <a:p>
            <a:pPr marL="0" indent="0" algn="ctr">
              <a:buFont typeface="Arial" charset="0"/>
              <a:buNone/>
            </a:pPr>
            <a:endParaRPr lang="en-US" sz="1000" dirty="0">
              <a:latin typeface="SassoonPrimaryInfant" pitchFamily="2" charset="0"/>
            </a:endParaRPr>
          </a:p>
        </p:txBody>
      </p:sp>
    </p:spTree>
    <p:extLst>
      <p:ext uri="{BB962C8B-B14F-4D97-AF65-F5344CB8AC3E}">
        <p14:creationId xmlns:p14="http://schemas.microsoft.com/office/powerpoint/2010/main" val="2171263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229600" cy="1143000"/>
          </a:xfrm>
        </p:spPr>
        <p:txBody>
          <a:bodyPr/>
          <a:lstStyle/>
          <a:p>
            <a:r>
              <a:rPr lang="en-GB" sz="4000" b="1" dirty="0">
                <a:solidFill>
                  <a:srgbClr val="7030A0"/>
                </a:solidFill>
                <a:latin typeface="SassoonPrimaryInfant" pitchFamily="2" charset="0"/>
              </a:rPr>
              <a:t>Videos to Support Number and Letter Formation</a:t>
            </a:r>
          </a:p>
        </p:txBody>
      </p:sp>
      <p:pic>
        <p:nvPicPr>
          <p:cNvPr id="4" name="3wYIaCmVMBE"/>
          <p:cNvPicPr>
            <a:picLocks noRot="1" noChangeAspect="1"/>
          </p:cNvPicPr>
          <p:nvPr>
            <a:videoFile r:link="rId1"/>
          </p:nvPr>
        </p:nvPicPr>
        <p:blipFill>
          <a:blip r:embed="rId5"/>
          <a:stretch>
            <a:fillRect/>
          </a:stretch>
        </p:blipFill>
        <p:spPr>
          <a:xfrm>
            <a:off x="323528" y="2213996"/>
            <a:ext cx="4104456" cy="2308757"/>
          </a:xfrm>
          <a:prstGeom prst="rect">
            <a:avLst/>
          </a:prstGeom>
        </p:spPr>
      </p:pic>
      <p:pic>
        <p:nvPicPr>
          <p:cNvPr id="5" name="TYYSBProJH4"/>
          <p:cNvPicPr>
            <a:picLocks noRot="1" noChangeAspect="1"/>
          </p:cNvPicPr>
          <p:nvPr>
            <a:videoFile r:link="rId2"/>
          </p:nvPr>
        </p:nvPicPr>
        <p:blipFill>
          <a:blip r:embed="rId6"/>
          <a:stretch>
            <a:fillRect/>
          </a:stretch>
        </p:blipFill>
        <p:spPr>
          <a:xfrm>
            <a:off x="4716016" y="2213996"/>
            <a:ext cx="4098567" cy="2305444"/>
          </a:xfrm>
          <a:prstGeom prst="rect">
            <a:avLst/>
          </a:prstGeom>
        </p:spPr>
      </p:pic>
    </p:spTree>
    <p:extLst>
      <p:ext uri="{BB962C8B-B14F-4D97-AF65-F5344CB8AC3E}">
        <p14:creationId xmlns:p14="http://schemas.microsoft.com/office/powerpoint/2010/main" val="176050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70E65DCE-3DDB-4D84-013C-99233A2BC59F}"/>
              </a:ext>
            </a:extLst>
          </p:cNvPr>
          <p:cNvPicPr>
            <a:picLocks noChangeAspect="1"/>
          </p:cNvPicPr>
          <p:nvPr/>
        </p:nvPicPr>
        <p:blipFill>
          <a:blip r:embed="rId2"/>
          <a:srcRect l="1281" r="1" b="1"/>
          <a:stretch>
            <a:fillRect/>
          </a:stretch>
        </p:blipFill>
        <p:spPr>
          <a:xfrm>
            <a:off x="527386" y="769993"/>
            <a:ext cx="3583036" cy="514826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5" name="TextBox 4">
            <a:extLst>
              <a:ext uri="{FF2B5EF4-FFF2-40B4-BE49-F238E27FC236}">
                <a16:creationId xmlns:a16="http://schemas.microsoft.com/office/drawing/2014/main" id="{FC1A9B11-213C-CC4A-A00D-299C585665C7}"/>
              </a:ext>
            </a:extLst>
          </p:cNvPr>
          <p:cNvSpPr txBox="1"/>
          <p:nvPr/>
        </p:nvSpPr>
        <p:spPr>
          <a:xfrm>
            <a:off x="4421221" y="1984443"/>
            <a:ext cx="4094129" cy="419252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b="1"/>
              <a:t>Silver Reading Schools Accreditation Awarded June 2026</a:t>
            </a:r>
          </a:p>
          <a:p>
            <a:pPr indent="-228600">
              <a:lnSpc>
                <a:spcPct val="90000"/>
              </a:lnSpc>
              <a:spcAft>
                <a:spcPts val="600"/>
              </a:spcAft>
              <a:buFont typeface="Arial" panose="020B0604020202020204" pitchFamily="34" charset="0"/>
              <a:buChar char="•"/>
            </a:pPr>
            <a:endParaRPr lang="en-US" b="1"/>
          </a:p>
          <a:p>
            <a:pPr marL="214313" indent="-228600">
              <a:lnSpc>
                <a:spcPct val="90000"/>
              </a:lnSpc>
              <a:spcAft>
                <a:spcPts val="600"/>
              </a:spcAft>
              <a:buFont typeface="Arial" panose="020B0604020202020204" pitchFamily="34" charset="0"/>
              <a:buChar char="•"/>
            </a:pPr>
            <a:r>
              <a:rPr lang="en-US"/>
              <a:t>We have been on our Reading Schools journey in recent years and were delighted to receive this accreditation in recognition for the hard work that has gone in to building and sustaining a reading culture across our whole school community.</a:t>
            </a:r>
          </a:p>
          <a:p>
            <a:pPr marL="214313" indent="-228600">
              <a:lnSpc>
                <a:spcPct val="90000"/>
              </a:lnSpc>
              <a:spcAft>
                <a:spcPts val="600"/>
              </a:spcAft>
              <a:buFont typeface="Arial" panose="020B0604020202020204" pitchFamily="34" charset="0"/>
              <a:buChar char="•"/>
            </a:pPr>
            <a:r>
              <a:rPr lang="en-US"/>
              <a:t>Next steps will be to continue this journey as we aim for our Gold Reading Schools Accreditation.</a:t>
            </a:r>
          </a:p>
          <a:p>
            <a:pPr indent="-228600">
              <a:lnSpc>
                <a:spcPct val="90000"/>
              </a:lnSpc>
              <a:spcAft>
                <a:spcPts val="600"/>
              </a:spcAft>
              <a:buFont typeface="Arial" panose="020B0604020202020204" pitchFamily="34" charset="0"/>
              <a:buChar char="•"/>
            </a:pPr>
            <a:r>
              <a:rPr lang="en-US"/>
              <a:t>Thank you for your continued support!</a:t>
            </a:r>
          </a:p>
        </p:txBody>
      </p:sp>
    </p:spTree>
    <p:extLst>
      <p:ext uri="{BB962C8B-B14F-4D97-AF65-F5344CB8AC3E}">
        <p14:creationId xmlns:p14="http://schemas.microsoft.com/office/powerpoint/2010/main" val="1140015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r>
              <a:rPr lang="en-GB" sz="3850" b="1">
                <a:latin typeface="SassoonPrimaryInfant" pitchFamily="2" charset="0"/>
              </a:rPr>
              <a:t>Home Learning</a:t>
            </a:r>
          </a:p>
        </p:txBody>
      </p:sp>
      <p:sp>
        <p:nvSpPr>
          <p:cNvPr id="3" name="Content Placeholder 2"/>
          <p:cNvSpPr>
            <a:spLocks noGrp="1"/>
          </p:cNvSpPr>
          <p:nvPr>
            <p:ph idx="1"/>
          </p:nvPr>
        </p:nvSpPr>
        <p:spPr>
          <a:xfrm>
            <a:off x="852321" y="2227943"/>
            <a:ext cx="5033221" cy="3788227"/>
          </a:xfrm>
        </p:spPr>
        <p:txBody>
          <a:bodyPr anchor="ctr">
            <a:normAutofit lnSpcReduction="10000"/>
          </a:bodyPr>
          <a:lstStyle/>
          <a:p>
            <a:pPr marL="0" indent="0">
              <a:buNone/>
            </a:pPr>
            <a:r>
              <a:rPr lang="en-US" sz="2100" dirty="0">
                <a:latin typeface="SassoonPrimaryInfant" pitchFamily="2" charset="0"/>
              </a:rPr>
              <a:t>We will begin to share home learning on the </a:t>
            </a:r>
            <a:r>
              <a:rPr lang="en-US" sz="2100" b="1" dirty="0">
                <a:latin typeface="SassoonPrimaryInfant" pitchFamily="2" charset="0"/>
              </a:rPr>
              <a:t>14th September</a:t>
            </a:r>
            <a:r>
              <a:rPr lang="en-US" sz="2100" dirty="0">
                <a:latin typeface="SassoonPrimaryInfant" pitchFamily="2" charset="0"/>
              </a:rPr>
              <a:t>. </a:t>
            </a:r>
          </a:p>
          <a:p>
            <a:pPr marL="0" indent="0">
              <a:buNone/>
            </a:pPr>
            <a:endParaRPr lang="en-US" sz="2100" dirty="0">
              <a:latin typeface="SassoonPrimaryInfant" pitchFamily="2" charset="0"/>
            </a:endParaRPr>
          </a:p>
          <a:p>
            <a:pPr marL="0" indent="0">
              <a:buNone/>
            </a:pPr>
            <a:r>
              <a:rPr lang="en-US" sz="2100" dirty="0">
                <a:latin typeface="SassoonPrimaryInfant" pitchFamily="2" charset="0"/>
              </a:rPr>
              <a:t>Initially, this will include:</a:t>
            </a:r>
          </a:p>
          <a:p>
            <a:r>
              <a:rPr lang="en-US" sz="2100" dirty="0">
                <a:latin typeface="SassoonPrimaryInfant" pitchFamily="2" charset="0"/>
              </a:rPr>
              <a:t>A paper copy of your child’s phonics focus (sounds and tricky words).</a:t>
            </a:r>
          </a:p>
          <a:p>
            <a:r>
              <a:rPr lang="en-US" sz="2100" dirty="0">
                <a:latin typeface="SassoonPrimaryInfant" pitchFamily="2" charset="0"/>
              </a:rPr>
              <a:t>Login details for </a:t>
            </a:r>
            <a:r>
              <a:rPr lang="en-US" sz="2100" dirty="0" err="1">
                <a:latin typeface="SassoonPrimaryInfant" pitchFamily="2" charset="0"/>
              </a:rPr>
              <a:t>BugClub</a:t>
            </a:r>
            <a:r>
              <a:rPr lang="en-US" sz="2100" dirty="0">
                <a:latin typeface="SassoonPrimaryInfant" pitchFamily="2" charset="0"/>
              </a:rPr>
              <a:t> – online reading scheme where your child will be assigned a reading book every two weeks linked to the sounds they are learning in class.</a:t>
            </a:r>
            <a:endParaRPr lang="en-US" sz="2100" dirty="0"/>
          </a:p>
          <a:p>
            <a:pPr marL="0" indent="0">
              <a:buNone/>
            </a:pPr>
            <a:endParaRPr lang="en-US" sz="2100" dirty="0"/>
          </a:p>
          <a:p>
            <a:pPr marL="0" indent="0">
              <a:buNone/>
            </a:pPr>
            <a:endParaRPr lang="en-US" sz="2100" dirty="0"/>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6C9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84C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a:extLst>
              <a:ext uri="{FF2B5EF4-FFF2-40B4-BE49-F238E27FC236}">
                <a16:creationId xmlns:a16="http://schemas.microsoft.com/office/drawing/2014/main" id="{EECC485E-757E-A2A6-024E-37A8FAC803F6}"/>
              </a:ext>
            </a:extLst>
          </p:cNvPr>
          <p:cNvPicPr>
            <a:picLocks noChangeAspect="1"/>
          </p:cNvPicPr>
          <p:nvPr/>
        </p:nvPicPr>
        <p:blipFill>
          <a:blip r:embed="rId3"/>
          <a:srcRect l="1122" r="3552"/>
          <a:stretch>
            <a:fillRect/>
          </a:stretch>
        </p:blipFill>
        <p:spPr>
          <a:xfrm>
            <a:off x="6597187" y="2865141"/>
            <a:ext cx="1199010" cy="1143455"/>
          </a:xfrm>
          <a:prstGeom prst="rect">
            <a:avLst/>
          </a:prstGeom>
        </p:spPr>
      </p:pic>
    </p:spTree>
    <p:extLst>
      <p:ext uri="{BB962C8B-B14F-4D97-AF65-F5344CB8AC3E}">
        <p14:creationId xmlns:p14="http://schemas.microsoft.com/office/powerpoint/2010/main" val="4184443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051"/>
            <a:ext cx="8229600" cy="1143000"/>
          </a:xfrm>
        </p:spPr>
        <p:txBody>
          <a:bodyPr/>
          <a:lstStyle/>
          <a:p>
            <a:r>
              <a:rPr lang="en-GB" b="1" dirty="0">
                <a:latin typeface="SassoonPrimaryInfant" pitchFamily="2" charset="0"/>
              </a:rPr>
              <a:t>Home Learning</a:t>
            </a:r>
          </a:p>
        </p:txBody>
      </p:sp>
      <p:sp>
        <p:nvSpPr>
          <p:cNvPr id="3" name="Content Placeholder 2"/>
          <p:cNvSpPr>
            <a:spLocks noGrp="1"/>
          </p:cNvSpPr>
          <p:nvPr>
            <p:ph idx="1"/>
          </p:nvPr>
        </p:nvSpPr>
        <p:spPr>
          <a:xfrm>
            <a:off x="395536" y="908720"/>
            <a:ext cx="8409620" cy="7978693"/>
          </a:xfrm>
        </p:spPr>
        <p:txBody>
          <a:bodyPr/>
          <a:lstStyle/>
          <a:p>
            <a:pPr marL="0" indent="0" algn="ctr">
              <a:buNone/>
            </a:pPr>
            <a:r>
              <a:rPr lang="en-US" sz="2800" dirty="0">
                <a:latin typeface="SassoonPrimaryInfant" pitchFamily="2" charset="0"/>
              </a:rPr>
              <a:t>After our October holiday you will also receive termly grid incorporating other areas of the curriculum, with activities which can be completed at your own pace. You will receive a paper copy of these, and they will also be shared via Bluesky along with words featuring focus sounds.  </a:t>
            </a:r>
          </a:p>
          <a:p>
            <a:pPr marL="0" indent="0" algn="ctr">
              <a:buNone/>
            </a:pPr>
            <a:endParaRPr lang="en-US" sz="1600" dirty="0">
              <a:latin typeface="SassoonPrimaryInfant" pitchFamily="2" charset="0"/>
            </a:endParaRPr>
          </a:p>
          <a:p>
            <a:pPr marL="0" indent="0" algn="ctr">
              <a:buNone/>
            </a:pPr>
            <a:r>
              <a:rPr lang="en-US" sz="2800" dirty="0">
                <a:latin typeface="SassoonPrimaryInfant" pitchFamily="2" charset="0"/>
              </a:rPr>
              <a:t>Please note, there is no expectation for work to be returned to school however we will continue to celebrate your child’s success and achievements throughout the session. </a:t>
            </a:r>
          </a:p>
          <a:p>
            <a:pPr marL="0" indent="0" algn="ctr">
              <a:buNone/>
            </a:pPr>
            <a:endParaRPr lang="en-US" sz="2800" dirty="0"/>
          </a:p>
          <a:p>
            <a:pPr marL="0" indent="0" algn="ctr">
              <a:buNone/>
            </a:pPr>
            <a:endParaRPr lang="en-US" sz="2800" dirty="0"/>
          </a:p>
        </p:txBody>
      </p:sp>
    </p:spTree>
    <p:extLst>
      <p:ext uri="{BB962C8B-B14F-4D97-AF65-F5344CB8AC3E}">
        <p14:creationId xmlns:p14="http://schemas.microsoft.com/office/powerpoint/2010/main" val="611028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08912" cy="1656184"/>
          </a:xfrm>
        </p:spPr>
        <p:txBody>
          <a:bodyPr/>
          <a:lstStyle/>
          <a:p>
            <a:pPr>
              <a:lnSpc>
                <a:spcPct val="107000"/>
              </a:lnSpc>
            </a:pPr>
            <a:r>
              <a:rPr lang="en-GB" sz="3600" kern="100" dirty="0">
                <a:latin typeface="SassoonPrimaryInfant" pitchFamily="2" charset="0"/>
                <a:ea typeface="Calibri" panose="020F0502020204030204" pitchFamily="34" charset="0"/>
                <a:cs typeface="Times New Roman" panose="02020603050405020304" pitchFamily="18" charset="0"/>
              </a:rPr>
              <a:t>Follow your child's class on </a:t>
            </a:r>
            <a:r>
              <a:rPr lang="en-GB" sz="3600" kern="100" dirty="0" err="1">
                <a:latin typeface="SassoonPrimaryInfant" pitchFamily="2" charset="0"/>
                <a:ea typeface="Calibri" panose="020F0502020204030204" pitchFamily="34" charset="0"/>
                <a:cs typeface="Times New Roman" panose="02020603050405020304" pitchFamily="18" charset="0"/>
              </a:rPr>
              <a:t>Bluesky</a:t>
            </a:r>
            <a:r>
              <a:rPr lang="en-GB" sz="3600" kern="100" dirty="0">
                <a:latin typeface="SassoonPrimaryInfant" pitchFamily="2" charset="0"/>
                <a:ea typeface="Calibri" panose="020F0502020204030204" pitchFamily="34" charset="0"/>
                <a:cs typeface="Times New Roman" panose="02020603050405020304" pitchFamily="18" charset="0"/>
              </a:rPr>
              <a:t> - </a:t>
            </a:r>
            <a:r>
              <a:rPr lang="en-GB" sz="3600" dirty="0">
                <a:latin typeface="SassoonPrimaryInfant" pitchFamily="2" charset="0"/>
              </a:rPr>
              <a:t>our school social media platform.</a:t>
            </a:r>
            <a:br>
              <a:rPr lang="en-GB" sz="3600" dirty="0"/>
            </a:br>
            <a:r>
              <a:rPr lang="en-GB" sz="3600" kern="100" dirty="0">
                <a:latin typeface="SassoonPrimaryInfant" pitchFamily="2" charset="0"/>
                <a:ea typeface="Calibri" panose="020F0502020204030204" pitchFamily="34" charset="0"/>
                <a:cs typeface="Times New Roman" panose="02020603050405020304" pitchFamily="18" charset="0"/>
              </a:rPr>
              <a:t> </a:t>
            </a:r>
            <a:br>
              <a:rPr lang="en-GB" sz="3600" kern="100" dirty="0">
                <a:latin typeface="SassoonPrimaryInfant" pitchFamily="2" charset="0"/>
                <a:ea typeface="Calibri" panose="020F0502020204030204" pitchFamily="34" charset="0"/>
                <a:cs typeface="Times New Roman" panose="02020603050405020304" pitchFamily="18" charset="0"/>
              </a:rPr>
            </a:br>
            <a:endParaRPr lang="en-GB" sz="3600" kern="100" dirty="0">
              <a:latin typeface="SassoonPrimaryInfant" pitchFamily="2"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14B2BD9-4EEA-471F-924A-C684E5CDA7A9}"/>
              </a:ext>
            </a:extLst>
          </p:cNvPr>
          <p:cNvPicPr>
            <a:picLocks noChangeAspect="1"/>
          </p:cNvPicPr>
          <p:nvPr/>
        </p:nvPicPr>
        <p:blipFill>
          <a:blip r:embed="rId3"/>
          <a:stretch>
            <a:fillRect/>
          </a:stretch>
        </p:blipFill>
        <p:spPr>
          <a:xfrm>
            <a:off x="3419872" y="1448780"/>
            <a:ext cx="2022956" cy="2022956"/>
          </a:xfrm>
          <a:prstGeom prst="rect">
            <a:avLst/>
          </a:prstGeom>
        </p:spPr>
      </p:pic>
      <p:sp>
        <p:nvSpPr>
          <p:cNvPr id="6" name="Title 1"/>
          <p:cNvSpPr txBox="1">
            <a:spLocks/>
          </p:cNvSpPr>
          <p:nvPr/>
        </p:nvSpPr>
        <p:spPr bwMode="auto">
          <a:xfrm>
            <a:off x="2233423" y="2924944"/>
            <a:ext cx="4821170" cy="16663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nSpc>
                <a:spcPct val="107000"/>
              </a:lnSpc>
            </a:pPr>
            <a:r>
              <a:rPr lang="en-GB" sz="3600" kern="100" dirty="0">
                <a:latin typeface="SassoonPrimaryInfant" pitchFamily="2" charset="0"/>
                <a:ea typeface="Calibri" panose="020F0502020204030204" pitchFamily="34" charset="0"/>
                <a:cs typeface="Times New Roman" panose="02020603050405020304" pitchFamily="18" charset="0"/>
              </a:rPr>
              <a:t>@mrsmcn-stp.bsky.social</a:t>
            </a:r>
          </a:p>
        </p:txBody>
      </p:sp>
    </p:spTree>
    <p:extLst>
      <p:ext uri="{BB962C8B-B14F-4D97-AF65-F5344CB8AC3E}">
        <p14:creationId xmlns:p14="http://schemas.microsoft.com/office/powerpoint/2010/main" val="440646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11151"/>
            <a:ext cx="8208912" cy="1656184"/>
          </a:xfrm>
        </p:spPr>
        <p:txBody>
          <a:bodyPr/>
          <a:lstStyle/>
          <a:p>
            <a:br>
              <a:rPr lang="en-GB" sz="9600" dirty="0">
                <a:latin typeface="SassoonPrimaryInfant" pitchFamily="2" charset="0"/>
              </a:rPr>
            </a:br>
            <a:r>
              <a:rPr lang="en-GB" sz="9600" b="1" dirty="0">
                <a:latin typeface="SassoonPrimaryInfant" pitchFamily="2" charset="0"/>
              </a:rPr>
              <a:t>Thank you!</a:t>
            </a:r>
            <a:br>
              <a:rPr lang="en-GB" sz="9600" dirty="0">
                <a:latin typeface="SassoonPrimaryInfant" pitchFamily="2" charset="0"/>
              </a:rPr>
            </a:br>
            <a:r>
              <a:rPr lang="en-GB" sz="13800" dirty="0">
                <a:latin typeface="SassoonPrimaryInfant" pitchFamily="2" charset="0"/>
              </a:rPr>
              <a:t> </a:t>
            </a:r>
          </a:p>
        </p:txBody>
      </p:sp>
    </p:spTree>
    <p:extLst>
      <p:ext uri="{BB962C8B-B14F-4D97-AF65-F5344CB8AC3E}">
        <p14:creationId xmlns:p14="http://schemas.microsoft.com/office/powerpoint/2010/main" val="2980210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08912" cy="1656184"/>
          </a:xfrm>
        </p:spPr>
        <p:txBody>
          <a:bodyPr/>
          <a:lstStyle/>
          <a:p>
            <a:r>
              <a:rPr lang="en-GB" sz="6600" dirty="0">
                <a:latin typeface="SassoonPrimaryInfant" pitchFamily="2" charset="0"/>
              </a:rPr>
              <a:t>Communication</a:t>
            </a:r>
            <a:endParaRPr lang="en-GB" sz="8000" dirty="0">
              <a:latin typeface="SassoonPrimaryInfant" pitchFamily="2" charset="0"/>
            </a:endParaRPr>
          </a:p>
        </p:txBody>
      </p:sp>
      <p:sp>
        <p:nvSpPr>
          <p:cNvPr id="3" name="TextBox 2"/>
          <p:cNvSpPr txBox="1"/>
          <p:nvPr/>
        </p:nvSpPr>
        <p:spPr>
          <a:xfrm>
            <a:off x="323528" y="1556792"/>
            <a:ext cx="8568952" cy="3970318"/>
          </a:xfrm>
          <a:prstGeom prst="rect">
            <a:avLst/>
          </a:prstGeom>
          <a:noFill/>
        </p:spPr>
        <p:txBody>
          <a:bodyPr wrap="square" rtlCol="0">
            <a:spAutoFit/>
          </a:bodyPr>
          <a:lstStyle/>
          <a:p>
            <a:r>
              <a:rPr lang="en-GB" dirty="0"/>
              <a:t>School email address – </a:t>
            </a:r>
            <a:r>
              <a:rPr lang="en-GB" dirty="0">
                <a:hlinkClick r:id="rId3"/>
              </a:rPr>
              <a:t>stpatricksprimaryschool@education.falkirk.sch.uk</a:t>
            </a:r>
            <a:r>
              <a:rPr lang="en-GB" dirty="0"/>
              <a:t> </a:t>
            </a:r>
          </a:p>
          <a:p>
            <a:endParaRPr lang="en-GB" dirty="0"/>
          </a:p>
          <a:p>
            <a:r>
              <a:rPr lang="en-GB" dirty="0"/>
              <a:t>School main office phone number – 01324 508840</a:t>
            </a:r>
          </a:p>
          <a:p>
            <a:endParaRPr lang="en-GB" dirty="0"/>
          </a:p>
          <a:p>
            <a:r>
              <a:rPr lang="en-GB" dirty="0"/>
              <a:t>Website - </a:t>
            </a:r>
            <a:r>
              <a:rPr lang="en-GB" dirty="0">
                <a:hlinkClick r:id="rId4"/>
              </a:rPr>
              <a:t>https://www.st-patricks.falkirk.sch.uk/</a:t>
            </a:r>
            <a:r>
              <a:rPr lang="en-GB" dirty="0"/>
              <a:t> </a:t>
            </a:r>
          </a:p>
          <a:p>
            <a:endParaRPr lang="en-GB" dirty="0"/>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Mrs Flaherty will get back to you as soon as possible.</a:t>
            </a:r>
          </a:p>
          <a:p>
            <a:endParaRPr lang="en-GB" dirty="0"/>
          </a:p>
          <a:p>
            <a:r>
              <a:rPr lang="en-GB" dirty="0"/>
              <a:t>‘One BIG Family, One GREAT School!’.</a:t>
            </a:r>
          </a:p>
          <a:p>
            <a:endParaRPr lang="en-GB" dirty="0"/>
          </a:p>
          <a:p>
            <a:endParaRPr lang="en-GB" dirty="0"/>
          </a:p>
        </p:txBody>
      </p:sp>
    </p:spTree>
    <p:extLst>
      <p:ext uri="{BB962C8B-B14F-4D97-AF65-F5344CB8AC3E}">
        <p14:creationId xmlns:p14="http://schemas.microsoft.com/office/powerpoint/2010/main" val="2006976972"/>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3441</TotalTime>
  <Words>2647</Words>
  <Application>Microsoft Office PowerPoint</Application>
  <PresentationFormat>On-screen Show (4:3)</PresentationFormat>
  <Paragraphs>214</Paragraphs>
  <Slides>31</Slides>
  <Notes>21</Notes>
  <HiddenSlides>0</HiddenSlides>
  <MMClips>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Arial</vt:lpstr>
      <vt:lpstr>Calibri</vt:lpstr>
      <vt:lpstr>Garamond</vt:lpstr>
      <vt:lpstr>SassoonPrimaryInfant</vt:lpstr>
      <vt:lpstr>Thème Office</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Behaviour</vt:lpstr>
      <vt:lpstr>PowerPoint Presentation</vt:lpstr>
      <vt:lpstr>PowerPoint Presentation</vt:lpstr>
      <vt:lpstr>Class Charter</vt:lpstr>
      <vt:lpstr>PowerPoint Presentation</vt:lpstr>
      <vt:lpstr>God’s Loving Plan</vt:lpstr>
      <vt:lpstr>Health Promoting School</vt:lpstr>
      <vt:lpstr>PowerPoint Presentation</vt:lpstr>
      <vt:lpstr>Magic Breakfast </vt:lpstr>
      <vt:lpstr>PowerPoint Presentation</vt:lpstr>
      <vt:lpstr>Helicopter Stories – Miss Murphy</vt:lpstr>
      <vt:lpstr>Term 1 Overview</vt:lpstr>
      <vt:lpstr>PowerPoint Presentation</vt:lpstr>
      <vt:lpstr>PowerPoint Presentation</vt:lpstr>
      <vt:lpstr>PowerPoint Presentation</vt:lpstr>
      <vt:lpstr>PowerPoint Presentation</vt:lpstr>
      <vt:lpstr>PowerPoint Presentation</vt:lpstr>
      <vt:lpstr>Videos to Support Number and Letter Formation</vt:lpstr>
      <vt:lpstr>PowerPoint Presentation</vt:lpstr>
      <vt:lpstr>Home Learning</vt:lpstr>
      <vt:lpstr>Home Learning</vt:lpstr>
      <vt:lpstr>Follow your child's class on Bluesky - our school social media platform.   </vt:lpstr>
      <vt:lpstr> Thank you!  </vt:lpstr>
      <vt:lpstr>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Night</dc:title>
  <dc:creator>bob</dc:creator>
  <cp:lastModifiedBy>Ainsley McNiven</cp:lastModifiedBy>
  <cp:revision>171</cp:revision>
  <cp:lastPrinted>2017-09-13T15:37:42Z</cp:lastPrinted>
  <dcterms:created xsi:type="dcterms:W3CDTF">2011-09-14T07:49:54Z</dcterms:created>
  <dcterms:modified xsi:type="dcterms:W3CDTF">2026-09-04T15:43:39Z</dcterms:modified>
</cp:coreProperties>
</file>