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65" r:id="rId1"/>
    <p:sldMasterId id="2147483989" r:id="rId2"/>
  </p:sldMasterIdLst>
  <p:notesMasterIdLst>
    <p:notesMasterId r:id="rId34"/>
  </p:notesMasterIdLst>
  <p:handoutMasterIdLst>
    <p:handoutMasterId r:id="rId35"/>
  </p:handoutMasterIdLst>
  <p:sldIdLst>
    <p:sldId id="284" r:id="rId3"/>
    <p:sldId id="257" r:id="rId4"/>
    <p:sldId id="303" r:id="rId5"/>
    <p:sldId id="258" r:id="rId6"/>
    <p:sldId id="261" r:id="rId7"/>
    <p:sldId id="262" r:id="rId8"/>
    <p:sldId id="343" r:id="rId9"/>
    <p:sldId id="308" r:id="rId10"/>
    <p:sldId id="351" r:id="rId11"/>
    <p:sldId id="352" r:id="rId12"/>
    <p:sldId id="346" r:id="rId13"/>
    <p:sldId id="350" r:id="rId14"/>
    <p:sldId id="282" r:id="rId15"/>
    <p:sldId id="266" r:id="rId16"/>
    <p:sldId id="330" r:id="rId17"/>
    <p:sldId id="354" r:id="rId18"/>
    <p:sldId id="304" r:id="rId19"/>
    <p:sldId id="335" r:id="rId20"/>
    <p:sldId id="332" r:id="rId21"/>
    <p:sldId id="347" r:id="rId22"/>
    <p:sldId id="295" r:id="rId23"/>
    <p:sldId id="294" r:id="rId24"/>
    <p:sldId id="314" r:id="rId25"/>
    <p:sldId id="315" r:id="rId26"/>
    <p:sldId id="348" r:id="rId27"/>
    <p:sldId id="312" r:id="rId28"/>
    <p:sldId id="320" r:id="rId29"/>
    <p:sldId id="342" r:id="rId30"/>
    <p:sldId id="353" r:id="rId31"/>
    <p:sldId id="272" r:id="rId32"/>
    <p:sldId id="341" r:id="rId33"/>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51" autoAdjust="0"/>
    <p:restoredTop sz="85584" autoAdjust="0"/>
  </p:normalViewPr>
  <p:slideViewPr>
    <p:cSldViewPr>
      <p:cViewPr varScale="1">
        <p:scale>
          <a:sx n="54" d="100"/>
          <a:sy n="54" d="100"/>
        </p:scale>
        <p:origin x="1708"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notesMaster" Target="notesMasters/notes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handoutMaster" Target="handoutMasters/handoutMaster1.xml"/><Relationship Id="rId8" Type="http://schemas.openxmlformats.org/officeDocument/2006/relationships/slide" Target="slides/slide6.xml"/><Relationship Id="rId3" Type="http://schemas.openxmlformats.org/officeDocument/2006/relationships/slide" Target="slides/slide1.xml"/></Relationships>
</file>

<file path=ppt/diagrams/_rels/data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image" Target="../media/image25.jpe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3443427-F103-4C52-98A2-FED2073778EF}" type="doc">
      <dgm:prSet loTypeId="urn:microsoft.com/office/officeart/2005/8/layout/vList2" loCatId="list" qsTypeId="urn:microsoft.com/office/officeart/2005/8/quickstyle/simple4" qsCatId="simple" csTypeId="urn:microsoft.com/office/officeart/2005/8/colors/colorful5" csCatId="colorful"/>
      <dgm:spPr/>
      <dgm:t>
        <a:bodyPr/>
        <a:lstStyle/>
        <a:p>
          <a:endParaRPr lang="en-US"/>
        </a:p>
      </dgm:t>
    </dgm:pt>
    <dgm:pt modelId="{84811430-1DE3-4569-B09D-188F03663500}">
      <dgm:prSet/>
      <dgm:spPr/>
      <dgm:t>
        <a:bodyPr/>
        <a:lstStyle/>
        <a:p>
          <a:pPr>
            <a:lnSpc>
              <a:spcPct val="100000"/>
            </a:lnSpc>
          </a:pPr>
          <a:r>
            <a:rPr lang="en-GB"/>
            <a:t>This combines health and RE education, specifically focusing on relationships.</a:t>
          </a:r>
          <a:endParaRPr lang="en-US"/>
        </a:p>
      </dgm:t>
    </dgm:pt>
    <dgm:pt modelId="{1515CEAD-5533-47CC-9640-9D1D742A487E}" type="parTrans" cxnId="{6AAE4DD0-62C3-443C-BDDC-F8C43894D82A}">
      <dgm:prSet/>
      <dgm:spPr/>
      <dgm:t>
        <a:bodyPr/>
        <a:lstStyle/>
        <a:p>
          <a:endParaRPr lang="en-US"/>
        </a:p>
      </dgm:t>
    </dgm:pt>
    <dgm:pt modelId="{A792E46D-321A-461B-93B2-31A0BC350537}" type="sibTrans" cxnId="{6AAE4DD0-62C3-443C-BDDC-F8C43894D82A}">
      <dgm:prSet/>
      <dgm:spPr/>
      <dgm:t>
        <a:bodyPr/>
        <a:lstStyle/>
        <a:p>
          <a:endParaRPr lang="en-US"/>
        </a:p>
      </dgm:t>
    </dgm:pt>
    <dgm:pt modelId="{A323B95D-30CB-497C-9936-42012B679E40}">
      <dgm:prSet/>
      <dgm:spPr/>
      <dgm:t>
        <a:bodyPr/>
        <a:lstStyle/>
        <a:p>
          <a:pPr>
            <a:lnSpc>
              <a:spcPct val="100000"/>
            </a:lnSpc>
          </a:pPr>
          <a:r>
            <a:rPr lang="en-GB"/>
            <a:t>Taught from P1-P7 at </a:t>
          </a:r>
          <a:r>
            <a:rPr lang="en-GB" b="1"/>
            <a:t>appropriate</a:t>
          </a:r>
          <a:r>
            <a:rPr lang="en-GB"/>
            <a:t> level.</a:t>
          </a:r>
          <a:endParaRPr lang="en-US"/>
        </a:p>
      </dgm:t>
    </dgm:pt>
    <dgm:pt modelId="{7B0151D1-462E-474A-92F1-AC906DFB1612}" type="parTrans" cxnId="{570BB648-D01C-462A-B35D-D554E9410A06}">
      <dgm:prSet/>
      <dgm:spPr/>
      <dgm:t>
        <a:bodyPr/>
        <a:lstStyle/>
        <a:p>
          <a:endParaRPr lang="en-US"/>
        </a:p>
      </dgm:t>
    </dgm:pt>
    <dgm:pt modelId="{285A9BEE-41CD-44D0-BAC3-C8175861D5FD}" type="sibTrans" cxnId="{570BB648-D01C-462A-B35D-D554E9410A06}">
      <dgm:prSet/>
      <dgm:spPr/>
      <dgm:t>
        <a:bodyPr/>
        <a:lstStyle/>
        <a:p>
          <a:endParaRPr lang="en-US"/>
        </a:p>
      </dgm:t>
    </dgm:pt>
    <dgm:pt modelId="{C21D8B3D-0D75-4EF9-B3D9-DF5D734619CB}">
      <dgm:prSet/>
      <dgm:spPr/>
      <dgm:t>
        <a:bodyPr/>
        <a:lstStyle/>
        <a:p>
          <a:pPr>
            <a:lnSpc>
              <a:spcPct val="100000"/>
            </a:lnSpc>
          </a:pPr>
          <a:r>
            <a:rPr lang="en-GB"/>
            <a:t>P1 tasks completed in class in the final term. </a:t>
          </a:r>
          <a:endParaRPr lang="en-US"/>
        </a:p>
      </dgm:t>
    </dgm:pt>
    <dgm:pt modelId="{B34E6C85-3AD5-43F0-91A2-6838F1F4E4A5}" type="parTrans" cxnId="{7A6926B8-1CE5-4701-96CE-9F9D45E32AA7}">
      <dgm:prSet/>
      <dgm:spPr/>
      <dgm:t>
        <a:bodyPr/>
        <a:lstStyle/>
        <a:p>
          <a:endParaRPr lang="en-US"/>
        </a:p>
      </dgm:t>
    </dgm:pt>
    <dgm:pt modelId="{496C29FA-9862-41AD-A39A-B0CBB60AAEC8}" type="sibTrans" cxnId="{7A6926B8-1CE5-4701-96CE-9F9D45E32AA7}">
      <dgm:prSet/>
      <dgm:spPr/>
      <dgm:t>
        <a:bodyPr/>
        <a:lstStyle/>
        <a:p>
          <a:endParaRPr lang="en-US"/>
        </a:p>
      </dgm:t>
    </dgm:pt>
    <dgm:pt modelId="{0DE15D42-FCAC-4D3A-B4AD-D54F8607386A}" type="pres">
      <dgm:prSet presAssocID="{B3443427-F103-4C52-98A2-FED2073778EF}" presName="linear" presStyleCnt="0">
        <dgm:presLayoutVars>
          <dgm:animLvl val="lvl"/>
          <dgm:resizeHandles val="exact"/>
        </dgm:presLayoutVars>
      </dgm:prSet>
      <dgm:spPr/>
    </dgm:pt>
    <dgm:pt modelId="{D1C3FB18-2033-44E2-81FC-43DF05B0C0A9}" type="pres">
      <dgm:prSet presAssocID="{84811430-1DE3-4569-B09D-188F03663500}" presName="parentText" presStyleLbl="node1" presStyleIdx="0" presStyleCnt="3">
        <dgm:presLayoutVars>
          <dgm:chMax val="0"/>
          <dgm:bulletEnabled val="1"/>
        </dgm:presLayoutVars>
      </dgm:prSet>
      <dgm:spPr/>
    </dgm:pt>
    <dgm:pt modelId="{67262081-A106-4A5D-B0C5-00065B6007B5}" type="pres">
      <dgm:prSet presAssocID="{A792E46D-321A-461B-93B2-31A0BC350537}" presName="spacer" presStyleCnt="0"/>
      <dgm:spPr/>
    </dgm:pt>
    <dgm:pt modelId="{7462DCCA-631C-4CFD-95A4-4D4FC09185EA}" type="pres">
      <dgm:prSet presAssocID="{A323B95D-30CB-497C-9936-42012B679E40}" presName="parentText" presStyleLbl="node1" presStyleIdx="1" presStyleCnt="3">
        <dgm:presLayoutVars>
          <dgm:chMax val="0"/>
          <dgm:bulletEnabled val="1"/>
        </dgm:presLayoutVars>
      </dgm:prSet>
      <dgm:spPr/>
    </dgm:pt>
    <dgm:pt modelId="{E9A5DD8C-0A74-4FCF-B298-6407425B4060}" type="pres">
      <dgm:prSet presAssocID="{285A9BEE-41CD-44D0-BAC3-C8175861D5FD}" presName="spacer" presStyleCnt="0"/>
      <dgm:spPr/>
    </dgm:pt>
    <dgm:pt modelId="{6A706764-E158-4E0A-BA33-F3C2F1C540C2}" type="pres">
      <dgm:prSet presAssocID="{C21D8B3D-0D75-4EF9-B3D9-DF5D734619CB}" presName="parentText" presStyleLbl="node1" presStyleIdx="2" presStyleCnt="3">
        <dgm:presLayoutVars>
          <dgm:chMax val="0"/>
          <dgm:bulletEnabled val="1"/>
        </dgm:presLayoutVars>
      </dgm:prSet>
      <dgm:spPr/>
    </dgm:pt>
  </dgm:ptLst>
  <dgm:cxnLst>
    <dgm:cxn modelId="{20EA0F66-E821-4367-BD23-0B2532E5C172}" type="presOf" srcId="{84811430-1DE3-4569-B09D-188F03663500}" destId="{D1C3FB18-2033-44E2-81FC-43DF05B0C0A9}" srcOrd="0" destOrd="0" presId="urn:microsoft.com/office/officeart/2005/8/layout/vList2"/>
    <dgm:cxn modelId="{570BB648-D01C-462A-B35D-D554E9410A06}" srcId="{B3443427-F103-4C52-98A2-FED2073778EF}" destId="{A323B95D-30CB-497C-9936-42012B679E40}" srcOrd="1" destOrd="0" parTransId="{7B0151D1-462E-474A-92F1-AC906DFB1612}" sibTransId="{285A9BEE-41CD-44D0-BAC3-C8175861D5FD}"/>
    <dgm:cxn modelId="{0E269E58-3ED6-49E4-9FC5-92C69C8DD68A}" type="presOf" srcId="{C21D8B3D-0D75-4EF9-B3D9-DF5D734619CB}" destId="{6A706764-E158-4E0A-BA33-F3C2F1C540C2}" srcOrd="0" destOrd="0" presId="urn:microsoft.com/office/officeart/2005/8/layout/vList2"/>
    <dgm:cxn modelId="{947DD3A0-CDEB-4A3D-B184-1C44A9088E96}" type="presOf" srcId="{A323B95D-30CB-497C-9936-42012B679E40}" destId="{7462DCCA-631C-4CFD-95A4-4D4FC09185EA}" srcOrd="0" destOrd="0" presId="urn:microsoft.com/office/officeart/2005/8/layout/vList2"/>
    <dgm:cxn modelId="{7A6926B8-1CE5-4701-96CE-9F9D45E32AA7}" srcId="{B3443427-F103-4C52-98A2-FED2073778EF}" destId="{C21D8B3D-0D75-4EF9-B3D9-DF5D734619CB}" srcOrd="2" destOrd="0" parTransId="{B34E6C85-3AD5-43F0-91A2-6838F1F4E4A5}" sibTransId="{496C29FA-9862-41AD-A39A-B0CBB60AAEC8}"/>
    <dgm:cxn modelId="{6AAE4DD0-62C3-443C-BDDC-F8C43894D82A}" srcId="{B3443427-F103-4C52-98A2-FED2073778EF}" destId="{84811430-1DE3-4569-B09D-188F03663500}" srcOrd="0" destOrd="0" parTransId="{1515CEAD-5533-47CC-9640-9D1D742A487E}" sibTransId="{A792E46D-321A-461B-93B2-31A0BC350537}"/>
    <dgm:cxn modelId="{7D94A6E2-F4C5-478F-A2B2-A8404391D05A}" type="presOf" srcId="{B3443427-F103-4C52-98A2-FED2073778EF}" destId="{0DE15D42-FCAC-4D3A-B4AD-D54F8607386A}" srcOrd="0" destOrd="0" presId="urn:microsoft.com/office/officeart/2005/8/layout/vList2"/>
    <dgm:cxn modelId="{0D89FC83-D378-4059-B157-528160868256}" type="presParOf" srcId="{0DE15D42-FCAC-4D3A-B4AD-D54F8607386A}" destId="{D1C3FB18-2033-44E2-81FC-43DF05B0C0A9}" srcOrd="0" destOrd="0" presId="urn:microsoft.com/office/officeart/2005/8/layout/vList2"/>
    <dgm:cxn modelId="{228CB7B2-F966-45FD-B7F4-26144A972180}" type="presParOf" srcId="{0DE15D42-FCAC-4D3A-B4AD-D54F8607386A}" destId="{67262081-A106-4A5D-B0C5-00065B6007B5}" srcOrd="1" destOrd="0" presId="urn:microsoft.com/office/officeart/2005/8/layout/vList2"/>
    <dgm:cxn modelId="{849884EA-4FC9-4CE7-A595-322BBDC7F1FA}" type="presParOf" srcId="{0DE15D42-FCAC-4D3A-B4AD-D54F8607386A}" destId="{7462DCCA-631C-4CFD-95A4-4D4FC09185EA}" srcOrd="2" destOrd="0" presId="urn:microsoft.com/office/officeart/2005/8/layout/vList2"/>
    <dgm:cxn modelId="{1CD8616B-8DE5-4FB2-94EB-56FFF1FED526}" type="presParOf" srcId="{0DE15D42-FCAC-4D3A-B4AD-D54F8607386A}" destId="{E9A5DD8C-0A74-4FCF-B298-6407425B4060}" srcOrd="3" destOrd="0" presId="urn:microsoft.com/office/officeart/2005/8/layout/vList2"/>
    <dgm:cxn modelId="{4DCD77B3-F9D7-4587-9E8E-DB281A9E4039}" type="presParOf" srcId="{0DE15D42-FCAC-4D3A-B4AD-D54F8607386A}" destId="{6A706764-E158-4E0A-BA33-F3C2F1C540C2}"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ADC066C-D087-4E8F-B5C1-A79831C31D00}" type="doc">
      <dgm:prSet loTypeId="urn:microsoft.com/office/officeart/2005/8/layout/vList2" loCatId="list" qsTypeId="urn:microsoft.com/office/officeart/2005/8/quickstyle/simple4" qsCatId="simple" csTypeId="urn:microsoft.com/office/officeart/2005/8/colors/colorful2" csCatId="colorful" phldr="1"/>
      <dgm:spPr/>
      <dgm:t>
        <a:bodyPr/>
        <a:lstStyle/>
        <a:p>
          <a:endParaRPr lang="en-US"/>
        </a:p>
      </dgm:t>
    </dgm:pt>
    <dgm:pt modelId="{A5248974-C3C5-4498-BAB4-383699B6446C}">
      <dgm:prSet/>
      <dgm:spPr/>
      <dgm:t>
        <a:bodyPr/>
        <a:lstStyle/>
        <a:p>
          <a:r>
            <a:rPr lang="en-GB" b="1"/>
            <a:t>Physical Education </a:t>
          </a:r>
          <a:endParaRPr lang="en-US"/>
        </a:p>
      </dgm:t>
    </dgm:pt>
    <dgm:pt modelId="{490AA46C-59AE-4828-AD46-7D30F997BEC3}" type="parTrans" cxnId="{614AD4A1-4E21-4055-AB3F-1215B31BB6CA}">
      <dgm:prSet/>
      <dgm:spPr/>
      <dgm:t>
        <a:bodyPr/>
        <a:lstStyle/>
        <a:p>
          <a:endParaRPr lang="en-US"/>
        </a:p>
      </dgm:t>
    </dgm:pt>
    <dgm:pt modelId="{7B4F5D66-47D8-4365-9D36-7B206EE2A945}" type="sibTrans" cxnId="{614AD4A1-4E21-4055-AB3F-1215B31BB6CA}">
      <dgm:prSet/>
      <dgm:spPr/>
      <dgm:t>
        <a:bodyPr/>
        <a:lstStyle/>
        <a:p>
          <a:endParaRPr lang="en-US"/>
        </a:p>
      </dgm:t>
    </dgm:pt>
    <dgm:pt modelId="{B2E840AE-531C-4F08-A989-9DB375BCA62D}">
      <dgm:prSet/>
      <dgm:spPr/>
      <dgm:t>
        <a:bodyPr/>
        <a:lstStyle/>
        <a:p>
          <a:r>
            <a:rPr lang="en-US" dirty="0" err="1">
              <a:solidFill>
                <a:srgbClr val="000000"/>
              </a:solidFill>
              <a:latin typeface="SassoonPrimaryInfant" pitchFamily="2" charset="0"/>
            </a:rPr>
            <a:t>Mr</a:t>
          </a:r>
          <a:r>
            <a:rPr lang="en-US" dirty="0">
              <a:solidFill>
                <a:srgbClr val="000000"/>
              </a:solidFill>
              <a:latin typeface="SassoonPrimaryInfant" pitchFamily="2" charset="0"/>
            </a:rPr>
            <a:t> MacDonald will be taking our class for P.E. on a</a:t>
          </a:r>
          <a:r>
            <a:rPr lang="en-US" b="1" dirty="0">
              <a:solidFill>
                <a:srgbClr val="595607"/>
              </a:solidFill>
              <a:latin typeface="SassoonPrimaryInfant" pitchFamily="2" charset="0"/>
            </a:rPr>
            <a:t> Wednesday </a:t>
          </a:r>
          <a:r>
            <a:rPr lang="en-US" dirty="0">
              <a:solidFill>
                <a:srgbClr val="000000"/>
              </a:solidFill>
              <a:latin typeface="SassoonPrimaryInfant" pitchFamily="2" charset="0"/>
            </a:rPr>
            <a:t>and children will participate with the class teacher on a </a:t>
          </a:r>
          <a:r>
            <a:rPr lang="en-US" b="1" dirty="0">
              <a:solidFill>
                <a:srgbClr val="595607"/>
              </a:solidFill>
              <a:latin typeface="SassoonPrimaryInfant" pitchFamily="2" charset="0"/>
            </a:rPr>
            <a:t>Tuesday. </a:t>
          </a:r>
          <a:endParaRPr lang="en-US" dirty="0"/>
        </a:p>
      </dgm:t>
    </dgm:pt>
    <dgm:pt modelId="{89FEF08D-59BC-466F-B2AA-2960ACF414EA}" type="parTrans" cxnId="{956BB62E-E852-4367-B68B-B67FCFC3BEF0}">
      <dgm:prSet/>
      <dgm:spPr/>
      <dgm:t>
        <a:bodyPr/>
        <a:lstStyle/>
        <a:p>
          <a:endParaRPr lang="en-US"/>
        </a:p>
      </dgm:t>
    </dgm:pt>
    <dgm:pt modelId="{2BBFEDA8-00EE-45C5-A30D-9878E81288E7}" type="sibTrans" cxnId="{956BB62E-E852-4367-B68B-B67FCFC3BEF0}">
      <dgm:prSet/>
      <dgm:spPr/>
      <dgm:t>
        <a:bodyPr/>
        <a:lstStyle/>
        <a:p>
          <a:endParaRPr lang="en-US"/>
        </a:p>
      </dgm:t>
    </dgm:pt>
    <dgm:pt modelId="{A8D2599B-C04B-4677-8061-E57FBE366A30}">
      <dgm:prSet/>
      <dgm:spPr/>
      <dgm:t>
        <a:bodyPr/>
        <a:lstStyle/>
        <a:p>
          <a:endParaRPr lang="en-US" b="1" dirty="0">
            <a:solidFill>
              <a:srgbClr val="595607"/>
            </a:solidFill>
            <a:latin typeface="SassoonPrimaryInfant" pitchFamily="2" charset="0"/>
          </a:endParaRPr>
        </a:p>
      </dgm:t>
    </dgm:pt>
    <dgm:pt modelId="{EBECB818-D4E0-4288-827B-765A9DEF68A6}" type="parTrans" cxnId="{77F77318-0B5A-4931-A9F3-58A5CD436AA8}">
      <dgm:prSet/>
      <dgm:spPr/>
      <dgm:t>
        <a:bodyPr/>
        <a:lstStyle/>
        <a:p>
          <a:endParaRPr lang="en-GB"/>
        </a:p>
      </dgm:t>
    </dgm:pt>
    <dgm:pt modelId="{FC83A955-24D6-4CC0-87AE-DBC4723B12BE}" type="sibTrans" cxnId="{77F77318-0B5A-4931-A9F3-58A5CD436AA8}">
      <dgm:prSet/>
      <dgm:spPr/>
      <dgm:t>
        <a:bodyPr/>
        <a:lstStyle/>
        <a:p>
          <a:endParaRPr lang="en-GB"/>
        </a:p>
      </dgm:t>
    </dgm:pt>
    <dgm:pt modelId="{DD9C7CF5-6393-4E6A-A3C7-97A067A2B266}">
      <dgm:prSet/>
      <dgm:spPr/>
      <dgm:t>
        <a:bodyPr/>
        <a:lstStyle/>
        <a:p>
          <a:r>
            <a:rPr lang="en-US">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endParaRPr lang="en-US" dirty="0">
            <a:solidFill>
              <a:srgbClr val="000000"/>
            </a:solidFill>
            <a:latin typeface="SassoonPrimaryInfant" pitchFamily="2" charset="0"/>
          </a:endParaRPr>
        </a:p>
      </dgm:t>
    </dgm:pt>
    <dgm:pt modelId="{D8513738-73EB-4491-A03C-70E951BA613E}" type="parTrans" cxnId="{94D95A8F-E2F2-4F9C-AEC7-3553F6C49951}">
      <dgm:prSet/>
      <dgm:spPr/>
      <dgm:t>
        <a:bodyPr/>
        <a:lstStyle/>
        <a:p>
          <a:endParaRPr lang="en-GB"/>
        </a:p>
      </dgm:t>
    </dgm:pt>
    <dgm:pt modelId="{8043FE58-FC09-46E5-B8DA-AE519C522CA3}" type="sibTrans" cxnId="{94D95A8F-E2F2-4F9C-AEC7-3553F6C49951}">
      <dgm:prSet/>
      <dgm:spPr/>
      <dgm:t>
        <a:bodyPr/>
        <a:lstStyle/>
        <a:p>
          <a:endParaRPr lang="en-GB"/>
        </a:p>
      </dgm:t>
    </dgm:pt>
    <dgm:pt modelId="{3BBAC538-63CB-496B-BD84-69D3B7E9DFC3}">
      <dgm:prSet/>
      <dgm:spPr/>
      <dgm:t>
        <a:bodyPr/>
        <a:lstStyle/>
        <a:p>
          <a:endParaRPr lang="en-US" dirty="0">
            <a:solidFill>
              <a:srgbClr val="000000"/>
            </a:solidFill>
            <a:latin typeface="SassoonPrimaryInfant" pitchFamily="2" charset="0"/>
          </a:endParaRPr>
        </a:p>
      </dgm:t>
    </dgm:pt>
    <dgm:pt modelId="{ADC7B5AA-1551-4E36-BFF6-E667EF1648EC}" type="parTrans" cxnId="{C77BF2D5-26C1-4C9D-A2E0-D719B6990578}">
      <dgm:prSet/>
      <dgm:spPr/>
      <dgm:t>
        <a:bodyPr/>
        <a:lstStyle/>
        <a:p>
          <a:endParaRPr lang="en-GB"/>
        </a:p>
      </dgm:t>
    </dgm:pt>
    <dgm:pt modelId="{98BAD911-DB6F-4068-ADF7-E0EA825CA4B9}" type="sibTrans" cxnId="{C77BF2D5-26C1-4C9D-A2E0-D719B6990578}">
      <dgm:prSet/>
      <dgm:spPr/>
      <dgm:t>
        <a:bodyPr/>
        <a:lstStyle/>
        <a:p>
          <a:endParaRPr lang="en-GB"/>
        </a:p>
      </dgm:t>
    </dgm:pt>
    <dgm:pt modelId="{B73187D5-F2E4-49D5-BBA8-BDDE75F00272}">
      <dgm:prSet/>
      <dgm:spPr/>
      <dgm:t>
        <a:bodyPr/>
        <a:lstStyle/>
        <a:p>
          <a:r>
            <a:rPr lang="en-US"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dgm:t>
    </dgm:pt>
    <dgm:pt modelId="{59E3B5E1-AAB3-4313-B935-89C581120452}" type="parTrans" cxnId="{B989668F-644F-45D3-A781-E56F077E9B79}">
      <dgm:prSet/>
      <dgm:spPr/>
      <dgm:t>
        <a:bodyPr/>
        <a:lstStyle/>
        <a:p>
          <a:endParaRPr lang="en-GB"/>
        </a:p>
      </dgm:t>
    </dgm:pt>
    <dgm:pt modelId="{8C20D8A6-A4AA-4161-8B5B-C8F7394F2AAD}" type="sibTrans" cxnId="{B989668F-644F-45D3-A781-E56F077E9B79}">
      <dgm:prSet/>
      <dgm:spPr/>
      <dgm:t>
        <a:bodyPr/>
        <a:lstStyle/>
        <a:p>
          <a:endParaRPr lang="en-GB"/>
        </a:p>
      </dgm:t>
    </dgm:pt>
    <dgm:pt modelId="{8503D4B2-FC9E-4A02-BAD3-F78F1B51B6A7}" type="pres">
      <dgm:prSet presAssocID="{EADC066C-D087-4E8F-B5C1-A79831C31D00}" presName="linear" presStyleCnt="0">
        <dgm:presLayoutVars>
          <dgm:animLvl val="lvl"/>
          <dgm:resizeHandles val="exact"/>
        </dgm:presLayoutVars>
      </dgm:prSet>
      <dgm:spPr/>
    </dgm:pt>
    <dgm:pt modelId="{14038231-D041-4343-8A19-970CB4C7D014}" type="pres">
      <dgm:prSet presAssocID="{A5248974-C3C5-4498-BAB4-383699B6446C}" presName="parentText" presStyleLbl="node1" presStyleIdx="0" presStyleCnt="1">
        <dgm:presLayoutVars>
          <dgm:chMax val="0"/>
          <dgm:bulletEnabled val="1"/>
        </dgm:presLayoutVars>
      </dgm:prSet>
      <dgm:spPr/>
    </dgm:pt>
    <dgm:pt modelId="{E95CB93C-CD1F-47DD-9F6C-AA4FF52BFC48}" type="pres">
      <dgm:prSet presAssocID="{A5248974-C3C5-4498-BAB4-383699B6446C}" presName="childText" presStyleLbl="revTx" presStyleIdx="0" presStyleCnt="1">
        <dgm:presLayoutVars>
          <dgm:bulletEnabled val="1"/>
        </dgm:presLayoutVars>
      </dgm:prSet>
      <dgm:spPr/>
    </dgm:pt>
  </dgm:ptLst>
  <dgm:cxnLst>
    <dgm:cxn modelId="{77F77318-0B5A-4931-A9F3-58A5CD436AA8}" srcId="{A5248974-C3C5-4498-BAB4-383699B6446C}" destId="{A8D2599B-C04B-4677-8061-E57FBE366A30}" srcOrd="1" destOrd="0" parTransId="{EBECB818-D4E0-4288-827B-765A9DEF68A6}" sibTransId="{FC83A955-24D6-4CC0-87AE-DBC4723B12BE}"/>
    <dgm:cxn modelId="{956BB62E-E852-4367-B68B-B67FCFC3BEF0}" srcId="{A5248974-C3C5-4498-BAB4-383699B6446C}" destId="{B2E840AE-531C-4F08-A989-9DB375BCA62D}" srcOrd="0" destOrd="0" parTransId="{89FEF08D-59BC-466F-B2AA-2960ACF414EA}" sibTransId="{2BBFEDA8-00EE-45C5-A30D-9878E81288E7}"/>
    <dgm:cxn modelId="{08A68F45-D155-4B46-9218-0080255978E2}" type="presOf" srcId="{EADC066C-D087-4E8F-B5C1-A79831C31D00}" destId="{8503D4B2-FC9E-4A02-BAD3-F78F1B51B6A7}" srcOrd="0" destOrd="0" presId="urn:microsoft.com/office/officeart/2005/8/layout/vList2"/>
    <dgm:cxn modelId="{39C33A58-3298-4986-9DC3-59B28BC57443}" type="presOf" srcId="{A5248974-C3C5-4498-BAB4-383699B6446C}" destId="{14038231-D041-4343-8A19-970CB4C7D014}" srcOrd="0" destOrd="0" presId="urn:microsoft.com/office/officeart/2005/8/layout/vList2"/>
    <dgm:cxn modelId="{B989668F-644F-45D3-A781-E56F077E9B79}" srcId="{A5248974-C3C5-4498-BAB4-383699B6446C}" destId="{B73187D5-F2E4-49D5-BBA8-BDDE75F00272}" srcOrd="4" destOrd="0" parTransId="{59E3B5E1-AAB3-4313-B935-89C581120452}" sibTransId="{8C20D8A6-A4AA-4161-8B5B-C8F7394F2AAD}"/>
    <dgm:cxn modelId="{94D95A8F-E2F2-4F9C-AEC7-3553F6C49951}" srcId="{A5248974-C3C5-4498-BAB4-383699B6446C}" destId="{DD9C7CF5-6393-4E6A-A3C7-97A067A2B266}" srcOrd="2" destOrd="0" parTransId="{D8513738-73EB-4491-A03C-70E951BA613E}" sibTransId="{8043FE58-FC09-46E5-B8DA-AE519C522CA3}"/>
    <dgm:cxn modelId="{614AD4A1-4E21-4055-AB3F-1215B31BB6CA}" srcId="{EADC066C-D087-4E8F-B5C1-A79831C31D00}" destId="{A5248974-C3C5-4498-BAB4-383699B6446C}" srcOrd="0" destOrd="0" parTransId="{490AA46C-59AE-4828-AD46-7D30F997BEC3}" sibTransId="{7B4F5D66-47D8-4365-9D36-7B206EE2A945}"/>
    <dgm:cxn modelId="{1F6B8CAE-3B44-4A6A-BCBC-22DDC476E138}" type="presOf" srcId="{3BBAC538-63CB-496B-BD84-69D3B7E9DFC3}" destId="{E95CB93C-CD1F-47DD-9F6C-AA4FF52BFC48}" srcOrd="0" destOrd="3" presId="urn:microsoft.com/office/officeart/2005/8/layout/vList2"/>
    <dgm:cxn modelId="{E7CA13B4-9D21-4A25-BC45-522DDADAA6F0}" type="presOf" srcId="{DD9C7CF5-6393-4E6A-A3C7-97A067A2B266}" destId="{E95CB93C-CD1F-47DD-9F6C-AA4FF52BFC48}" srcOrd="0" destOrd="2" presId="urn:microsoft.com/office/officeart/2005/8/layout/vList2"/>
    <dgm:cxn modelId="{C77BF2D5-26C1-4C9D-A2E0-D719B6990578}" srcId="{A5248974-C3C5-4498-BAB4-383699B6446C}" destId="{3BBAC538-63CB-496B-BD84-69D3B7E9DFC3}" srcOrd="3" destOrd="0" parTransId="{ADC7B5AA-1551-4E36-BFF6-E667EF1648EC}" sibTransId="{98BAD911-DB6F-4068-ADF7-E0EA825CA4B9}"/>
    <dgm:cxn modelId="{41E57DDD-ACE8-475B-9B25-E098245B2766}" type="presOf" srcId="{B2E840AE-531C-4F08-A989-9DB375BCA62D}" destId="{E95CB93C-CD1F-47DD-9F6C-AA4FF52BFC48}" srcOrd="0" destOrd="0" presId="urn:microsoft.com/office/officeart/2005/8/layout/vList2"/>
    <dgm:cxn modelId="{C739FBE6-A4B6-49A5-85DC-FC600C74B4AA}" type="presOf" srcId="{B73187D5-F2E4-49D5-BBA8-BDDE75F00272}" destId="{E95CB93C-CD1F-47DD-9F6C-AA4FF52BFC48}" srcOrd="0" destOrd="4" presId="urn:microsoft.com/office/officeart/2005/8/layout/vList2"/>
    <dgm:cxn modelId="{59011EFC-4D72-4EB0-B0A0-BCAFBF8DC716}" type="presOf" srcId="{A8D2599B-C04B-4677-8061-E57FBE366A30}" destId="{E95CB93C-CD1F-47DD-9F6C-AA4FF52BFC48}" srcOrd="0" destOrd="1" presId="urn:microsoft.com/office/officeart/2005/8/layout/vList2"/>
    <dgm:cxn modelId="{F4A2AB39-304D-43BD-AC05-0F91D6F45ABC}" type="presParOf" srcId="{8503D4B2-FC9E-4A02-BAD3-F78F1B51B6A7}" destId="{14038231-D041-4343-8A19-970CB4C7D014}" srcOrd="0" destOrd="0" presId="urn:microsoft.com/office/officeart/2005/8/layout/vList2"/>
    <dgm:cxn modelId="{C817EA0B-0672-47AA-B0EC-68A3B9A1C1B1}" type="presParOf" srcId="{8503D4B2-FC9E-4A02-BAD3-F78F1B51B6A7}" destId="{E95CB93C-CD1F-47DD-9F6C-AA4FF52BFC48}" srcOrd="1"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AE5A345-071C-41C3-8FA9-E01DA318E258}" type="doc">
      <dgm:prSet loTypeId="urn:microsoft.com/office/officeart/2005/8/layout/hList7" loCatId="list" qsTypeId="urn:microsoft.com/office/officeart/2005/8/quickstyle/3d1" qsCatId="3D" csTypeId="urn:microsoft.com/office/officeart/2005/8/colors/colorful5" csCatId="colorful" phldr="1"/>
      <dgm:spPr/>
    </dgm:pt>
    <dgm:pt modelId="{3D659787-2FB7-4B32-AAF7-8BAFE551B92B}">
      <dgm:prSet phldrT="[Text]" custT="1"/>
      <dgm:spPr/>
      <dgm:t>
        <a:bodyPr/>
        <a:lstStyle/>
        <a:p>
          <a:pPr algn="ctr"/>
          <a:endParaRPr lang="en-GB" sz="2000" dirty="0">
            <a:latin typeface="SassoonPrimaryInfant" pitchFamily="2" charset="0"/>
          </a:endParaRPr>
        </a:p>
        <a:p>
          <a:pPr algn="ctr"/>
          <a:endParaRPr lang="en-GB" sz="2000" dirty="0">
            <a:latin typeface="SassoonPrimaryInfant" pitchFamily="2" charset="0"/>
          </a:endParaRPr>
        </a:p>
        <a:p>
          <a:pPr algn="ctr"/>
          <a:endParaRPr lang="en-GB" sz="2000" dirty="0">
            <a:latin typeface="SassoonPrimaryInfant" pitchFamily="2" charset="0"/>
          </a:endParaRPr>
        </a:p>
        <a:p>
          <a:pPr algn="ctr"/>
          <a:endParaRPr lang="en-GB" sz="1200" b="1" u="sng" dirty="0">
            <a:solidFill>
              <a:schemeClr val="tx1"/>
            </a:solidFill>
            <a:latin typeface="SassoonPrimaryInfant" pitchFamily="2" charset="0"/>
          </a:endParaRPr>
        </a:p>
        <a:p>
          <a:pPr algn="ctr"/>
          <a:r>
            <a:rPr lang="en-GB" sz="1800" b="1" u="sng" dirty="0">
              <a:solidFill>
                <a:schemeClr val="tx1"/>
              </a:solidFill>
              <a:latin typeface="SassoonPrimaryInfant" pitchFamily="2" charset="0"/>
            </a:rPr>
            <a:t>Teacher Led</a:t>
          </a:r>
        </a:p>
        <a:p>
          <a:pPr algn="l"/>
          <a:r>
            <a:rPr lang="en-GB" sz="1800" dirty="0">
              <a:solidFill>
                <a:schemeClr val="tx1"/>
              </a:solidFill>
              <a:latin typeface="SassoonPrimaryInfant" pitchFamily="2" charset="0"/>
            </a:rPr>
            <a:t>• Whole class, group, individual – ‘Together Time’ used for focussed learning with teacher.</a:t>
          </a:r>
        </a:p>
        <a:p>
          <a:pPr algn="l"/>
          <a:r>
            <a:rPr lang="en-GB" sz="1800" dirty="0">
              <a:solidFill>
                <a:schemeClr val="tx1"/>
              </a:solidFill>
              <a:latin typeface="SassoonPrimaryInfant" pitchFamily="2" charset="0"/>
            </a:rPr>
            <a:t>• Explicit coverage of Experiences and Outcomes.</a:t>
          </a:r>
        </a:p>
      </dgm:t>
    </dgm:pt>
    <dgm:pt modelId="{DD1404EA-8656-4FE2-885D-972BABC791F6}" type="parTrans" cxnId="{F276C99D-C5DB-4D1C-B5BE-849EB3DDC437}">
      <dgm:prSet/>
      <dgm:spPr/>
      <dgm:t>
        <a:bodyPr/>
        <a:lstStyle/>
        <a:p>
          <a:endParaRPr lang="en-GB"/>
        </a:p>
      </dgm:t>
    </dgm:pt>
    <dgm:pt modelId="{5163BD16-A42A-44F5-BECB-50396CDE027C}" type="sibTrans" cxnId="{F276C99D-C5DB-4D1C-B5BE-849EB3DDC437}">
      <dgm:prSet/>
      <dgm:spPr/>
      <dgm:t>
        <a:bodyPr/>
        <a:lstStyle/>
        <a:p>
          <a:endParaRPr lang="en-GB"/>
        </a:p>
      </dgm:t>
    </dgm:pt>
    <dgm:pt modelId="{CB114069-D302-4A0F-9549-6DBD7030C263}">
      <dgm:prSet phldrT="[Text]" custT="1"/>
      <dgm:spPr/>
      <dgm:t>
        <a:bodyPr/>
        <a:lstStyle/>
        <a:p>
          <a:pPr algn="l"/>
          <a:br>
            <a:rPr lang="en-GB" sz="1200" dirty="0">
              <a:latin typeface="SassoonPrimaryInfant" pitchFamily="2" charset="0"/>
            </a:rPr>
          </a:br>
          <a:br>
            <a:rPr lang="en-GB" sz="1200" dirty="0">
              <a:latin typeface="SassoonPrimaryInfant" pitchFamily="2" charset="0"/>
            </a:rPr>
          </a:br>
          <a:br>
            <a:rPr lang="en-GB" sz="1200" dirty="0">
              <a:latin typeface="SassoonPrimaryInfant" pitchFamily="2" charset="0"/>
            </a:rPr>
          </a:br>
          <a:br>
            <a:rPr lang="en-GB" sz="1200" dirty="0">
              <a:latin typeface="SassoonPrimaryInfant" pitchFamily="2" charset="0"/>
            </a:rPr>
          </a:br>
          <a:endParaRPr lang="en-GB" sz="1200" dirty="0">
            <a:latin typeface="SassoonPrimaryInfant" pitchFamily="2" charset="0"/>
          </a:endParaRPr>
        </a:p>
        <a:p>
          <a:pPr algn="l"/>
          <a:endParaRPr lang="en-GB" sz="1200" dirty="0">
            <a:latin typeface="SassoonPrimaryInfant" pitchFamily="2" charset="0"/>
          </a:endParaRPr>
        </a:p>
        <a:p>
          <a:pPr algn="ctr"/>
          <a:br>
            <a:rPr lang="en-GB" sz="1800" dirty="0">
              <a:latin typeface="SassoonPrimaryInfant" pitchFamily="2" charset="0"/>
            </a:rPr>
          </a:br>
          <a:r>
            <a:rPr lang="en-GB" sz="1800" b="1" u="sng" dirty="0">
              <a:solidFill>
                <a:schemeClr val="tx1"/>
              </a:solidFill>
              <a:latin typeface="SassoonPrimaryInfant" pitchFamily="2" charset="0"/>
            </a:rPr>
            <a:t>Teacher Initiated</a:t>
          </a:r>
        </a:p>
        <a:p>
          <a:pPr algn="l"/>
          <a:r>
            <a:rPr lang="en-GB" sz="1800" dirty="0">
              <a:solidFill>
                <a:schemeClr val="tx1"/>
              </a:solidFill>
              <a:latin typeface="SassoonPrimaryInfant" pitchFamily="2" charset="0"/>
            </a:rPr>
            <a:t>• Literacy and Numeracy focus tasks – called ‘Special Missions.’</a:t>
          </a:r>
        </a:p>
        <a:p>
          <a:pPr algn="l"/>
          <a:r>
            <a:rPr lang="en-GB" sz="1800" dirty="0">
              <a:solidFill>
                <a:schemeClr val="tx1"/>
              </a:solidFill>
              <a:latin typeface="SassoonPrimaryInfant" pitchFamily="2" charset="0"/>
            </a:rPr>
            <a:t>• Individual, paired and group activities linked to ‘Together Time.’</a:t>
          </a:r>
        </a:p>
      </dgm:t>
    </dgm:pt>
    <dgm:pt modelId="{987FA6D5-88D6-461C-9A27-8A5E4990BE73}" type="parTrans" cxnId="{B225A299-E965-4700-AEE7-4964158A441E}">
      <dgm:prSet/>
      <dgm:spPr/>
      <dgm:t>
        <a:bodyPr/>
        <a:lstStyle/>
        <a:p>
          <a:endParaRPr lang="en-GB"/>
        </a:p>
      </dgm:t>
    </dgm:pt>
    <dgm:pt modelId="{91950BA7-11B9-456A-AB66-053F1CC53CC4}" type="sibTrans" cxnId="{B225A299-E965-4700-AEE7-4964158A441E}">
      <dgm:prSet/>
      <dgm:spPr/>
      <dgm:t>
        <a:bodyPr/>
        <a:lstStyle/>
        <a:p>
          <a:endParaRPr lang="en-GB"/>
        </a:p>
      </dgm:t>
    </dgm:pt>
    <dgm:pt modelId="{B2595390-603F-4EB0-AEE9-7C58D29EB198}">
      <dgm:prSet phldrT="[Text]"/>
      <dgm:spPr/>
      <dgm:t>
        <a:bodyPr/>
        <a:lstStyle/>
        <a:p>
          <a:endParaRPr lang="en-GB" dirty="0"/>
        </a:p>
      </dgm:t>
    </dgm:pt>
    <dgm:pt modelId="{62585C7F-88EE-4E51-A64A-C216ADC1DD80}" type="parTrans" cxnId="{A834F015-55E3-416E-913A-D9374863465B}">
      <dgm:prSet/>
      <dgm:spPr/>
      <dgm:t>
        <a:bodyPr/>
        <a:lstStyle/>
        <a:p>
          <a:endParaRPr lang="en-GB"/>
        </a:p>
      </dgm:t>
    </dgm:pt>
    <dgm:pt modelId="{14DE5CCB-1F8C-49CD-8AE9-20D42BA7A8CD}" type="sibTrans" cxnId="{A834F015-55E3-416E-913A-D9374863465B}">
      <dgm:prSet/>
      <dgm:spPr/>
      <dgm:t>
        <a:bodyPr/>
        <a:lstStyle/>
        <a:p>
          <a:endParaRPr lang="en-GB"/>
        </a:p>
      </dgm:t>
    </dgm:pt>
    <dgm:pt modelId="{AB0B18B6-3EB1-4002-AD98-F42DAF2D39D9}" type="pres">
      <dgm:prSet presAssocID="{3AE5A345-071C-41C3-8FA9-E01DA318E258}" presName="Name0" presStyleCnt="0">
        <dgm:presLayoutVars>
          <dgm:dir/>
          <dgm:resizeHandles val="exact"/>
        </dgm:presLayoutVars>
      </dgm:prSet>
      <dgm:spPr/>
    </dgm:pt>
    <dgm:pt modelId="{3383EE39-D011-44AD-B460-AF21F5FACAA7}" type="pres">
      <dgm:prSet presAssocID="{3AE5A345-071C-41C3-8FA9-E01DA318E258}" presName="fgShape" presStyleLbl="fgShp" presStyleIdx="0" presStyleCnt="1" custScaleY="38178" custLinFactY="-206827" custLinFactNeighborX="-843" custLinFactNeighborY="-300000"/>
      <dgm:spPr>
        <a:solidFill>
          <a:srgbClr val="7030A0"/>
        </a:solidFill>
      </dgm:spPr>
    </dgm:pt>
    <dgm:pt modelId="{C61112CA-E4C0-4545-9C21-2B3EFC353306}" type="pres">
      <dgm:prSet presAssocID="{3AE5A345-071C-41C3-8FA9-E01DA318E258}" presName="linComp" presStyleCnt="0"/>
      <dgm:spPr/>
    </dgm:pt>
    <dgm:pt modelId="{0B616A94-CD1D-45F6-BF2C-396EC0E1A325}" type="pres">
      <dgm:prSet presAssocID="{3D659787-2FB7-4B32-AAF7-8BAFE551B92B}" presName="compNode" presStyleCnt="0"/>
      <dgm:spPr/>
    </dgm:pt>
    <dgm:pt modelId="{B4E449D9-1E10-438D-8603-615A842738AD}" type="pres">
      <dgm:prSet presAssocID="{3D659787-2FB7-4B32-AAF7-8BAFE551B92B}" presName="bkgdShape" presStyleLbl="node1" presStyleIdx="0" presStyleCnt="3" custLinFactNeighborX="-49895"/>
      <dgm:spPr/>
    </dgm:pt>
    <dgm:pt modelId="{456AFB6E-00B2-402C-A2EB-C8B1322E3397}" type="pres">
      <dgm:prSet presAssocID="{3D659787-2FB7-4B32-AAF7-8BAFE551B92B}" presName="nodeTx" presStyleLbl="node1" presStyleIdx="0" presStyleCnt="3">
        <dgm:presLayoutVars>
          <dgm:bulletEnabled val="1"/>
        </dgm:presLayoutVars>
      </dgm:prSet>
      <dgm:spPr/>
    </dgm:pt>
    <dgm:pt modelId="{990FA9B0-CB58-4905-AECF-803BBEDC523B}" type="pres">
      <dgm:prSet presAssocID="{3D659787-2FB7-4B32-AAF7-8BAFE551B92B}" presName="invisiNode" presStyleLbl="node1" presStyleIdx="0" presStyleCnt="3"/>
      <dgm:spPr/>
    </dgm:pt>
    <dgm:pt modelId="{EC535826-CED7-441C-A49A-4C8026B103C7}" type="pres">
      <dgm:prSet presAssocID="{3D659787-2FB7-4B32-AAF7-8BAFE551B92B}" presName="imagNode" presStyleLbl="fgImgPlace1" presStyleIdx="0" presStyleCnt="3" custLinFactNeighborX="-486" custLinFactNeighborY="27482"/>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dgm:spPr>
    </dgm:pt>
    <dgm:pt modelId="{47B9619E-71BD-4231-AC47-9BD5772A4BCE}" type="pres">
      <dgm:prSet presAssocID="{5163BD16-A42A-44F5-BECB-50396CDE027C}" presName="sibTrans" presStyleLbl="sibTrans2D1" presStyleIdx="0" presStyleCnt="0"/>
      <dgm:spPr/>
    </dgm:pt>
    <dgm:pt modelId="{AC147264-3CE6-497E-B7EC-359D2BEE03BB}" type="pres">
      <dgm:prSet presAssocID="{CB114069-D302-4A0F-9549-6DBD7030C263}" presName="compNode" presStyleCnt="0"/>
      <dgm:spPr/>
    </dgm:pt>
    <dgm:pt modelId="{E7343C91-D470-4FE4-8B84-85FC5253D4C4}" type="pres">
      <dgm:prSet presAssocID="{CB114069-D302-4A0F-9549-6DBD7030C263}" presName="bkgdShape" presStyleLbl="node1" presStyleIdx="1" presStyleCnt="3" custScaleX="96798" custLinFactNeighborX="-683"/>
      <dgm:spPr/>
    </dgm:pt>
    <dgm:pt modelId="{6293EA2E-2984-4FEE-ABF7-5C05BDCD1D2D}" type="pres">
      <dgm:prSet presAssocID="{CB114069-D302-4A0F-9549-6DBD7030C263}" presName="nodeTx" presStyleLbl="node1" presStyleIdx="1" presStyleCnt="3">
        <dgm:presLayoutVars>
          <dgm:bulletEnabled val="1"/>
        </dgm:presLayoutVars>
      </dgm:prSet>
      <dgm:spPr/>
    </dgm:pt>
    <dgm:pt modelId="{44FA94A6-4C45-4239-8526-D0B415A73FDD}" type="pres">
      <dgm:prSet presAssocID="{CB114069-D302-4A0F-9549-6DBD7030C263}" presName="invisiNode" presStyleLbl="node1" presStyleIdx="1" presStyleCnt="3"/>
      <dgm:spPr/>
    </dgm:pt>
    <dgm:pt modelId="{EFDB7CEB-33AB-4AE6-B3A1-61BD9A31B123}" type="pres">
      <dgm:prSet presAssocID="{CB114069-D302-4A0F-9549-6DBD7030C263}" presName="imagNode" presStyleLbl="fgImgPlace1" presStyleIdx="1" presStyleCnt="3" custLinFactNeighborX="-3395" custLinFactNeighborY="27482"/>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dgm:spPr>
    </dgm:pt>
    <dgm:pt modelId="{0A825800-2610-4429-9387-3EB5767AF121}" type="pres">
      <dgm:prSet presAssocID="{91950BA7-11B9-456A-AB66-053F1CC53CC4}" presName="sibTrans" presStyleLbl="sibTrans2D1" presStyleIdx="0" presStyleCnt="0"/>
      <dgm:spPr/>
    </dgm:pt>
    <dgm:pt modelId="{28986BC3-15ED-4941-9EAD-48ECA024BF75}" type="pres">
      <dgm:prSet presAssocID="{B2595390-603F-4EB0-AEE9-7C58D29EB198}" presName="compNode" presStyleCnt="0"/>
      <dgm:spPr/>
    </dgm:pt>
    <dgm:pt modelId="{5F773584-56F6-4B8E-8D1C-09C55A39F264}" type="pres">
      <dgm:prSet presAssocID="{B2595390-603F-4EB0-AEE9-7C58D29EB198}" presName="bkgdShape" presStyleLbl="node1" presStyleIdx="2" presStyleCnt="3"/>
      <dgm:spPr/>
    </dgm:pt>
    <dgm:pt modelId="{475F5E58-6906-4E2A-90CC-4707CF918060}" type="pres">
      <dgm:prSet presAssocID="{B2595390-603F-4EB0-AEE9-7C58D29EB198}" presName="nodeTx" presStyleLbl="node1" presStyleIdx="2" presStyleCnt="3">
        <dgm:presLayoutVars>
          <dgm:bulletEnabled val="1"/>
        </dgm:presLayoutVars>
      </dgm:prSet>
      <dgm:spPr/>
    </dgm:pt>
    <dgm:pt modelId="{5B3ED73D-9856-441B-9ECB-80BB5636D7B3}" type="pres">
      <dgm:prSet presAssocID="{B2595390-603F-4EB0-AEE9-7C58D29EB198}" presName="invisiNode" presStyleLbl="node1" presStyleIdx="2" presStyleCnt="3"/>
      <dgm:spPr/>
    </dgm:pt>
    <dgm:pt modelId="{A8351B2C-68B4-48B4-952F-B213D2D20F80}" type="pres">
      <dgm:prSet presAssocID="{B2595390-603F-4EB0-AEE9-7C58D29EB198}" presName="imagNode" presStyleLbl="fgImgPlace1" presStyleIdx="2" presStyleCnt="3" custLinFactNeighborX="902" custLinFactNeighborY="27482"/>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dgm:spPr>
    </dgm:pt>
  </dgm:ptLst>
  <dgm:cxnLst>
    <dgm:cxn modelId="{E2385001-8198-4DF5-A9D6-860170C28B9F}" type="presOf" srcId="{91950BA7-11B9-456A-AB66-053F1CC53CC4}" destId="{0A825800-2610-4429-9387-3EB5767AF121}" srcOrd="0" destOrd="0" presId="urn:microsoft.com/office/officeart/2005/8/layout/hList7"/>
    <dgm:cxn modelId="{FBF80B0B-5194-4F9F-A99E-6AF610F26407}" type="presOf" srcId="{5163BD16-A42A-44F5-BECB-50396CDE027C}" destId="{47B9619E-71BD-4231-AC47-9BD5772A4BCE}" srcOrd="0" destOrd="0" presId="urn:microsoft.com/office/officeart/2005/8/layout/hList7"/>
    <dgm:cxn modelId="{1D61170E-EB31-4147-BADF-3C01A4903B05}" type="presOf" srcId="{B2595390-603F-4EB0-AEE9-7C58D29EB198}" destId="{5F773584-56F6-4B8E-8D1C-09C55A39F264}" srcOrd="0" destOrd="0" presId="urn:microsoft.com/office/officeart/2005/8/layout/hList7"/>
    <dgm:cxn modelId="{0225D011-4958-4709-9352-343F4968109F}" type="presOf" srcId="{3D659787-2FB7-4B32-AAF7-8BAFE551B92B}" destId="{456AFB6E-00B2-402C-A2EB-C8B1322E3397}" srcOrd="1" destOrd="0" presId="urn:microsoft.com/office/officeart/2005/8/layout/hList7"/>
    <dgm:cxn modelId="{A834F015-55E3-416E-913A-D9374863465B}" srcId="{3AE5A345-071C-41C3-8FA9-E01DA318E258}" destId="{B2595390-603F-4EB0-AEE9-7C58D29EB198}" srcOrd="2" destOrd="0" parTransId="{62585C7F-88EE-4E51-A64A-C216ADC1DD80}" sibTransId="{14DE5CCB-1F8C-49CD-8AE9-20D42BA7A8CD}"/>
    <dgm:cxn modelId="{83ECE765-A1BE-44F8-8405-760AABCB9178}" type="presOf" srcId="{CB114069-D302-4A0F-9549-6DBD7030C263}" destId="{E7343C91-D470-4FE4-8B84-85FC5253D4C4}" srcOrd="0" destOrd="0" presId="urn:microsoft.com/office/officeart/2005/8/layout/hList7"/>
    <dgm:cxn modelId="{B225A299-E965-4700-AEE7-4964158A441E}" srcId="{3AE5A345-071C-41C3-8FA9-E01DA318E258}" destId="{CB114069-D302-4A0F-9549-6DBD7030C263}" srcOrd="1" destOrd="0" parTransId="{987FA6D5-88D6-461C-9A27-8A5E4990BE73}" sibTransId="{91950BA7-11B9-456A-AB66-053F1CC53CC4}"/>
    <dgm:cxn modelId="{F276C99D-C5DB-4D1C-B5BE-849EB3DDC437}" srcId="{3AE5A345-071C-41C3-8FA9-E01DA318E258}" destId="{3D659787-2FB7-4B32-AAF7-8BAFE551B92B}" srcOrd="0" destOrd="0" parTransId="{DD1404EA-8656-4FE2-885D-972BABC791F6}" sibTransId="{5163BD16-A42A-44F5-BECB-50396CDE027C}"/>
    <dgm:cxn modelId="{BF86E6A3-0207-4EB0-83E7-BC5141EA822C}" type="presOf" srcId="{3AE5A345-071C-41C3-8FA9-E01DA318E258}" destId="{AB0B18B6-3EB1-4002-AD98-F42DAF2D39D9}" srcOrd="0" destOrd="0" presId="urn:microsoft.com/office/officeart/2005/8/layout/hList7"/>
    <dgm:cxn modelId="{F1A2DAC9-B308-456C-B328-7DF009DD1CE7}" type="presOf" srcId="{CB114069-D302-4A0F-9549-6DBD7030C263}" destId="{6293EA2E-2984-4FEE-ABF7-5C05BDCD1D2D}" srcOrd="1" destOrd="0" presId="urn:microsoft.com/office/officeart/2005/8/layout/hList7"/>
    <dgm:cxn modelId="{08437FD2-F12F-4FB7-A147-767CF8E51725}" type="presOf" srcId="{B2595390-603F-4EB0-AEE9-7C58D29EB198}" destId="{475F5E58-6906-4E2A-90CC-4707CF918060}" srcOrd="1" destOrd="0" presId="urn:microsoft.com/office/officeart/2005/8/layout/hList7"/>
    <dgm:cxn modelId="{262A68D8-B0E4-4BC5-89E7-16383B4913BD}" type="presOf" srcId="{3D659787-2FB7-4B32-AAF7-8BAFE551B92B}" destId="{B4E449D9-1E10-438D-8603-615A842738AD}" srcOrd="0" destOrd="0" presId="urn:microsoft.com/office/officeart/2005/8/layout/hList7"/>
    <dgm:cxn modelId="{7491C6F8-0753-4450-9723-466F407D5819}" type="presParOf" srcId="{AB0B18B6-3EB1-4002-AD98-F42DAF2D39D9}" destId="{3383EE39-D011-44AD-B460-AF21F5FACAA7}" srcOrd="0" destOrd="0" presId="urn:microsoft.com/office/officeart/2005/8/layout/hList7"/>
    <dgm:cxn modelId="{3D2525D1-A76A-4748-B1FB-0B9FA666260E}" type="presParOf" srcId="{AB0B18B6-3EB1-4002-AD98-F42DAF2D39D9}" destId="{C61112CA-E4C0-4545-9C21-2B3EFC353306}" srcOrd="1" destOrd="0" presId="urn:microsoft.com/office/officeart/2005/8/layout/hList7"/>
    <dgm:cxn modelId="{D3B2F759-2195-4EDD-AF0F-D78AC243A8BF}" type="presParOf" srcId="{C61112CA-E4C0-4545-9C21-2B3EFC353306}" destId="{0B616A94-CD1D-45F6-BF2C-396EC0E1A325}" srcOrd="0" destOrd="0" presId="urn:microsoft.com/office/officeart/2005/8/layout/hList7"/>
    <dgm:cxn modelId="{2D4D9CEF-4AFE-4005-A224-CDFF11614CF3}" type="presParOf" srcId="{0B616A94-CD1D-45F6-BF2C-396EC0E1A325}" destId="{B4E449D9-1E10-438D-8603-615A842738AD}" srcOrd="0" destOrd="0" presId="urn:microsoft.com/office/officeart/2005/8/layout/hList7"/>
    <dgm:cxn modelId="{50BB01DB-B1FF-47EB-8D35-BA7770B30961}" type="presParOf" srcId="{0B616A94-CD1D-45F6-BF2C-396EC0E1A325}" destId="{456AFB6E-00B2-402C-A2EB-C8B1322E3397}" srcOrd="1" destOrd="0" presId="urn:microsoft.com/office/officeart/2005/8/layout/hList7"/>
    <dgm:cxn modelId="{F78A9171-3397-490B-B243-6DA86C3CFA8B}" type="presParOf" srcId="{0B616A94-CD1D-45F6-BF2C-396EC0E1A325}" destId="{990FA9B0-CB58-4905-AECF-803BBEDC523B}" srcOrd="2" destOrd="0" presId="urn:microsoft.com/office/officeart/2005/8/layout/hList7"/>
    <dgm:cxn modelId="{FC3F2C4A-3CCE-44F3-B078-22796AE0E1F5}" type="presParOf" srcId="{0B616A94-CD1D-45F6-BF2C-396EC0E1A325}" destId="{EC535826-CED7-441C-A49A-4C8026B103C7}" srcOrd="3" destOrd="0" presId="urn:microsoft.com/office/officeart/2005/8/layout/hList7"/>
    <dgm:cxn modelId="{F561605E-9737-4C93-B180-AEAA0036857A}" type="presParOf" srcId="{C61112CA-E4C0-4545-9C21-2B3EFC353306}" destId="{47B9619E-71BD-4231-AC47-9BD5772A4BCE}" srcOrd="1" destOrd="0" presId="urn:microsoft.com/office/officeart/2005/8/layout/hList7"/>
    <dgm:cxn modelId="{E9096668-423A-4009-BC95-69DC369B93A4}" type="presParOf" srcId="{C61112CA-E4C0-4545-9C21-2B3EFC353306}" destId="{AC147264-3CE6-497E-B7EC-359D2BEE03BB}" srcOrd="2" destOrd="0" presId="urn:microsoft.com/office/officeart/2005/8/layout/hList7"/>
    <dgm:cxn modelId="{32033124-69CB-4D85-9A34-1270F4B5FA03}" type="presParOf" srcId="{AC147264-3CE6-497E-B7EC-359D2BEE03BB}" destId="{E7343C91-D470-4FE4-8B84-85FC5253D4C4}" srcOrd="0" destOrd="0" presId="urn:microsoft.com/office/officeart/2005/8/layout/hList7"/>
    <dgm:cxn modelId="{DADA311D-018B-4639-8DFD-BD7229494458}" type="presParOf" srcId="{AC147264-3CE6-497E-B7EC-359D2BEE03BB}" destId="{6293EA2E-2984-4FEE-ABF7-5C05BDCD1D2D}" srcOrd="1" destOrd="0" presId="urn:microsoft.com/office/officeart/2005/8/layout/hList7"/>
    <dgm:cxn modelId="{C84D2B26-05B4-4EF6-8D05-784D8B0D007A}" type="presParOf" srcId="{AC147264-3CE6-497E-B7EC-359D2BEE03BB}" destId="{44FA94A6-4C45-4239-8526-D0B415A73FDD}" srcOrd="2" destOrd="0" presId="urn:microsoft.com/office/officeart/2005/8/layout/hList7"/>
    <dgm:cxn modelId="{002D290C-1280-4101-9B98-5E0887C2BD93}" type="presParOf" srcId="{AC147264-3CE6-497E-B7EC-359D2BEE03BB}" destId="{EFDB7CEB-33AB-4AE6-B3A1-61BD9A31B123}" srcOrd="3" destOrd="0" presId="urn:microsoft.com/office/officeart/2005/8/layout/hList7"/>
    <dgm:cxn modelId="{B041E15C-FB4F-4564-B6DB-4AF97FE76FD9}" type="presParOf" srcId="{C61112CA-E4C0-4545-9C21-2B3EFC353306}" destId="{0A825800-2610-4429-9387-3EB5767AF121}" srcOrd="3" destOrd="0" presId="urn:microsoft.com/office/officeart/2005/8/layout/hList7"/>
    <dgm:cxn modelId="{3AA1A085-AC72-49FC-9675-CAFACF04B560}" type="presParOf" srcId="{C61112CA-E4C0-4545-9C21-2B3EFC353306}" destId="{28986BC3-15ED-4941-9EAD-48ECA024BF75}" srcOrd="4" destOrd="0" presId="urn:microsoft.com/office/officeart/2005/8/layout/hList7"/>
    <dgm:cxn modelId="{3781D0C5-60E2-4F1A-9665-931324CA24FB}" type="presParOf" srcId="{28986BC3-15ED-4941-9EAD-48ECA024BF75}" destId="{5F773584-56F6-4B8E-8D1C-09C55A39F264}" srcOrd="0" destOrd="0" presId="urn:microsoft.com/office/officeart/2005/8/layout/hList7"/>
    <dgm:cxn modelId="{CB97673A-0763-4DD9-B3DC-AAB654018825}" type="presParOf" srcId="{28986BC3-15ED-4941-9EAD-48ECA024BF75}" destId="{475F5E58-6906-4E2A-90CC-4707CF918060}" srcOrd="1" destOrd="0" presId="urn:microsoft.com/office/officeart/2005/8/layout/hList7"/>
    <dgm:cxn modelId="{B3A93FC7-EC82-491C-A011-A258779E966A}" type="presParOf" srcId="{28986BC3-15ED-4941-9EAD-48ECA024BF75}" destId="{5B3ED73D-9856-441B-9ECB-80BB5636D7B3}" srcOrd="2" destOrd="0" presId="urn:microsoft.com/office/officeart/2005/8/layout/hList7"/>
    <dgm:cxn modelId="{BBE347B5-D5DA-431B-A448-0134CFB6AD87}" type="presParOf" srcId="{28986BC3-15ED-4941-9EAD-48ECA024BF75}" destId="{A8351B2C-68B4-48B4-952F-B213D2D20F80}" srcOrd="3" destOrd="0" presId="urn:microsoft.com/office/officeart/2005/8/layout/hList7"/>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FB18-2033-44E2-81FC-43DF05B0C0A9}">
      <dsp:nvSpPr>
        <dsp:cNvPr id="0" name=""/>
        <dsp:cNvSpPr/>
      </dsp:nvSpPr>
      <dsp:spPr>
        <a:xfrm>
          <a:off x="0" y="91039"/>
          <a:ext cx="5000124" cy="1703520"/>
        </a:xfrm>
        <a:prstGeom prst="roundRect">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GB" sz="2800" kern="1200"/>
            <a:t>This combines health and RE education, specifically focusing on relationships.</a:t>
          </a:r>
          <a:endParaRPr lang="en-US" sz="2800" kern="1200"/>
        </a:p>
      </dsp:txBody>
      <dsp:txXfrm>
        <a:off x="83159" y="174198"/>
        <a:ext cx="4833806" cy="1537202"/>
      </dsp:txXfrm>
    </dsp:sp>
    <dsp:sp modelId="{7462DCCA-631C-4CFD-95A4-4D4FC09185EA}">
      <dsp:nvSpPr>
        <dsp:cNvPr id="0" name=""/>
        <dsp:cNvSpPr/>
      </dsp:nvSpPr>
      <dsp:spPr>
        <a:xfrm>
          <a:off x="0" y="1875200"/>
          <a:ext cx="5000124" cy="1703520"/>
        </a:xfrm>
        <a:prstGeom prst="roundRect">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GB" sz="2800" kern="1200"/>
            <a:t>Taught from P1-P7 at </a:t>
          </a:r>
          <a:r>
            <a:rPr lang="en-GB" sz="2800" b="1" kern="1200"/>
            <a:t>appropriate</a:t>
          </a:r>
          <a:r>
            <a:rPr lang="en-GB" sz="2800" kern="1200"/>
            <a:t> level.</a:t>
          </a:r>
          <a:endParaRPr lang="en-US" sz="2800" kern="1200"/>
        </a:p>
      </dsp:txBody>
      <dsp:txXfrm>
        <a:off x="83159" y="1958359"/>
        <a:ext cx="4833806" cy="1537202"/>
      </dsp:txXfrm>
    </dsp:sp>
    <dsp:sp modelId="{6A706764-E158-4E0A-BA33-F3C2F1C540C2}">
      <dsp:nvSpPr>
        <dsp:cNvPr id="0" name=""/>
        <dsp:cNvSpPr/>
      </dsp:nvSpPr>
      <dsp:spPr>
        <a:xfrm>
          <a:off x="0" y="3659359"/>
          <a:ext cx="5000124" cy="1703520"/>
        </a:xfrm>
        <a:prstGeom prst="roundRect">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100000"/>
            </a:lnSpc>
            <a:spcBef>
              <a:spcPct val="0"/>
            </a:spcBef>
            <a:spcAft>
              <a:spcPct val="35000"/>
            </a:spcAft>
            <a:buNone/>
          </a:pPr>
          <a:r>
            <a:rPr lang="en-GB" sz="2800" kern="1200"/>
            <a:t>P1 tasks completed in class in the final term. </a:t>
          </a:r>
          <a:endParaRPr lang="en-US" sz="2800" kern="1200"/>
        </a:p>
      </dsp:txBody>
      <dsp:txXfrm>
        <a:off x="83159" y="3742518"/>
        <a:ext cx="4833806" cy="153720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4038231-D041-4343-8A19-970CB4C7D014}">
      <dsp:nvSpPr>
        <dsp:cNvPr id="0" name=""/>
        <dsp:cNvSpPr/>
      </dsp:nvSpPr>
      <dsp:spPr>
        <a:xfrm>
          <a:off x="0" y="4819"/>
          <a:ext cx="5000124" cy="575639"/>
        </a:xfrm>
        <a:prstGeom prst="roundRect">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l" defTabSz="1066800">
            <a:lnSpc>
              <a:spcPct val="90000"/>
            </a:lnSpc>
            <a:spcBef>
              <a:spcPct val="0"/>
            </a:spcBef>
            <a:spcAft>
              <a:spcPct val="35000"/>
            </a:spcAft>
            <a:buNone/>
          </a:pPr>
          <a:r>
            <a:rPr lang="en-GB" sz="2400" b="1" kern="1200"/>
            <a:t>Physical Education </a:t>
          </a:r>
          <a:endParaRPr lang="en-US" sz="2400" kern="1200"/>
        </a:p>
      </dsp:txBody>
      <dsp:txXfrm>
        <a:off x="28100" y="32919"/>
        <a:ext cx="4943924" cy="519439"/>
      </dsp:txXfrm>
    </dsp:sp>
    <dsp:sp modelId="{E95CB93C-CD1F-47DD-9F6C-AA4FF52BFC48}">
      <dsp:nvSpPr>
        <dsp:cNvPr id="0" name=""/>
        <dsp:cNvSpPr/>
      </dsp:nvSpPr>
      <dsp:spPr>
        <a:xfrm>
          <a:off x="0" y="580459"/>
          <a:ext cx="5000124" cy="486864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8754" tIns="30480" rIns="170688" bIns="30480" numCol="1" spcCol="1270" anchor="t" anchorCtr="0">
          <a:noAutofit/>
        </a:bodyPr>
        <a:lstStyle/>
        <a:p>
          <a:pPr marL="171450" lvl="1" indent="-171450" algn="l" defTabSz="844550">
            <a:lnSpc>
              <a:spcPct val="90000"/>
            </a:lnSpc>
            <a:spcBef>
              <a:spcPct val="0"/>
            </a:spcBef>
            <a:spcAft>
              <a:spcPct val="20000"/>
            </a:spcAft>
            <a:buChar char="•"/>
          </a:pPr>
          <a:r>
            <a:rPr lang="en-US" sz="1900" kern="1200" dirty="0" err="1">
              <a:solidFill>
                <a:srgbClr val="000000"/>
              </a:solidFill>
              <a:latin typeface="SassoonPrimaryInfant" pitchFamily="2" charset="0"/>
            </a:rPr>
            <a:t>Mr</a:t>
          </a:r>
          <a:r>
            <a:rPr lang="en-US" sz="1900" kern="1200" dirty="0">
              <a:solidFill>
                <a:srgbClr val="000000"/>
              </a:solidFill>
              <a:latin typeface="SassoonPrimaryInfant" pitchFamily="2" charset="0"/>
            </a:rPr>
            <a:t> MacDonald will be taking our class for P.E. on a</a:t>
          </a:r>
          <a:r>
            <a:rPr lang="en-US" sz="1900" b="1" kern="1200" dirty="0">
              <a:solidFill>
                <a:srgbClr val="595607"/>
              </a:solidFill>
              <a:latin typeface="SassoonPrimaryInfant" pitchFamily="2" charset="0"/>
            </a:rPr>
            <a:t> Wednesday </a:t>
          </a:r>
          <a:r>
            <a:rPr lang="en-US" sz="1900" kern="1200" dirty="0">
              <a:solidFill>
                <a:srgbClr val="000000"/>
              </a:solidFill>
              <a:latin typeface="SassoonPrimaryInfant" pitchFamily="2" charset="0"/>
            </a:rPr>
            <a:t>and children will participate with the class teacher on a </a:t>
          </a:r>
          <a:r>
            <a:rPr lang="en-US" sz="1900" b="1" kern="1200" dirty="0">
              <a:solidFill>
                <a:srgbClr val="595607"/>
              </a:solidFill>
              <a:latin typeface="SassoonPrimaryInfant" pitchFamily="2" charset="0"/>
            </a:rPr>
            <a:t>Tuesday. </a:t>
          </a:r>
          <a:endParaRPr lang="en-US" sz="1900" kern="1200" dirty="0"/>
        </a:p>
        <a:p>
          <a:pPr marL="171450" lvl="1" indent="-171450" algn="l" defTabSz="844550">
            <a:lnSpc>
              <a:spcPct val="90000"/>
            </a:lnSpc>
            <a:spcBef>
              <a:spcPct val="0"/>
            </a:spcBef>
            <a:spcAft>
              <a:spcPct val="20000"/>
            </a:spcAft>
            <a:buChar char="•"/>
          </a:pPr>
          <a:endParaRPr lang="en-US" sz="1900" b="1" kern="1200" dirty="0">
            <a:solidFill>
              <a:srgbClr val="595607"/>
            </a:solidFill>
            <a:latin typeface="SassoonPrimaryInfant" pitchFamily="2" charset="0"/>
          </a:endParaRPr>
        </a:p>
        <a:p>
          <a:pPr marL="171450" lvl="1" indent="-171450" algn="l" defTabSz="844550">
            <a:lnSpc>
              <a:spcPct val="90000"/>
            </a:lnSpc>
            <a:spcBef>
              <a:spcPct val="0"/>
            </a:spcBef>
            <a:spcAft>
              <a:spcPct val="20000"/>
            </a:spcAft>
            <a:buChar char="•"/>
          </a:pPr>
          <a:r>
            <a:rPr lang="en-US" sz="1900" kern="1200">
              <a:solidFill>
                <a:srgbClr val="000000"/>
              </a:solidFill>
              <a:latin typeface="SassoonPrimaryInfant" pitchFamily="2" charset="0"/>
            </a:rPr>
            <a:t>On both days where children have P.E. they should come to school dressed in their P.E kit - dark trousers, white top and school jumper/hoodie. P.E may take place outdoors therefore, children should come appropriately dressed for all weathers. </a:t>
          </a:r>
          <a:endParaRPr lang="en-US" sz="1900" kern="1200" dirty="0">
            <a:solidFill>
              <a:srgbClr val="000000"/>
            </a:solidFill>
            <a:latin typeface="SassoonPrimaryInfant" pitchFamily="2" charset="0"/>
          </a:endParaRPr>
        </a:p>
        <a:p>
          <a:pPr marL="171450" lvl="1" indent="-171450" algn="l" defTabSz="844550">
            <a:lnSpc>
              <a:spcPct val="90000"/>
            </a:lnSpc>
            <a:spcBef>
              <a:spcPct val="0"/>
            </a:spcBef>
            <a:spcAft>
              <a:spcPct val="20000"/>
            </a:spcAft>
            <a:buChar char="•"/>
          </a:pPr>
          <a:endParaRPr lang="en-US" sz="1900" kern="1200" dirty="0">
            <a:solidFill>
              <a:srgbClr val="000000"/>
            </a:solidFill>
            <a:latin typeface="SassoonPrimaryInfant" pitchFamily="2" charset="0"/>
          </a:endParaRPr>
        </a:p>
        <a:p>
          <a:pPr marL="171450" lvl="1" indent="-171450" algn="l" defTabSz="844550">
            <a:lnSpc>
              <a:spcPct val="90000"/>
            </a:lnSpc>
            <a:spcBef>
              <a:spcPct val="0"/>
            </a:spcBef>
            <a:spcAft>
              <a:spcPct val="20000"/>
            </a:spcAft>
            <a:buChar char="•"/>
          </a:pPr>
          <a:r>
            <a:rPr lang="en-US" sz="1900" kern="1200" dirty="0">
              <a:solidFill>
                <a:srgbClr val="000000"/>
              </a:solidFill>
              <a:latin typeface="SassoonPrimaryInfant" pitchFamily="2" charset="0"/>
            </a:rPr>
            <a:t>In order to be able to allow pupils to access our playing fields at playtimes could we also ask that children bring an indoor pair of shoes to change into when returning into the building.</a:t>
          </a:r>
        </a:p>
      </dsp:txBody>
      <dsp:txXfrm>
        <a:off x="0" y="580459"/>
        <a:ext cx="5000124" cy="486864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4E449D9-1E10-438D-8603-615A842738AD}">
      <dsp:nvSpPr>
        <dsp:cNvPr id="0" name=""/>
        <dsp:cNvSpPr/>
      </dsp:nvSpPr>
      <dsp:spPr>
        <a:xfrm>
          <a:off x="0" y="0"/>
          <a:ext cx="2601919" cy="4752528"/>
        </a:xfrm>
        <a:prstGeom prst="roundRect">
          <a:avLst>
            <a:gd name="adj" fmla="val 10000"/>
          </a:avLst>
        </a:prstGeom>
        <a:gradFill rotWithShape="0">
          <a:gsLst>
            <a:gs pos="0">
              <a:schemeClr val="accent5">
                <a:hueOff val="0"/>
                <a:satOff val="0"/>
                <a:lumOff val="0"/>
                <a:alphaOff val="0"/>
                <a:shade val="51000"/>
                <a:satMod val="130000"/>
              </a:schemeClr>
            </a:gs>
            <a:gs pos="80000">
              <a:schemeClr val="accent5">
                <a:hueOff val="0"/>
                <a:satOff val="0"/>
                <a:lumOff val="0"/>
                <a:alphaOff val="0"/>
                <a:shade val="93000"/>
                <a:satMod val="130000"/>
              </a:schemeClr>
            </a:gs>
            <a:gs pos="100000">
              <a:schemeClr val="accent5">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42240" tIns="142240" rIns="142240" bIns="142240" numCol="1" spcCol="1270" anchor="ctr" anchorCtr="0">
          <a:noAutofit/>
        </a:bodyPr>
        <a:lstStyle/>
        <a:p>
          <a:pPr marL="0" lvl="0" indent="0" algn="ctr" defTabSz="889000">
            <a:lnSpc>
              <a:spcPct val="90000"/>
            </a:lnSpc>
            <a:spcBef>
              <a:spcPct val="0"/>
            </a:spcBef>
            <a:spcAft>
              <a:spcPct val="35000"/>
            </a:spcAft>
            <a:buNone/>
          </a:pPr>
          <a:endParaRPr lang="en-GB" sz="2000" kern="1200" dirty="0">
            <a:latin typeface="SassoonPrimaryInfant" pitchFamily="2" charset="0"/>
          </a:endParaRPr>
        </a:p>
        <a:p>
          <a:pPr marL="0" lvl="0" indent="0" algn="ctr" defTabSz="889000">
            <a:lnSpc>
              <a:spcPct val="90000"/>
            </a:lnSpc>
            <a:spcBef>
              <a:spcPct val="0"/>
            </a:spcBef>
            <a:spcAft>
              <a:spcPct val="35000"/>
            </a:spcAft>
            <a:buNone/>
          </a:pPr>
          <a:endParaRPr lang="en-GB" sz="2000" kern="1200" dirty="0">
            <a:latin typeface="SassoonPrimaryInfant" pitchFamily="2" charset="0"/>
          </a:endParaRPr>
        </a:p>
        <a:p>
          <a:pPr marL="0" lvl="0" indent="0" algn="ctr" defTabSz="889000">
            <a:lnSpc>
              <a:spcPct val="90000"/>
            </a:lnSpc>
            <a:spcBef>
              <a:spcPct val="0"/>
            </a:spcBef>
            <a:spcAft>
              <a:spcPct val="35000"/>
            </a:spcAft>
            <a:buNone/>
          </a:pPr>
          <a:endParaRPr lang="en-GB" sz="2000" kern="1200" dirty="0">
            <a:latin typeface="SassoonPrimaryInfant" pitchFamily="2" charset="0"/>
          </a:endParaRPr>
        </a:p>
        <a:p>
          <a:pPr marL="0" lvl="0" indent="0" algn="ctr" defTabSz="889000">
            <a:lnSpc>
              <a:spcPct val="90000"/>
            </a:lnSpc>
            <a:spcBef>
              <a:spcPct val="0"/>
            </a:spcBef>
            <a:spcAft>
              <a:spcPct val="35000"/>
            </a:spcAft>
            <a:buNone/>
          </a:pPr>
          <a:endParaRPr lang="en-GB" sz="1200" b="1" u="sng" kern="1200" dirty="0">
            <a:solidFill>
              <a:schemeClr val="tx1"/>
            </a:solidFill>
            <a:latin typeface="SassoonPrimaryInfant" pitchFamily="2" charset="0"/>
          </a:endParaRPr>
        </a:p>
        <a:p>
          <a:pPr marL="0" lvl="0" indent="0" algn="ctr" defTabSz="889000">
            <a:lnSpc>
              <a:spcPct val="90000"/>
            </a:lnSpc>
            <a:spcBef>
              <a:spcPct val="0"/>
            </a:spcBef>
            <a:spcAft>
              <a:spcPct val="35000"/>
            </a:spcAft>
            <a:buNone/>
          </a:pPr>
          <a:r>
            <a:rPr lang="en-GB" sz="1800" b="1" u="sng" kern="1200" dirty="0">
              <a:solidFill>
                <a:schemeClr val="tx1"/>
              </a:solidFill>
              <a:latin typeface="SassoonPrimaryInfant" pitchFamily="2" charset="0"/>
            </a:rPr>
            <a:t>Teacher Led</a:t>
          </a:r>
        </a:p>
        <a:p>
          <a:pPr marL="0" lvl="0" indent="0" algn="l" defTabSz="889000">
            <a:lnSpc>
              <a:spcPct val="90000"/>
            </a:lnSpc>
            <a:spcBef>
              <a:spcPct val="0"/>
            </a:spcBef>
            <a:spcAft>
              <a:spcPct val="35000"/>
            </a:spcAft>
            <a:buNone/>
          </a:pPr>
          <a:r>
            <a:rPr lang="en-GB" sz="1800" kern="1200" dirty="0">
              <a:solidFill>
                <a:schemeClr val="tx1"/>
              </a:solidFill>
              <a:latin typeface="SassoonPrimaryInfant" pitchFamily="2" charset="0"/>
            </a:rPr>
            <a:t>• Whole class, group, individual – ‘Together Time’ used for focussed learning with teacher.</a:t>
          </a:r>
        </a:p>
        <a:p>
          <a:pPr marL="0" lvl="0" indent="0" algn="l" defTabSz="889000">
            <a:lnSpc>
              <a:spcPct val="90000"/>
            </a:lnSpc>
            <a:spcBef>
              <a:spcPct val="0"/>
            </a:spcBef>
            <a:spcAft>
              <a:spcPct val="35000"/>
            </a:spcAft>
            <a:buNone/>
          </a:pPr>
          <a:r>
            <a:rPr lang="en-GB" sz="1800" kern="1200" dirty="0">
              <a:solidFill>
                <a:schemeClr val="tx1"/>
              </a:solidFill>
              <a:latin typeface="SassoonPrimaryInfant" pitchFamily="2" charset="0"/>
            </a:rPr>
            <a:t>• Explicit coverage of Experiences and Outcomes.</a:t>
          </a:r>
        </a:p>
      </dsp:txBody>
      <dsp:txXfrm>
        <a:off x="0" y="1901011"/>
        <a:ext cx="2601919" cy="1901011"/>
      </dsp:txXfrm>
    </dsp:sp>
    <dsp:sp modelId="{EC535826-CED7-441C-A49A-4C8026B103C7}">
      <dsp:nvSpPr>
        <dsp:cNvPr id="0" name=""/>
        <dsp:cNvSpPr/>
      </dsp:nvSpPr>
      <dsp:spPr>
        <a:xfrm>
          <a:off x="504061" y="720079"/>
          <a:ext cx="1582591" cy="1582591"/>
        </a:xfrm>
        <a:prstGeom prst="ellipse">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t="-15000" b="-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E7343C91-D470-4FE4-8B84-85FC5253D4C4}">
      <dsp:nvSpPr>
        <dsp:cNvPr id="0" name=""/>
        <dsp:cNvSpPr/>
      </dsp:nvSpPr>
      <dsp:spPr>
        <a:xfrm>
          <a:off x="2664294" y="0"/>
          <a:ext cx="2518605" cy="4752528"/>
        </a:xfrm>
        <a:prstGeom prst="roundRect">
          <a:avLst>
            <a:gd name="adj" fmla="val 10000"/>
          </a:avLst>
        </a:prstGeom>
        <a:gradFill rotWithShape="0">
          <a:gsLst>
            <a:gs pos="0">
              <a:schemeClr val="accent5">
                <a:hueOff val="-4966938"/>
                <a:satOff val="19906"/>
                <a:lumOff val="4314"/>
                <a:alphaOff val="0"/>
                <a:shade val="51000"/>
                <a:satMod val="130000"/>
              </a:schemeClr>
            </a:gs>
            <a:gs pos="80000">
              <a:schemeClr val="accent5">
                <a:hueOff val="-4966938"/>
                <a:satOff val="19906"/>
                <a:lumOff val="4314"/>
                <a:alphaOff val="0"/>
                <a:shade val="93000"/>
                <a:satMod val="130000"/>
              </a:schemeClr>
            </a:gs>
            <a:gs pos="100000">
              <a:schemeClr val="accent5">
                <a:hueOff val="-4966938"/>
                <a:satOff val="19906"/>
                <a:lumOff val="4314"/>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85344" tIns="85344" rIns="85344" bIns="85344" numCol="1" spcCol="1270" anchor="ctr" anchorCtr="0">
          <a:noAutofit/>
        </a:bodyPr>
        <a:lstStyle/>
        <a:p>
          <a:pPr marL="0" lvl="0" indent="0" algn="l" defTabSz="533400">
            <a:lnSpc>
              <a:spcPct val="90000"/>
            </a:lnSpc>
            <a:spcBef>
              <a:spcPct val="0"/>
            </a:spcBef>
            <a:spcAft>
              <a:spcPct val="35000"/>
            </a:spcAft>
            <a:buNone/>
          </a:pPr>
          <a:br>
            <a:rPr lang="en-GB" sz="1200" kern="1200" dirty="0">
              <a:latin typeface="SassoonPrimaryInfant" pitchFamily="2" charset="0"/>
            </a:rPr>
          </a:br>
          <a:br>
            <a:rPr lang="en-GB" sz="1200" kern="1200" dirty="0">
              <a:latin typeface="SassoonPrimaryInfant" pitchFamily="2" charset="0"/>
            </a:rPr>
          </a:br>
          <a:br>
            <a:rPr lang="en-GB" sz="1200" kern="1200" dirty="0">
              <a:latin typeface="SassoonPrimaryInfant" pitchFamily="2" charset="0"/>
            </a:rPr>
          </a:br>
          <a:br>
            <a:rPr lang="en-GB" sz="1200" kern="1200" dirty="0">
              <a:latin typeface="SassoonPrimaryInfant" pitchFamily="2" charset="0"/>
            </a:rPr>
          </a:br>
          <a:endParaRPr lang="en-GB" sz="1200" kern="1200" dirty="0">
            <a:latin typeface="SassoonPrimaryInfant" pitchFamily="2" charset="0"/>
          </a:endParaRPr>
        </a:p>
        <a:p>
          <a:pPr marL="0" lvl="0" indent="0" algn="l" defTabSz="533400">
            <a:lnSpc>
              <a:spcPct val="90000"/>
            </a:lnSpc>
            <a:spcBef>
              <a:spcPct val="0"/>
            </a:spcBef>
            <a:spcAft>
              <a:spcPct val="35000"/>
            </a:spcAft>
            <a:buNone/>
          </a:pPr>
          <a:endParaRPr lang="en-GB" sz="1200" kern="1200" dirty="0">
            <a:latin typeface="SassoonPrimaryInfant" pitchFamily="2" charset="0"/>
          </a:endParaRPr>
        </a:p>
        <a:p>
          <a:pPr marL="0" lvl="0" indent="0" algn="ctr" defTabSz="533400">
            <a:lnSpc>
              <a:spcPct val="90000"/>
            </a:lnSpc>
            <a:spcBef>
              <a:spcPct val="0"/>
            </a:spcBef>
            <a:spcAft>
              <a:spcPct val="35000"/>
            </a:spcAft>
            <a:buNone/>
          </a:pPr>
          <a:br>
            <a:rPr lang="en-GB" sz="1800" kern="1200" dirty="0">
              <a:latin typeface="SassoonPrimaryInfant" pitchFamily="2" charset="0"/>
            </a:rPr>
          </a:br>
          <a:r>
            <a:rPr lang="en-GB" sz="1800" b="1" u="sng" kern="1200" dirty="0">
              <a:solidFill>
                <a:schemeClr val="tx1"/>
              </a:solidFill>
              <a:latin typeface="SassoonPrimaryInfant" pitchFamily="2" charset="0"/>
            </a:rPr>
            <a:t>Teacher Initiated</a:t>
          </a:r>
        </a:p>
        <a:p>
          <a:pPr marL="0" lvl="0" indent="0" algn="l" defTabSz="533400">
            <a:lnSpc>
              <a:spcPct val="90000"/>
            </a:lnSpc>
            <a:spcBef>
              <a:spcPct val="0"/>
            </a:spcBef>
            <a:spcAft>
              <a:spcPct val="35000"/>
            </a:spcAft>
            <a:buNone/>
          </a:pPr>
          <a:r>
            <a:rPr lang="en-GB" sz="1800" kern="1200" dirty="0">
              <a:solidFill>
                <a:schemeClr val="tx1"/>
              </a:solidFill>
              <a:latin typeface="SassoonPrimaryInfant" pitchFamily="2" charset="0"/>
            </a:rPr>
            <a:t>• Literacy and Numeracy focus tasks – called ‘Special Missions.’</a:t>
          </a:r>
        </a:p>
        <a:p>
          <a:pPr marL="0" lvl="0" indent="0" algn="l" defTabSz="533400">
            <a:lnSpc>
              <a:spcPct val="90000"/>
            </a:lnSpc>
            <a:spcBef>
              <a:spcPct val="0"/>
            </a:spcBef>
            <a:spcAft>
              <a:spcPct val="35000"/>
            </a:spcAft>
            <a:buNone/>
          </a:pPr>
          <a:r>
            <a:rPr lang="en-GB" sz="1800" kern="1200" dirty="0">
              <a:solidFill>
                <a:schemeClr val="tx1"/>
              </a:solidFill>
              <a:latin typeface="SassoonPrimaryInfant" pitchFamily="2" charset="0"/>
            </a:rPr>
            <a:t>• Individual, paired and group activities linked to ‘Together Time.’</a:t>
          </a:r>
        </a:p>
      </dsp:txBody>
      <dsp:txXfrm>
        <a:off x="2664294" y="1901011"/>
        <a:ext cx="2518605" cy="1901011"/>
      </dsp:txXfrm>
    </dsp:sp>
    <dsp:sp modelId="{EFDB7CEB-33AB-4AE6-B3A1-61BD9A31B123}">
      <dsp:nvSpPr>
        <dsp:cNvPr id="0" name=""/>
        <dsp:cNvSpPr/>
      </dsp:nvSpPr>
      <dsp:spPr>
        <a:xfrm>
          <a:off x="3096343" y="720079"/>
          <a:ext cx="1582591" cy="1582591"/>
        </a:xfrm>
        <a:prstGeom prst="ellipse">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t="-15000" b="-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5F773584-56F6-4B8E-8D1C-09C55A39F264}">
      <dsp:nvSpPr>
        <dsp:cNvPr id="0" name=""/>
        <dsp:cNvSpPr/>
      </dsp:nvSpPr>
      <dsp:spPr>
        <a:xfrm>
          <a:off x="5278728" y="0"/>
          <a:ext cx="2601919" cy="4752528"/>
        </a:xfrm>
        <a:prstGeom prst="roundRect">
          <a:avLst>
            <a:gd name="adj" fmla="val 10000"/>
          </a:avLst>
        </a:prstGeom>
        <a:gradFill rotWithShape="0">
          <a:gsLst>
            <a:gs pos="0">
              <a:schemeClr val="accent5">
                <a:hueOff val="-9933876"/>
                <a:satOff val="39811"/>
                <a:lumOff val="8628"/>
                <a:alphaOff val="0"/>
                <a:shade val="51000"/>
                <a:satMod val="130000"/>
              </a:schemeClr>
            </a:gs>
            <a:gs pos="80000">
              <a:schemeClr val="accent5">
                <a:hueOff val="-9933876"/>
                <a:satOff val="39811"/>
                <a:lumOff val="8628"/>
                <a:alphaOff val="0"/>
                <a:shade val="93000"/>
                <a:satMod val="130000"/>
              </a:schemeClr>
            </a:gs>
            <a:gs pos="100000">
              <a:schemeClr val="accent5">
                <a:hueOff val="-9933876"/>
                <a:satOff val="39811"/>
                <a:lumOff val="8628"/>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462280" tIns="462280" rIns="462280" bIns="462280" numCol="1" spcCol="1270" anchor="ctr" anchorCtr="0">
          <a:noAutofit/>
        </a:bodyPr>
        <a:lstStyle/>
        <a:p>
          <a:pPr marL="0" lvl="0" indent="0" algn="ctr" defTabSz="2889250">
            <a:lnSpc>
              <a:spcPct val="90000"/>
            </a:lnSpc>
            <a:spcBef>
              <a:spcPct val="0"/>
            </a:spcBef>
            <a:spcAft>
              <a:spcPct val="35000"/>
            </a:spcAft>
            <a:buNone/>
          </a:pPr>
          <a:endParaRPr lang="en-GB" sz="6500" kern="1200" dirty="0"/>
        </a:p>
      </dsp:txBody>
      <dsp:txXfrm>
        <a:off x="5278728" y="1901011"/>
        <a:ext cx="2601919" cy="1901011"/>
      </dsp:txXfrm>
    </dsp:sp>
    <dsp:sp modelId="{A8351B2C-68B4-48B4-952F-B213D2D20F80}">
      <dsp:nvSpPr>
        <dsp:cNvPr id="0" name=""/>
        <dsp:cNvSpPr/>
      </dsp:nvSpPr>
      <dsp:spPr>
        <a:xfrm>
          <a:off x="5802667" y="720079"/>
          <a:ext cx="1582591" cy="1582591"/>
        </a:xfrm>
        <a:prstGeom prst="ellipse">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t="-15000" b="-15000"/>
          </a:stretch>
        </a:blipFill>
        <a:ln>
          <a:noFill/>
        </a:ln>
        <a:effectLst>
          <a:outerShdw blurRad="40000" dist="23000" dir="5400000" rotWithShape="0">
            <a:srgbClr val="000000">
              <a:alpha val="35000"/>
            </a:srgbClr>
          </a:outerShdw>
        </a:effectLst>
        <a:scene3d>
          <a:camera prst="orthographicFront"/>
          <a:lightRig rig="flat" dir="t"/>
        </a:scene3d>
        <a:sp3d z="127000" prstMaterial="plastic">
          <a:bevelT w="88900" h="88900"/>
          <a:bevelB w="88900" h="31750" prst="angle"/>
        </a:sp3d>
      </dsp:spPr>
      <dsp:style>
        <a:lnRef idx="0">
          <a:scrgbClr r="0" g="0" b="0"/>
        </a:lnRef>
        <a:fillRef idx="3">
          <a:scrgbClr r="0" g="0" b="0"/>
        </a:fillRef>
        <a:effectRef idx="2">
          <a:scrgbClr r="0" g="0" b="0"/>
        </a:effectRef>
        <a:fontRef idx="minor"/>
      </dsp:style>
    </dsp:sp>
    <dsp:sp modelId="{3383EE39-D011-44AD-B460-AF21F5FACAA7}">
      <dsp:nvSpPr>
        <dsp:cNvPr id="0" name=""/>
        <dsp:cNvSpPr/>
      </dsp:nvSpPr>
      <dsp:spPr>
        <a:xfrm>
          <a:off x="254174" y="409316"/>
          <a:ext cx="7252118" cy="272163"/>
        </a:xfrm>
        <a:prstGeom prst="leftRightArrow">
          <a:avLst/>
        </a:prstGeom>
        <a:solidFill>
          <a:srgbClr val="7030A0"/>
        </a:solidFill>
        <a:ln>
          <a:noFill/>
        </a:ln>
        <a:effectLst>
          <a:outerShdw blurRad="40000" dist="23000" dir="5400000" rotWithShape="0">
            <a:srgbClr val="000000">
              <a:alpha val="35000"/>
            </a:srgbClr>
          </a:outerShdw>
        </a:effectLst>
        <a:scene3d>
          <a:camera prst="orthographicFront"/>
          <a:lightRig rig="flat" dir="t"/>
        </a:scene3d>
        <a:sp3d z="190500" prstMaterial="plastic">
          <a:bevelT w="120900" h="88900"/>
          <a:bevelB w="88900" h="31750" prst="angle"/>
        </a:sp3d>
      </dsp:spPr>
      <dsp:style>
        <a:lnRef idx="0">
          <a:scrgbClr r="0" g="0" b="0"/>
        </a:lnRef>
        <a:fillRef idx="1">
          <a:scrgbClr r="0" g="0" b="0"/>
        </a:fillRef>
        <a:effectRef idx="3">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hList7">
  <dgm:title val=""/>
  <dgm:desc val=""/>
  <dgm:catLst>
    <dgm:cat type="list" pri="12000"/>
    <dgm:cat type="process" pri="20000"/>
    <dgm:cat type="relationship" pri="14000"/>
    <dgm:cat type="convert" pri="8000"/>
    <dgm:cat type="picture" pri="25000"/>
    <dgm:cat type="pictureconvert"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onstrLst>
      <dgm:constr type="w" for="ch" forName="fgShape" refType="w" fact="0.92"/>
      <dgm:constr type="h" for="ch" forName="fgShape" refType="h" fact="0.15"/>
      <dgm:constr type="b" for="ch" forName="fgShape" refType="h" fact="0.95"/>
      <dgm:constr type="ctrX" for="ch" forName="fgShape" refType="w" fact="0.5"/>
      <dgm:constr type="w" for="ch" forName="linComp" refType="w"/>
      <dgm:constr type="h" for="ch" forName="linComp" refType="h"/>
      <dgm:constr type="ctrX" for="ch" forName="linComp" refType="w" fact="0.5"/>
    </dgm:constrLst>
    <dgm:ruleLst/>
    <dgm:layoutNode name="fgShape" styleLbl="fgShp">
      <dgm:alg type="sp"/>
      <dgm:shape xmlns:r="http://schemas.openxmlformats.org/officeDocument/2006/relationships" type="leftRightArrow" r:blip="" zOrderOff="99999">
        <dgm:adjLst/>
      </dgm:shape>
      <dgm:presOf/>
      <dgm:constrLst/>
      <dgm:ruleLst/>
    </dgm:layoutNode>
    <dgm:layoutNode name="linComp">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Node" refType="w"/>
        <dgm:constr type="h" for="ch" forName="compNode" refType="h"/>
        <dgm:constr type="w" for="ch" ptType="sibTrans" refType="w" refFor="ch" refForName="compNode" fact="0.03"/>
        <dgm:constr type="primFontSz" for="des" ptType="node" op="equ" val="65"/>
      </dgm:constrLst>
      <dgm:ruleLst/>
      <dgm:forEach name="nodesForEach" axis="ch" ptType="node">
        <dgm:layoutNode name="compNode">
          <dgm:alg type="composite"/>
          <dgm:shape xmlns:r="http://schemas.openxmlformats.org/officeDocument/2006/relationships" r:blip="">
            <dgm:adjLst/>
          </dgm:shape>
          <dgm:presOf/>
          <dgm:constrLst>
            <dgm:constr type="w" for="ch" forName="bkgdShape" refType="w"/>
            <dgm:constr type="h" for="ch" forName="bkgdShape" refType="h"/>
            <dgm:constr type="w" for="ch" forName="nodeTx" refType="w"/>
            <dgm:constr type="h" for="ch" forName="nodeTx" refType="h" fact="0.4"/>
            <dgm:constr type="b" for="ch" forName="nodeTx" refType="h" fact="0.8"/>
            <dgm:constr type="w" for="ch" forName="invisiNode" refType="w" fact="0.01"/>
            <dgm:constr type="h" for="ch" forName="invisiNode" refType="h" fact="0.06"/>
            <dgm:constr type="t" for="ch" forName="invisiNode"/>
            <dgm:constr type="ctrX" for="ch" forName="invisiNode" refType="w" fact="0.5"/>
            <dgm:constr type="h" for="ch" forName="imagNode" refType="h" fact="0.333"/>
            <dgm:constr type="w" for="ch" forName="imagNode" refType="h" refFor="ch" refForName="imagNode"/>
            <dgm:constr type="ctrX" for="ch" forName="imagNode" refType="w" fact="0.5"/>
            <dgm:constr type="t" for="ch" forName="imagNode" refType="h" fact="0.06"/>
            <dgm:constr type="w" for="ch" forName="imagNode" refType="w" op="lte" fact="0.94"/>
          </dgm:constrLst>
          <dgm:ruleLst/>
          <dgm:layoutNode name="bkgdShape">
            <dgm:alg type="sp"/>
            <dgm:shape xmlns:r="http://schemas.openxmlformats.org/officeDocument/2006/relationships" type="roundRect" r:blip="">
              <dgm:adjLst>
                <dgm:adj idx="1" val="0.1"/>
              </dgm:adjLst>
            </dgm:shape>
            <dgm:presOf axis="desOrSelf" ptType="node"/>
            <dgm:constrLst/>
            <dgm:ruleLst/>
          </dgm:layoutNode>
          <dgm:layoutNode name="nodeTx">
            <dgm:varLst>
              <dgm:bulletEnabled val="1"/>
            </dgm:varLst>
            <dgm:alg type="tx">
              <dgm:param type="txAnchorVert" val="mid"/>
              <dgm:param type="txAnchorHorzCh" val="ctr"/>
              <dgm:param type="stBulletLvl" val="2"/>
            </dgm:alg>
            <dgm:shape xmlns:r="http://schemas.openxmlformats.org/officeDocument/2006/relationships" type="rect" r:blip="" hideGeom="1">
              <dgm:adjLst/>
            </dgm:shape>
            <dgm:presOf axis="desOrSelf" ptType="node"/>
            <dgm:constrLst/>
            <dgm:ruleLst>
              <dgm:rule type="primFontSz" val="5" fact="NaN" max="NaN"/>
            </dgm:ruleLst>
          </dgm:layoutNode>
          <dgm:layoutNode name="invisiNode">
            <dgm:alg type="sp"/>
            <dgm:shape xmlns:r="http://schemas.openxmlformats.org/officeDocument/2006/relationships" type="roundRect" r:blip="" hideGeom="1">
              <dgm:adjLst>
                <dgm:adj idx="1" val="0.1"/>
              </dgm:adjLst>
            </dgm:shape>
            <dgm:presOf/>
            <dgm:constrLst/>
            <dgm:ruleLst/>
          </dgm:layoutNode>
          <dgm:layoutNode name="imagNode" styleLbl="fgImgPlac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6ADEEF6B-7CDD-4D88-8C67-2A0A5626E0B2}" type="datetimeFigureOut">
              <a:rPr lang="en-US" smtClean="0"/>
              <a:pPr/>
              <a:t>9/1/2026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9E8FB09C-93A2-4B9B-B740-8C883EA2D932}" type="slidenum">
              <a:rPr lang="en-GB" smtClean="0"/>
              <a:pPr/>
              <a:t>‹#›</a:t>
            </a:fld>
            <a:endParaRPr lang="en-GB"/>
          </a:p>
        </p:txBody>
      </p:sp>
    </p:spTree>
    <p:extLst>
      <p:ext uri="{BB962C8B-B14F-4D97-AF65-F5344CB8AC3E}">
        <p14:creationId xmlns:p14="http://schemas.microsoft.com/office/powerpoint/2010/main" val="31054293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080F455D-BDCB-41D4-B4FC-492338160F36}" type="datetimeFigureOut">
              <a:rPr lang="en-GB" smtClean="0"/>
              <a:t>01/09/2026</a:t>
            </a:fld>
            <a:endParaRPr lang="en-GB"/>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1554AF6F-E251-432D-A297-CBCACDD65148}" type="slidenum">
              <a:rPr lang="en-GB" smtClean="0"/>
              <a:t>‹#›</a:t>
            </a:fld>
            <a:endParaRPr lang="en-GB"/>
          </a:p>
        </p:txBody>
      </p:sp>
    </p:spTree>
    <p:extLst>
      <p:ext uri="{BB962C8B-B14F-4D97-AF65-F5344CB8AC3E}">
        <p14:creationId xmlns:p14="http://schemas.microsoft.com/office/powerpoint/2010/main" val="20887841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DECF32-BB6C-4568-AA8A-872F78C8B95B}" type="slidenum">
              <a:rPr lang="en-GB">
                <a:solidFill>
                  <a:srgbClr val="000000"/>
                </a:solidFill>
              </a:rPr>
              <a:pPr/>
              <a:t>1</a:t>
            </a:fld>
            <a:endParaRPr lang="en-GB">
              <a:solidFill>
                <a:srgbClr val="000000"/>
              </a:solidFill>
            </a:endParaRPr>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p:txBody>
          <a:bodyPr/>
          <a:lstStyle/>
          <a:p>
            <a:pPr>
              <a:buFontTx/>
              <a:buChar char="•"/>
            </a:pPr>
            <a:endParaRPr lang="en-US" dirty="0"/>
          </a:p>
        </p:txBody>
      </p:sp>
    </p:spTree>
    <p:extLst>
      <p:ext uri="{BB962C8B-B14F-4D97-AF65-F5344CB8AC3E}">
        <p14:creationId xmlns:p14="http://schemas.microsoft.com/office/powerpoint/2010/main" val="4229480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dirty="0">
                <a:solidFill>
                  <a:schemeClr val="tx1"/>
                </a:solidFill>
                <a:effectLst/>
                <a:latin typeface="+mn-lt"/>
                <a:ea typeface="+mn-ea"/>
                <a:cs typeface="+mn-cs"/>
              </a:rPr>
              <a:t>Our Restorative Approach </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We help children to understand what has happened, think about how others may feel, consider what they could do differently and, where appropriate, repair and move forward.</a:t>
            </a:r>
            <a:br>
              <a:rPr lang="en-GB" sz="1200" kern="1200" dirty="0">
                <a:solidFill>
                  <a:schemeClr val="tx1"/>
                </a:solidFill>
                <a:effectLst/>
                <a:latin typeface="+mn-lt"/>
                <a:ea typeface="+mn-ea"/>
                <a:cs typeface="+mn-cs"/>
              </a:rPr>
            </a:br>
            <a:br>
              <a:rPr lang="en-GB" sz="1200" kern="1200" dirty="0">
                <a:solidFill>
                  <a:schemeClr val="tx1"/>
                </a:solidFill>
                <a:effectLst/>
                <a:latin typeface="+mn-lt"/>
                <a:ea typeface="+mn-ea"/>
                <a:cs typeface="+mn-cs"/>
              </a:rPr>
            </a:br>
            <a:r>
              <a:rPr lang="en-GB" sz="1200" kern="1200" dirty="0">
                <a:solidFill>
                  <a:schemeClr val="tx1"/>
                </a:solidFill>
                <a:effectLst/>
                <a:latin typeface="+mn-lt"/>
                <a:ea typeface="+mn-ea"/>
                <a:cs typeface="+mn-cs"/>
              </a:rPr>
              <a:t>Our approach is centred on helping children learn from their experiences, recognising that a difficult moment does not define a child</a:t>
            </a:r>
            <a:endParaRPr lang="en-GB" dirty="0"/>
          </a:p>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6</a:t>
            </a:fld>
            <a:endParaRPr lang="en-GB"/>
          </a:p>
        </p:txBody>
      </p:sp>
    </p:spTree>
    <p:extLst>
      <p:ext uri="{BB962C8B-B14F-4D97-AF65-F5344CB8AC3E}">
        <p14:creationId xmlns:p14="http://schemas.microsoft.com/office/powerpoint/2010/main" val="14631504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dirty="0">
                <a:solidFill>
                  <a:schemeClr val="tx1"/>
                </a:solidFill>
                <a:effectLst/>
                <a:latin typeface="+mn-lt"/>
                <a:ea typeface="+mn-ea"/>
                <a:cs typeface="+mn-cs"/>
              </a:rPr>
              <a:t>Parents role - modelling and supporting school in the promotion of these values </a:t>
            </a:r>
            <a:endParaRPr lang="en-GB" dirty="0"/>
          </a:p>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7</a:t>
            </a:fld>
            <a:endParaRPr lang="en-GB"/>
          </a:p>
        </p:txBody>
      </p:sp>
    </p:spTree>
    <p:extLst>
      <p:ext uri="{BB962C8B-B14F-4D97-AF65-F5344CB8AC3E}">
        <p14:creationId xmlns:p14="http://schemas.microsoft.com/office/powerpoint/2010/main" val="5816169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Our pupils health and well being is always in the forefront of minds.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SassoonPrimaryInfant" pitchFamily="2" charset="0"/>
            </a:endParaRPr>
          </a:p>
          <a:p>
            <a:pPr marL="0" indent="0" algn="ctr">
              <a:buNone/>
            </a:pPr>
            <a:r>
              <a:rPr lang="en-US" sz="1200" dirty="0">
                <a:latin typeface="SassoonPrimaryInfant" pitchFamily="2" charset="0"/>
              </a:rPr>
              <a:t>St Patrick’s is a place where all are welcomed, loved, forgiven and encouraged to live out our Gospel Values. Our </a:t>
            </a:r>
            <a:r>
              <a:rPr lang="en-US" sz="1200" b="1" dirty="0">
                <a:solidFill>
                  <a:srgbClr val="00B050"/>
                </a:solidFill>
                <a:latin typeface="SassoonPrimaryInfant" pitchFamily="2" charset="0"/>
              </a:rPr>
              <a:t>St Patrick’s Promise</a:t>
            </a:r>
            <a:r>
              <a:rPr lang="en-US" sz="1200" dirty="0">
                <a:latin typeface="SassoonPrimaryInfant" pitchFamily="2" charset="0"/>
              </a:rPr>
              <a:t> was created by our pupils and helps us to demonstrate respect, kindness and a positive attitude. </a:t>
            </a:r>
          </a:p>
          <a:p>
            <a:pPr marL="0" indent="0" algn="ctr">
              <a:buNone/>
            </a:pPr>
            <a:endParaRPr lang="en-US" sz="1200" dirty="0">
              <a:latin typeface="SassoonPrimaryInfant" pitchFamily="2" charset="0"/>
            </a:endParaRPr>
          </a:p>
          <a:p>
            <a:pPr marL="0" indent="0" algn="ctr">
              <a:buNone/>
            </a:pPr>
            <a:endParaRPr lang="en-US" sz="1200" dirty="0">
              <a:latin typeface="SassoonPrimaryInfan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We also </a:t>
            </a:r>
            <a:r>
              <a:rPr lang="en-US" sz="1200" dirty="0" err="1">
                <a:latin typeface="SassoonPrimaryInfant" pitchFamily="2" charset="0"/>
              </a:rPr>
              <a:t>recognise</a:t>
            </a:r>
            <a:r>
              <a:rPr lang="en-US" sz="1200" dirty="0">
                <a:latin typeface="SassoonPrimaryInfant" pitchFamily="2" charset="0"/>
              </a:rPr>
              <a:t> and celebrate positive </a:t>
            </a:r>
            <a:r>
              <a:rPr lang="en-US" sz="1200" dirty="0" err="1">
                <a:latin typeface="SassoonPrimaryInfant" pitchFamily="2" charset="0"/>
              </a:rPr>
              <a:t>behaviour</a:t>
            </a:r>
            <a:r>
              <a:rPr lang="en-US" sz="1200" dirty="0">
                <a:latin typeface="SassoonPrimaryInfant" pitchFamily="2" charset="0"/>
              </a:rPr>
              <a:t> in a variety of ways including Star of the Week, Recognition Boards (“In the Spotlight”), Monthly Head Teacher’s Certificates and Restorative Practice. </a:t>
            </a:r>
          </a:p>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200" dirty="0">
              <a:latin typeface="SassoonPrimaryInfant"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dirty="0">
                <a:latin typeface="SassoonPrimaryInfant" pitchFamily="2" charset="0"/>
              </a:rPr>
              <a:t>We appreciate your continued support in encouraging children</a:t>
            </a:r>
            <a:r>
              <a:rPr lang="en-US" sz="1200" baseline="0" dirty="0">
                <a:latin typeface="SassoonPrimaryInfant" pitchFamily="2" charset="0"/>
              </a:rPr>
              <a:t> to follow our St Patrick’s Promise</a:t>
            </a:r>
            <a:r>
              <a:rPr lang="en-US" sz="1200" dirty="0">
                <a:latin typeface="SassoonPrimaryInfant" pitchFamily="2" charset="0"/>
              </a:rPr>
              <a:t> .</a:t>
            </a:r>
          </a:p>
          <a:p>
            <a:pPr marL="0" indent="0" algn="ctr">
              <a:buNone/>
            </a:pPr>
            <a:endParaRPr lang="en-US" sz="1200" dirty="0"/>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8</a:t>
            </a:fld>
            <a:endParaRPr lang="en-GB"/>
          </a:p>
        </p:txBody>
      </p:sp>
    </p:spTree>
    <p:extLst>
      <p:ext uri="{BB962C8B-B14F-4D97-AF65-F5344CB8AC3E}">
        <p14:creationId xmlns:p14="http://schemas.microsoft.com/office/powerpoint/2010/main" val="39680277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our class charter which is our class promise that we make at the start of every year on our journey through St Patrick’s. The children make this promise, decided to create a potion and thought about the perfect ingredients for their class using UNCRC – Right of the child. All agree to keep this promise. </a:t>
            </a:r>
          </a:p>
        </p:txBody>
      </p:sp>
      <p:sp>
        <p:nvSpPr>
          <p:cNvPr id="4" name="Slide Number Placeholder 3"/>
          <p:cNvSpPr>
            <a:spLocks noGrp="1"/>
          </p:cNvSpPr>
          <p:nvPr>
            <p:ph type="sldNum" sz="quarter" idx="5"/>
          </p:nvPr>
        </p:nvSpPr>
        <p:spPr/>
        <p:txBody>
          <a:bodyPr/>
          <a:lstStyle/>
          <a:p>
            <a:fld id="{1554AF6F-E251-432D-A297-CBCACDD65148}" type="slidenum">
              <a:rPr lang="en-GB" smtClean="0"/>
              <a:t>11</a:t>
            </a:fld>
            <a:endParaRPr lang="en-GB"/>
          </a:p>
        </p:txBody>
      </p:sp>
    </p:spTree>
    <p:extLst>
      <p:ext uri="{BB962C8B-B14F-4D97-AF65-F5344CB8AC3E}">
        <p14:creationId xmlns:p14="http://schemas.microsoft.com/office/powerpoint/2010/main" val="2329200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GLP is our</a:t>
            </a:r>
            <a:r>
              <a:rPr lang="en-GB" baseline="0" dirty="0"/>
              <a:t> programme of learning which combines health and re education with a focus on relationships. </a:t>
            </a:r>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13</a:t>
            </a:fld>
            <a:endParaRPr lang="en-GB"/>
          </a:p>
        </p:txBody>
      </p:sp>
    </p:spTree>
    <p:extLst>
      <p:ext uri="{BB962C8B-B14F-4D97-AF65-F5344CB8AC3E}">
        <p14:creationId xmlns:p14="http://schemas.microsoft.com/office/powerpoint/2010/main" val="14252817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28600" algn="l">
              <a:lnSpc>
                <a:spcPct val="90000"/>
              </a:lnSpc>
              <a:spcAft>
                <a:spcPts val="600"/>
              </a:spcAft>
              <a:buFont typeface="Arial" panose="020B0604020202020204" pitchFamily="34" charset="0"/>
              <a:buChar char="•"/>
            </a:pPr>
            <a:r>
              <a:rPr lang="en-US" sz="1200" dirty="0">
                <a:latin typeface="SassoonPrimaryInfant" pitchFamily="2" charset="0"/>
              </a:rPr>
              <a:t>Please ensure children adhere to our uniform policy especially during P.E. days. </a:t>
            </a:r>
          </a:p>
          <a:p>
            <a:pPr indent="-228600" algn="l">
              <a:lnSpc>
                <a:spcPct val="90000"/>
              </a:lnSpc>
              <a:spcAft>
                <a:spcPts val="600"/>
              </a:spcAft>
              <a:buFont typeface="Arial" panose="020B0604020202020204" pitchFamily="34" charset="0"/>
              <a:buChar char="•"/>
            </a:pPr>
            <a:r>
              <a:rPr lang="en-US" sz="1200" dirty="0">
                <a:latin typeface="SassoonPrimaryInfant" pitchFamily="2" charset="0"/>
              </a:rPr>
              <a:t>Plain T-shirt's preferably white, dark bottoms and green jumper.</a:t>
            </a:r>
          </a:p>
          <a:p>
            <a:pPr indent="-228600" algn="l">
              <a:lnSpc>
                <a:spcPct val="90000"/>
              </a:lnSpc>
              <a:spcAft>
                <a:spcPts val="600"/>
              </a:spcAft>
              <a:buFont typeface="Arial" panose="020B0604020202020204" pitchFamily="34" charset="0"/>
              <a:buChar char="•"/>
            </a:pPr>
            <a:r>
              <a:rPr lang="en-US" sz="1200" dirty="0">
                <a:latin typeface="SassoonPrimaryInfant" pitchFamily="2" charset="0"/>
              </a:rPr>
              <a:t>Outdoor learning will take place throughout the week at anytime reflecting a true interdisciplinary learning approach. Please ensure appropriate clothing is always available as we will be out in all weathers. </a:t>
            </a:r>
          </a:p>
        </p:txBody>
      </p:sp>
      <p:sp>
        <p:nvSpPr>
          <p:cNvPr id="4" name="Slide Number Placeholder 3"/>
          <p:cNvSpPr>
            <a:spLocks noGrp="1"/>
          </p:cNvSpPr>
          <p:nvPr>
            <p:ph type="sldNum" sz="quarter" idx="5"/>
          </p:nvPr>
        </p:nvSpPr>
        <p:spPr/>
        <p:txBody>
          <a:bodyPr/>
          <a:lstStyle/>
          <a:p>
            <a:fld id="{1554AF6F-E251-432D-A297-CBCACDD65148}" type="slidenum">
              <a:rPr lang="en-GB" smtClean="0"/>
              <a:t>14</a:t>
            </a:fld>
            <a:endParaRPr lang="en-GB"/>
          </a:p>
        </p:txBody>
      </p:sp>
    </p:spTree>
    <p:extLst>
      <p:ext uri="{BB962C8B-B14F-4D97-AF65-F5344CB8AC3E}">
        <p14:creationId xmlns:p14="http://schemas.microsoft.com/office/powerpoint/2010/main" val="23351793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latin typeface="SassoonPrimaryInfant" pitchFamily="2" charset="0"/>
              </a:rPr>
              <a:t>As the number of children and staff who have moderate to severe nut allergies are increasing can we as our families to  please be mindful of the food items sent to school - some snacks do not obviously contain nuts or traces of nuts such as Kinder Bueno or hippo bars. </a:t>
            </a:r>
          </a:p>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15</a:t>
            </a:fld>
            <a:endParaRPr lang="en-GB"/>
          </a:p>
        </p:txBody>
      </p:sp>
    </p:spTree>
    <p:extLst>
      <p:ext uri="{BB962C8B-B14F-4D97-AF65-F5344CB8AC3E}">
        <p14:creationId xmlns:p14="http://schemas.microsoft.com/office/powerpoint/2010/main" val="28364621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 curriculum is all the learning and experiences planned for learners from their earliest years, through school and beyond. In Curriculum for Excellence, this learning can be planned for and experienced by learners across the four contexts for learning. The four contexts for learning in </a:t>
            </a:r>
            <a:r>
              <a:rPr lang="en-GB" dirty="0" err="1"/>
              <a:t>CfE</a:t>
            </a:r>
            <a:r>
              <a:rPr lang="en-GB" dirty="0"/>
              <a:t> allow schools flexibility to plan a curriculum that suits their context and setting. </a:t>
            </a:r>
          </a:p>
          <a:p>
            <a:r>
              <a:rPr lang="en-GB" dirty="0"/>
              <a:t>Home School Links-  Learners need opportunities to achieve in the classroom and beyond. This gives them a sense of satisfaction and builds confidence, motivation and resilience. All schools should plan to offer opportunities for achievement and to provide the support and encouragement which will enable learners to step forward and undertake new challenges. Schools should work closely with other organisations to help learners find information and opportunities to help them achieve. Please share wider achievements with us so we can acknowledge them in school also.</a:t>
            </a:r>
          </a:p>
        </p:txBody>
      </p:sp>
      <p:sp>
        <p:nvSpPr>
          <p:cNvPr id="4" name="Slide Number Placeholder 3"/>
          <p:cNvSpPr>
            <a:spLocks noGrp="1"/>
          </p:cNvSpPr>
          <p:nvPr>
            <p:ph type="sldNum" sz="quarter" idx="5"/>
          </p:nvPr>
        </p:nvSpPr>
        <p:spPr/>
        <p:txBody>
          <a:bodyPr/>
          <a:lstStyle/>
          <a:p>
            <a:fld id="{1554AF6F-E251-432D-A297-CBCACDD65148}" type="slidenum">
              <a:rPr lang="en-GB" smtClean="0"/>
              <a:t>17</a:t>
            </a:fld>
            <a:endParaRPr lang="en-GB"/>
          </a:p>
        </p:txBody>
      </p:sp>
    </p:spTree>
    <p:extLst>
      <p:ext uri="{BB962C8B-B14F-4D97-AF65-F5344CB8AC3E}">
        <p14:creationId xmlns:p14="http://schemas.microsoft.com/office/powerpoint/2010/main" val="21137767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18</a:t>
            </a:fld>
            <a:endParaRPr lang="en-GB"/>
          </a:p>
        </p:txBody>
      </p:sp>
    </p:spTree>
    <p:extLst>
      <p:ext uri="{BB962C8B-B14F-4D97-AF65-F5344CB8AC3E}">
        <p14:creationId xmlns:p14="http://schemas.microsoft.com/office/powerpoint/2010/main" val="20962313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19</a:t>
            </a:fld>
            <a:endParaRPr lang="en-GB"/>
          </a:p>
        </p:txBody>
      </p:sp>
    </p:spTree>
    <p:extLst>
      <p:ext uri="{BB962C8B-B14F-4D97-AF65-F5344CB8AC3E}">
        <p14:creationId xmlns:p14="http://schemas.microsoft.com/office/powerpoint/2010/main" val="379161057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554AF6F-E251-432D-A297-CBCACDD65148}" type="slidenum">
              <a:rPr lang="en-GB" smtClean="0"/>
              <a:t>20</a:t>
            </a:fld>
            <a:endParaRPr lang="en-GB"/>
          </a:p>
        </p:txBody>
      </p:sp>
    </p:spTree>
    <p:extLst>
      <p:ext uri="{BB962C8B-B14F-4D97-AF65-F5344CB8AC3E}">
        <p14:creationId xmlns:p14="http://schemas.microsoft.com/office/powerpoint/2010/main" val="7507341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US" sz="1200" dirty="0">
                <a:latin typeface="SassoonPrimaryInfant" pitchFamily="2" charset="0"/>
              </a:rPr>
              <a:t>In Primary 1, we aim to deliver high quality, creative and engaging learning experiences for your child by allowing them to be active and independent in their learning.</a:t>
            </a:r>
          </a:p>
          <a:p>
            <a:pPr algn="ctr"/>
            <a:endParaRPr lang="en-US" sz="1200" dirty="0">
              <a:latin typeface="SassoonPrimaryInfant" pitchFamily="2" charset="0"/>
            </a:endParaRPr>
          </a:p>
          <a:p>
            <a:pPr algn="ctr"/>
            <a:r>
              <a:rPr lang="en-US" sz="1200" dirty="0">
                <a:latin typeface="SassoonPrimaryInfant" pitchFamily="2" charset="0"/>
              </a:rPr>
              <a:t>In class, your child will interact with a variety of active and engaging learning experiences</a:t>
            </a:r>
            <a:r>
              <a:rPr lang="en-US" sz="1200" baseline="0" dirty="0">
                <a:latin typeface="SassoonPrimaryInfant" pitchFamily="2" charset="0"/>
              </a:rPr>
              <a:t> in different forms – see slide. </a:t>
            </a:r>
          </a:p>
          <a:p>
            <a:pPr algn="ctr"/>
            <a:endParaRPr lang="en-US" sz="1200" dirty="0">
              <a:latin typeface="SassoonPrimaryInfant" pitchFamily="2" charset="0"/>
            </a:endParaRPr>
          </a:p>
          <a:p>
            <a:pPr algn="ctr"/>
            <a:r>
              <a:rPr lang="en-GB" sz="1200" dirty="0">
                <a:latin typeface="SassoonPrimaryInfant" pitchFamily="2" charset="0"/>
              </a:rPr>
              <a:t>Child Initiated</a:t>
            </a:r>
            <a:r>
              <a:rPr lang="en-GB" sz="1200" baseline="0" dirty="0">
                <a:latin typeface="SassoonPrimaryInfant" pitchFamily="2" charset="0"/>
              </a:rPr>
              <a:t> – big focus just now on our continuous provision – this refers to the various play experiences your child accesses on a day to day basis independently. A lot of time, effort and planning is put in to ensure these experiences are valuable and worthwhile for your children and that they are getting something out of these experiences – whether this be related to the curriculum or to their own personal development.  </a:t>
            </a:r>
            <a:endParaRPr lang="en-GB" sz="1200" dirty="0">
              <a:latin typeface="SassoonPrimaryInfant" pitchFamily="2" charset="0"/>
            </a:endParaRPr>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21</a:t>
            </a:fld>
            <a:endParaRPr lang="en-GB"/>
          </a:p>
        </p:txBody>
      </p:sp>
    </p:spTree>
    <p:extLst>
      <p:ext uri="{BB962C8B-B14F-4D97-AF65-F5344CB8AC3E}">
        <p14:creationId xmlns:p14="http://schemas.microsoft.com/office/powerpoint/2010/main" val="320455295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dirty="0">
                <a:latin typeface="SassoonPrimaryInfant" pitchFamily="2" charset="0"/>
              </a:rPr>
              <a:t>Supports </a:t>
            </a:r>
            <a:r>
              <a:rPr lang="en-GB" dirty="0" err="1">
                <a:latin typeface="SassoonPrimaryInfant" pitchFamily="2" charset="0"/>
              </a:rPr>
              <a:t>childrens</a:t>
            </a:r>
            <a:r>
              <a:rPr lang="en-GB" dirty="0">
                <a:latin typeface="SassoonPrimaryInfant" pitchFamily="2" charset="0"/>
              </a:rPr>
              <a:t> ability to:</a:t>
            </a:r>
          </a:p>
          <a:p>
            <a:pPr marL="0" indent="0">
              <a:buFont typeface="Arial" panose="020B0604020202020204" pitchFamily="34" charset="0"/>
              <a:buNone/>
            </a:pPr>
            <a:r>
              <a:rPr lang="en-GB" dirty="0">
                <a:latin typeface="SassoonPrimaryInfant" pitchFamily="2" charset="0"/>
              </a:rPr>
              <a:t>Develop their </a:t>
            </a:r>
            <a:r>
              <a:rPr lang="en-GB" b="1" dirty="0">
                <a:latin typeface="SassoonPrimaryInfant" pitchFamily="2" charset="0"/>
              </a:rPr>
              <a:t>interests</a:t>
            </a:r>
          </a:p>
          <a:p>
            <a:r>
              <a:rPr lang="en-GB" sz="2000" dirty="0">
                <a:solidFill>
                  <a:srgbClr val="7030A0"/>
                </a:solidFill>
                <a:latin typeface="SassoonPrimaryInfant" pitchFamily="2" charset="0"/>
              </a:rPr>
              <a:t>°</a:t>
            </a:r>
            <a:r>
              <a:rPr lang="en-GB" sz="2000" dirty="0">
                <a:latin typeface="SassoonPrimaryInfant" pitchFamily="2" charset="0"/>
              </a:rPr>
              <a:t> </a:t>
            </a:r>
            <a:r>
              <a:rPr lang="en-GB" dirty="0">
                <a:latin typeface="SassoonPrimaryInfant" pitchFamily="2" charset="0"/>
              </a:rPr>
              <a:t>be </a:t>
            </a:r>
            <a:r>
              <a:rPr lang="en-GB" sz="1400" b="1" dirty="0">
                <a:latin typeface="SassoonPrimaryInfant" pitchFamily="2" charset="0"/>
              </a:rPr>
              <a:t>willing to explore</a:t>
            </a:r>
            <a:r>
              <a:rPr lang="en-GB" dirty="0">
                <a:latin typeface="SassoonPrimaryInfant" pitchFamily="2" charset="0"/>
              </a:rPr>
              <a:t>, experiment and try out new things</a:t>
            </a:r>
          </a:p>
          <a:p>
            <a:r>
              <a:rPr lang="en-GB" sz="2000" dirty="0">
                <a:solidFill>
                  <a:srgbClr val="7030A0"/>
                </a:solidFill>
                <a:latin typeface="SassoonPrimaryInfant" pitchFamily="2" charset="0"/>
              </a:rPr>
              <a:t>°</a:t>
            </a:r>
            <a:r>
              <a:rPr lang="en-GB" sz="2000" dirty="0">
                <a:latin typeface="SassoonPrimaryInfant" pitchFamily="2" charset="0"/>
              </a:rPr>
              <a:t> </a:t>
            </a:r>
            <a:r>
              <a:rPr lang="en-GB" dirty="0">
                <a:latin typeface="SassoonPrimaryInfant" pitchFamily="2" charset="0"/>
              </a:rPr>
              <a:t>know how and when to seek help</a:t>
            </a:r>
          </a:p>
          <a:p>
            <a:r>
              <a:rPr lang="en-GB" sz="2000" dirty="0">
                <a:solidFill>
                  <a:srgbClr val="7030A0"/>
                </a:solidFill>
                <a:latin typeface="SassoonPrimaryInfant" pitchFamily="2" charset="0"/>
              </a:rPr>
              <a:t>°</a:t>
            </a:r>
            <a:r>
              <a:rPr lang="en-GB" sz="2000" dirty="0">
                <a:latin typeface="SassoonPrimaryInfant" pitchFamily="2" charset="0"/>
              </a:rPr>
              <a:t> </a:t>
            </a:r>
            <a:r>
              <a:rPr lang="en-GB" dirty="0">
                <a:latin typeface="SassoonPrimaryInfant" pitchFamily="2" charset="0"/>
              </a:rPr>
              <a:t>be </a:t>
            </a:r>
            <a:r>
              <a:rPr lang="en-GB" sz="1400" b="1" dirty="0">
                <a:latin typeface="SassoonPrimaryInfant" pitchFamily="2" charset="0"/>
              </a:rPr>
              <a:t>inventive – creating problems</a:t>
            </a:r>
            <a:r>
              <a:rPr lang="en-GB" dirty="0">
                <a:latin typeface="SassoonPrimaryInfant" pitchFamily="2" charset="0"/>
              </a:rPr>
              <a:t>, and finding solutions</a:t>
            </a:r>
          </a:p>
          <a:p>
            <a:r>
              <a:rPr lang="en-GB" sz="2000" dirty="0">
                <a:solidFill>
                  <a:srgbClr val="7030A0"/>
                </a:solidFill>
                <a:latin typeface="SassoonPrimaryInfant" pitchFamily="2" charset="0"/>
              </a:rPr>
              <a:t>°</a:t>
            </a:r>
            <a:r>
              <a:rPr lang="en-GB" sz="2000" dirty="0">
                <a:latin typeface="SassoonPrimaryInfant" pitchFamily="2" charset="0"/>
              </a:rPr>
              <a:t> </a:t>
            </a:r>
            <a:r>
              <a:rPr lang="en-GB" dirty="0">
                <a:latin typeface="SassoonPrimaryInfant" pitchFamily="2" charset="0"/>
              </a:rPr>
              <a:t>be</a:t>
            </a:r>
            <a:r>
              <a:rPr lang="en-GB" baseline="0" dirty="0">
                <a:latin typeface="SassoonPrimaryInfant" pitchFamily="2" charset="0"/>
              </a:rPr>
              <a:t> fully</a:t>
            </a:r>
            <a:r>
              <a:rPr lang="en-GB" dirty="0">
                <a:latin typeface="SassoonPrimaryInfant" pitchFamily="2" charset="0"/>
              </a:rPr>
              <a:t> engaged and involved – </a:t>
            </a:r>
            <a:r>
              <a:rPr lang="en-GB" b="1" dirty="0">
                <a:latin typeface="SassoonPrimaryInfant" pitchFamily="2" charset="0"/>
              </a:rPr>
              <a:t>concentrating, </a:t>
            </a:r>
            <a:r>
              <a:rPr lang="en-GB" sz="1600" b="1" dirty="0">
                <a:latin typeface="SassoonPrimaryInfant" pitchFamily="2" charset="0"/>
              </a:rPr>
              <a:t>sustaining interest </a:t>
            </a:r>
            <a:r>
              <a:rPr lang="en-GB" b="1" dirty="0">
                <a:latin typeface="SassoonPrimaryInfant" pitchFamily="2" charset="0"/>
              </a:rPr>
              <a:t>and </a:t>
            </a:r>
          </a:p>
          <a:p>
            <a:r>
              <a:rPr lang="en-GB" sz="2000" dirty="0">
                <a:solidFill>
                  <a:srgbClr val="7030A0"/>
                </a:solidFill>
                <a:latin typeface="SassoonPrimaryInfant" pitchFamily="2" charset="0"/>
              </a:rPr>
              <a:t>  </a:t>
            </a:r>
            <a:r>
              <a:rPr lang="en-GB" sz="1800" b="1" dirty="0">
                <a:latin typeface="SassoonPrimaryInfant" pitchFamily="2" charset="0"/>
              </a:rPr>
              <a:t>making choices </a:t>
            </a:r>
            <a:r>
              <a:rPr lang="en-GB" dirty="0">
                <a:latin typeface="SassoonPrimaryInfant" pitchFamily="2" charset="0"/>
              </a:rPr>
              <a:t>and decisions</a:t>
            </a:r>
          </a:p>
          <a:p>
            <a:r>
              <a:rPr lang="en-GB" sz="2000" dirty="0">
                <a:solidFill>
                  <a:srgbClr val="7030A0"/>
                </a:solidFill>
                <a:latin typeface="SassoonPrimaryInfant" pitchFamily="2" charset="0"/>
              </a:rPr>
              <a:t>°</a:t>
            </a:r>
            <a:r>
              <a:rPr lang="en-GB" sz="2000" dirty="0">
                <a:latin typeface="SassoonPrimaryInfant" pitchFamily="2" charset="0"/>
              </a:rPr>
              <a:t> </a:t>
            </a:r>
            <a:r>
              <a:rPr lang="en-GB" dirty="0">
                <a:latin typeface="SassoonPrimaryInfant" pitchFamily="2" charset="0"/>
              </a:rPr>
              <a:t>play and </a:t>
            </a:r>
            <a:r>
              <a:rPr lang="en-GB" sz="1600" b="1" dirty="0">
                <a:latin typeface="SassoonPrimaryInfant" pitchFamily="2" charset="0"/>
              </a:rPr>
              <a:t>work collaboratively</a:t>
            </a:r>
            <a:r>
              <a:rPr lang="en-GB" b="1" dirty="0">
                <a:latin typeface="SassoonPrimaryInfant" pitchFamily="2" charset="0"/>
              </a:rPr>
              <a:t> </a:t>
            </a:r>
            <a:r>
              <a:rPr lang="en-GB" dirty="0">
                <a:latin typeface="SassoonPrimaryInfant" pitchFamily="2" charset="0"/>
              </a:rPr>
              <a:t>with peers and adults</a:t>
            </a:r>
          </a:p>
          <a:p>
            <a:r>
              <a:rPr lang="en-GB" sz="2000" dirty="0">
                <a:solidFill>
                  <a:srgbClr val="7030A0"/>
                </a:solidFill>
                <a:latin typeface="SassoonPrimaryInfant" pitchFamily="2" charset="0"/>
              </a:rPr>
              <a:t>°</a:t>
            </a:r>
            <a:r>
              <a:rPr lang="en-GB" sz="2000" dirty="0">
                <a:latin typeface="SassoonPrimaryInfant" pitchFamily="2" charset="0"/>
              </a:rPr>
              <a:t> </a:t>
            </a:r>
            <a:r>
              <a:rPr lang="en-GB" b="1" dirty="0">
                <a:latin typeface="SassoonPrimaryInfant" pitchFamily="2" charset="0"/>
              </a:rPr>
              <a:t>find alternative strategies </a:t>
            </a:r>
            <a:r>
              <a:rPr lang="en-GB" dirty="0">
                <a:latin typeface="SassoonPrimaryInfant" pitchFamily="2" charset="0"/>
              </a:rPr>
              <a:t>if things don’t always go as planned </a:t>
            </a:r>
            <a:r>
              <a:rPr lang="en-GB" b="1" dirty="0">
                <a:latin typeface="SassoonPrimaryInfant" pitchFamily="2" charset="0"/>
              </a:rPr>
              <a:t> </a:t>
            </a:r>
          </a:p>
          <a:p>
            <a:r>
              <a:rPr lang="en-GB" sz="2000" dirty="0">
                <a:solidFill>
                  <a:srgbClr val="7030A0"/>
                </a:solidFill>
                <a:latin typeface="SassoonPrimaryInfant" pitchFamily="2" charset="0"/>
              </a:rPr>
              <a:t>°</a:t>
            </a:r>
            <a:r>
              <a:rPr lang="en-GB" sz="2000" dirty="0">
                <a:latin typeface="SassoonPrimaryInfant" pitchFamily="2" charset="0"/>
              </a:rPr>
              <a:t> </a:t>
            </a:r>
            <a:r>
              <a:rPr lang="en-GB" sz="1800" b="1" dirty="0">
                <a:latin typeface="SassoonPrimaryInfant" pitchFamily="2" charset="0"/>
              </a:rPr>
              <a:t>manage themselves and</a:t>
            </a:r>
            <a:r>
              <a:rPr lang="en-GB" sz="1800" b="1" baseline="0" dirty="0">
                <a:latin typeface="SassoonPrimaryInfant" pitchFamily="2" charset="0"/>
              </a:rPr>
              <a:t> develop their awareness of </a:t>
            </a:r>
            <a:r>
              <a:rPr lang="en-GB" sz="1800" b="1" dirty="0">
                <a:latin typeface="SassoonPrimaryInfant" pitchFamily="2" charset="0"/>
              </a:rPr>
              <a:t>others </a:t>
            </a:r>
          </a:p>
          <a:p>
            <a:pPr marL="285750" indent="-285750">
              <a:buFont typeface="Arial" panose="020B0604020202020204" pitchFamily="34" charset="0"/>
              <a:buChar char="•"/>
            </a:pPr>
            <a:r>
              <a:rPr lang="en-GB" sz="1800" b="1" dirty="0">
                <a:latin typeface="SassoonPrimaryInfant" pitchFamily="2" charset="0"/>
              </a:rPr>
              <a:t>risk</a:t>
            </a:r>
            <a:r>
              <a:rPr lang="en-GB" sz="1800" b="1" baseline="0" dirty="0">
                <a:latin typeface="SassoonPrimaryInfant" pitchFamily="2" charset="0"/>
              </a:rPr>
              <a:t> assess</a:t>
            </a:r>
            <a:endParaRPr lang="en-GB" dirty="0">
              <a:latin typeface="SassoonPrimaryInfant" pitchFamily="2" charset="0"/>
            </a:endParaRPr>
          </a:p>
          <a:p>
            <a:r>
              <a:rPr lang="en-GB" sz="2000" dirty="0">
                <a:solidFill>
                  <a:srgbClr val="7030A0"/>
                </a:solidFill>
                <a:latin typeface="SassoonPrimaryInfant" pitchFamily="2" charset="0"/>
              </a:rPr>
              <a:t>°</a:t>
            </a:r>
            <a:r>
              <a:rPr lang="en-GB" sz="2000" dirty="0">
                <a:latin typeface="SassoonPrimaryInfant" pitchFamily="2" charset="0"/>
              </a:rPr>
              <a:t> </a:t>
            </a:r>
            <a:r>
              <a:rPr lang="en-GB" dirty="0">
                <a:latin typeface="SassoonPrimaryInfant" pitchFamily="2" charset="0"/>
              </a:rPr>
              <a:t>understanding </a:t>
            </a:r>
            <a:r>
              <a:rPr lang="en-GB" dirty="0">
                <a:solidFill>
                  <a:srgbClr val="000000"/>
                </a:solidFill>
                <a:latin typeface="SassoonPrimaryInfant" pitchFamily="2" charset="0"/>
              </a:rPr>
              <a:t>the </a:t>
            </a:r>
            <a:r>
              <a:rPr lang="en-GB" sz="1400" b="1" dirty="0">
                <a:solidFill>
                  <a:srgbClr val="000000"/>
                </a:solidFill>
                <a:latin typeface="SassoonPrimaryInfant" pitchFamily="2" charset="0"/>
              </a:rPr>
              <a:t>perspectives and emotions </a:t>
            </a:r>
            <a:r>
              <a:rPr lang="en-GB" dirty="0">
                <a:solidFill>
                  <a:srgbClr val="000000"/>
                </a:solidFill>
                <a:latin typeface="SassoonPrimaryInfant" pitchFamily="2" charset="0"/>
              </a:rPr>
              <a:t>of other people </a:t>
            </a:r>
          </a:p>
          <a:p>
            <a:r>
              <a:rPr lang="en-GB" dirty="0">
                <a:solidFill>
                  <a:srgbClr val="000000"/>
                </a:solidFill>
                <a:latin typeface="SassoonPrimaryInfant" pitchFamily="2" charset="0"/>
              </a:rPr>
              <a:t>Develop their social and communication skills</a:t>
            </a:r>
          </a:p>
          <a:p>
            <a:endParaRPr lang="en-GB" dirty="0">
              <a:solidFill>
                <a:srgbClr val="000000"/>
              </a:solidFill>
              <a:latin typeface="SassoonPrimaryInfant" pitchFamily="2" charset="0"/>
            </a:endParaRPr>
          </a:p>
          <a:p>
            <a:r>
              <a:rPr lang="en-GB" dirty="0">
                <a:solidFill>
                  <a:srgbClr val="000000"/>
                </a:solidFill>
                <a:latin typeface="SassoonPrimaryInfant" pitchFamily="2" charset="0"/>
              </a:rPr>
              <a:t>These</a:t>
            </a:r>
            <a:r>
              <a:rPr lang="en-GB" baseline="0" dirty="0">
                <a:solidFill>
                  <a:srgbClr val="000000"/>
                </a:solidFill>
                <a:latin typeface="SassoonPrimaryInfant" pitchFamily="2" charset="0"/>
              </a:rPr>
              <a:t> are all the reasons why we have chosen to really drive and focus on a play based approach to learning and teaching in primary 1 this session. </a:t>
            </a:r>
            <a:endParaRPr lang="en-GB" dirty="0">
              <a:solidFill>
                <a:srgbClr val="000000"/>
              </a:solidFill>
              <a:latin typeface="SassoonPrimaryInfant" pitchFamily="2" charset="0"/>
            </a:endParaRPr>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22</a:t>
            </a:fld>
            <a:endParaRPr lang="en-GB"/>
          </a:p>
        </p:txBody>
      </p:sp>
    </p:spTree>
    <p:extLst>
      <p:ext uri="{BB962C8B-B14F-4D97-AF65-F5344CB8AC3E}">
        <p14:creationId xmlns:p14="http://schemas.microsoft.com/office/powerpoint/2010/main" val="10412438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ctr"/>
            <a:r>
              <a:rPr lang="en-GB" sz="1800" b="1" u="sng" dirty="0">
                <a:solidFill>
                  <a:srgbClr val="7030A0"/>
                </a:solidFill>
                <a:latin typeface="SassoonPrimaryInfant" pitchFamily="2" charset="0"/>
              </a:rPr>
              <a:t>Literacy</a:t>
            </a:r>
          </a:p>
          <a:p>
            <a:pPr algn="ctr"/>
            <a:endParaRPr lang="en-GB" sz="500" b="1" u="sng" dirty="0">
              <a:solidFill>
                <a:srgbClr val="7030A0"/>
              </a:solidFill>
              <a:latin typeface="SassoonPrimaryInfant" pitchFamily="2" charset="0"/>
            </a:endParaRPr>
          </a:p>
          <a:p>
            <a:pPr marL="342900" indent="-342900" algn="l">
              <a:buFont typeface="Arial" panose="020B0604020202020204" pitchFamily="34" charset="0"/>
              <a:buChar char="•"/>
            </a:pPr>
            <a:r>
              <a:rPr lang="en-GB" sz="1200" b="0" u="none" dirty="0">
                <a:solidFill>
                  <a:srgbClr val="7030A0"/>
                </a:solidFill>
                <a:latin typeface="SassoonPrimaryInfant" pitchFamily="2" charset="0"/>
              </a:rPr>
              <a:t>Read with your child as often as possible.</a:t>
            </a:r>
            <a:r>
              <a:rPr lang="en-GB" sz="1200" b="0" u="none" baseline="0" dirty="0">
                <a:solidFill>
                  <a:srgbClr val="7030A0"/>
                </a:solidFill>
                <a:latin typeface="SassoonPrimaryInfant" pitchFamily="2" charset="0"/>
              </a:rPr>
              <a:t> When you are reading together, talk to your child about the story – ask questions and make observations to support their comprehension. </a:t>
            </a:r>
          </a:p>
          <a:p>
            <a:pPr marL="342900" indent="-342900" algn="l">
              <a:buFont typeface="Arial" panose="020B0604020202020204" pitchFamily="34" charset="0"/>
              <a:buChar char="•"/>
            </a:pPr>
            <a:r>
              <a:rPr lang="en-GB" sz="1200" b="0" u="none" baseline="0" dirty="0">
                <a:solidFill>
                  <a:srgbClr val="7030A0"/>
                </a:solidFill>
                <a:latin typeface="SassoonPrimaryInfant" pitchFamily="2" charset="0"/>
              </a:rPr>
              <a:t>Support your child’s understanding of the difference between letter sounds and names. Just now, focus on developing their awareness of the sounds that letters make when used in a word. </a:t>
            </a:r>
          </a:p>
          <a:p>
            <a:pPr marL="342900" indent="-342900" algn="l">
              <a:buFont typeface="Arial" panose="020B0604020202020204" pitchFamily="34" charset="0"/>
              <a:buChar char="•"/>
            </a:pPr>
            <a:r>
              <a:rPr lang="en-GB" sz="1200" b="0" u="none" baseline="0" dirty="0">
                <a:solidFill>
                  <a:srgbClr val="7030A0"/>
                </a:solidFill>
                <a:latin typeface="SassoonPrimaryInfant" pitchFamily="2" charset="0"/>
              </a:rPr>
              <a:t>Help your child practise writing their name. </a:t>
            </a:r>
          </a:p>
          <a:p>
            <a:pPr marL="342900" indent="-342900" algn="l">
              <a:buFont typeface="Arial" panose="020B0604020202020204" pitchFamily="34" charset="0"/>
              <a:buChar char="•"/>
            </a:pPr>
            <a:r>
              <a:rPr lang="en-GB" sz="1200" b="0" u="none" baseline="0" dirty="0">
                <a:solidFill>
                  <a:srgbClr val="7030A0"/>
                </a:solidFill>
                <a:latin typeface="SassoonPrimaryInfant" pitchFamily="2" charset="0"/>
              </a:rPr>
              <a:t>Work with your child on their pencil control and letter formation. Encourage them to use the ‘birdy grip’ if they are still finding it difficult to hold their pencil or pen correctly. </a:t>
            </a:r>
          </a:p>
          <a:p>
            <a:pPr marL="342900" indent="-342900" algn="l">
              <a:buFont typeface="Arial" panose="020B0604020202020204" pitchFamily="34" charset="0"/>
              <a:buChar char="•"/>
            </a:pPr>
            <a:endParaRPr lang="en-GB" sz="900" b="0" u="none" dirty="0">
              <a:solidFill>
                <a:srgbClr val="7030A0"/>
              </a:solidFill>
              <a:latin typeface="SassoonPrimaryInfant" pitchFamily="2" charset="0"/>
            </a:endParaRPr>
          </a:p>
          <a:p>
            <a:pPr algn="ctr"/>
            <a:r>
              <a:rPr lang="en-GB" sz="1800" b="1" u="sng" dirty="0">
                <a:solidFill>
                  <a:srgbClr val="7030A0"/>
                </a:solidFill>
                <a:latin typeface="SassoonPrimaryInfant" pitchFamily="2" charset="0"/>
              </a:rPr>
              <a:t>Numeracy</a:t>
            </a:r>
          </a:p>
          <a:p>
            <a:pPr algn="ctr"/>
            <a:endParaRPr lang="en-GB" sz="500" b="1" u="sng" dirty="0">
              <a:solidFill>
                <a:srgbClr val="7030A0"/>
              </a:solidFill>
              <a:latin typeface="SassoonPrimaryInfant" pitchFamily="2" charset="0"/>
            </a:endParaRPr>
          </a:p>
          <a:p>
            <a:pPr marL="285750" indent="-285750" algn="l">
              <a:buFont typeface="Arial" panose="020B0604020202020204" pitchFamily="34" charset="0"/>
              <a:buChar char="•"/>
            </a:pPr>
            <a:r>
              <a:rPr lang="en-GB" sz="1200" b="0" u="none" dirty="0">
                <a:solidFill>
                  <a:srgbClr val="7030A0"/>
                </a:solidFill>
                <a:latin typeface="SassoonPrimaryInfant" pitchFamily="2" charset="0"/>
              </a:rPr>
              <a:t>Support</a:t>
            </a:r>
            <a:r>
              <a:rPr lang="en-GB" sz="1200" b="0" u="none" baseline="0" dirty="0">
                <a:solidFill>
                  <a:srgbClr val="7030A0"/>
                </a:solidFill>
                <a:latin typeface="SassoonPrimaryInfant" pitchFamily="2" charset="0"/>
              </a:rPr>
              <a:t> your child by helping them to count to 10, 20 and beyond if they are able! Search ‘Jack Hartmann’ on YouTube for lots of super songs to help engage your child.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Practise instant recognition of numbers – try this using random numbers or numbers not in the correct order to avoid rote memorisation.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When counting, remember to practise counting forwards and backwards – this will be beneficial when your child begins adding and subtracting.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Ask your child to ‘show you’ a number – it could be using their fingers, toys, pencils, stones… anything at all! This will ensure your child is able to fully understand and assign objects to numbers. </a:t>
            </a:r>
          </a:p>
          <a:p>
            <a:pPr marL="285750" indent="-285750" algn="l">
              <a:buFont typeface="Arial" panose="020B0604020202020204" pitchFamily="34" charset="0"/>
              <a:buChar char="•"/>
            </a:pPr>
            <a:r>
              <a:rPr lang="en-GB" sz="1200" b="0" u="none" baseline="0" dirty="0">
                <a:solidFill>
                  <a:srgbClr val="7030A0"/>
                </a:solidFill>
                <a:latin typeface="SassoonPrimaryInfant" pitchFamily="2" charset="0"/>
              </a:rPr>
              <a:t>Practise correct formation of numbers – this is a big focus just now! Use rhymes and songs to help (see next slide). </a:t>
            </a:r>
          </a:p>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23</a:t>
            </a:fld>
            <a:endParaRPr lang="en-GB"/>
          </a:p>
        </p:txBody>
      </p:sp>
    </p:spTree>
    <p:extLst>
      <p:ext uri="{BB962C8B-B14F-4D97-AF65-F5344CB8AC3E}">
        <p14:creationId xmlns:p14="http://schemas.microsoft.com/office/powerpoint/2010/main" val="229412436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24</a:t>
            </a:fld>
            <a:endParaRPr lang="en-GB"/>
          </a:p>
        </p:txBody>
      </p:sp>
    </p:spTree>
    <p:extLst>
      <p:ext uri="{BB962C8B-B14F-4D97-AF65-F5344CB8AC3E}">
        <p14:creationId xmlns:p14="http://schemas.microsoft.com/office/powerpoint/2010/main" val="46522310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26</a:t>
            </a:fld>
            <a:endParaRPr lang="en-GB"/>
          </a:p>
        </p:txBody>
      </p:sp>
    </p:spTree>
    <p:extLst>
      <p:ext uri="{BB962C8B-B14F-4D97-AF65-F5344CB8AC3E}">
        <p14:creationId xmlns:p14="http://schemas.microsoft.com/office/powerpoint/2010/main" val="24643562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27</a:t>
            </a:fld>
            <a:endParaRPr lang="en-GB"/>
          </a:p>
        </p:txBody>
      </p:sp>
    </p:spTree>
    <p:extLst>
      <p:ext uri="{BB962C8B-B14F-4D97-AF65-F5344CB8AC3E}">
        <p14:creationId xmlns:p14="http://schemas.microsoft.com/office/powerpoint/2010/main" val="121460849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54AF6F-E251-432D-A297-CBCACDD651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238721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6B565-05D3-7265-28B5-901DCDD7D4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BA6476-96B1-76C8-B695-FEA4038175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506A52-D6B0-B289-E7AA-01E531344158}"/>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1E648B9-4008-2447-9245-DA25E4EC51B1}"/>
              </a:ext>
            </a:extLst>
          </p:cNvPr>
          <p:cNvSpPr>
            <a:spLocks noGrp="1"/>
          </p:cNvSpPr>
          <p:nvPr>
            <p:ph type="sldNum" sz="quarter" idx="10"/>
          </p:nvPr>
        </p:nvSpPr>
        <p:spPr/>
        <p:txBody>
          <a:bodyPr/>
          <a:lstStyle/>
          <a:p>
            <a:fld id="{1554AF6F-E251-432D-A297-CBCACDD65148}" type="slidenum">
              <a:rPr lang="en-GB" smtClean="0"/>
              <a:t>29</a:t>
            </a:fld>
            <a:endParaRPr lang="en-GB"/>
          </a:p>
        </p:txBody>
      </p:sp>
    </p:spTree>
    <p:extLst>
      <p:ext uri="{BB962C8B-B14F-4D97-AF65-F5344CB8AC3E}">
        <p14:creationId xmlns:p14="http://schemas.microsoft.com/office/powerpoint/2010/main" val="3644845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1554AF6F-E251-432D-A297-CBCACDD65148}" type="slidenum">
              <a:rPr lang="en-GB" smtClean="0"/>
              <a:t>30</a:t>
            </a:fld>
            <a:endParaRPr lang="en-GB"/>
          </a:p>
        </p:txBody>
      </p:sp>
    </p:spTree>
    <p:extLst>
      <p:ext uri="{BB962C8B-B14F-4D97-AF65-F5344CB8AC3E}">
        <p14:creationId xmlns:p14="http://schemas.microsoft.com/office/powerpoint/2010/main" val="27518380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554AF6F-E251-432D-A297-CBCACDD6514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018115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en-US"/>
              <a:t>Click to edit Master title style</a:t>
            </a:r>
            <a:endParaRPr lang="fr-CA"/>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0367129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contenu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33717923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fr-CA"/>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2498468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6" name="Espace réservé du pied de page 4"/>
          <p:cNvSpPr>
            <a:spLocks noGrp="1"/>
          </p:cNvSpPr>
          <p:nvPr>
            <p:ph type="ftr" sz="quarter" idx="11"/>
          </p:nvPr>
        </p:nvSpPr>
        <p:spPr/>
        <p:txBody>
          <a:bodyPr/>
          <a:lstStyle>
            <a:lvl1pPr>
              <a:defRPr/>
            </a:lvl1pPr>
          </a:lstStyle>
          <a:p>
            <a:endParaRPr lang="en-GB"/>
          </a:p>
        </p:txBody>
      </p:sp>
      <p:sp>
        <p:nvSpPr>
          <p:cNvPr id="7"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2489028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en-US"/>
              <a:t>Click to edit Master title style</a:t>
            </a:r>
            <a:endParaRPr lang="fr-CA"/>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7"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8" name="Espace réservé du pied de page 4"/>
          <p:cNvSpPr>
            <a:spLocks noGrp="1"/>
          </p:cNvSpPr>
          <p:nvPr>
            <p:ph type="ftr" sz="quarter" idx="11"/>
          </p:nvPr>
        </p:nvSpPr>
        <p:spPr/>
        <p:txBody>
          <a:bodyPr/>
          <a:lstStyle>
            <a:lvl1pPr>
              <a:defRPr/>
            </a:lvl1pPr>
          </a:lstStyle>
          <a:p>
            <a:endParaRPr lang="en-GB"/>
          </a:p>
        </p:txBody>
      </p:sp>
      <p:sp>
        <p:nvSpPr>
          <p:cNvPr id="9"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227055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4" name="Espace réservé du pied de page 4"/>
          <p:cNvSpPr>
            <a:spLocks noGrp="1"/>
          </p:cNvSpPr>
          <p:nvPr>
            <p:ph type="ftr" sz="quarter" idx="11"/>
          </p:nvPr>
        </p:nvSpPr>
        <p:spPr/>
        <p:txBody>
          <a:bodyPr/>
          <a:lstStyle>
            <a:lvl1pPr>
              <a:defRPr/>
            </a:lvl1pPr>
          </a:lstStyle>
          <a:p>
            <a:endParaRPr lang="en-GB"/>
          </a:p>
        </p:txBody>
      </p:sp>
      <p:sp>
        <p:nvSpPr>
          <p:cNvPr id="5"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442395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3" name="Espace réservé du pied de page 4"/>
          <p:cNvSpPr>
            <a:spLocks noGrp="1"/>
          </p:cNvSpPr>
          <p:nvPr>
            <p:ph type="ftr" sz="quarter" idx="11"/>
          </p:nvPr>
        </p:nvSpPr>
        <p:spPr/>
        <p:txBody>
          <a:bodyPr/>
          <a:lstStyle>
            <a:lvl1pPr>
              <a:defRPr/>
            </a:lvl1pPr>
          </a:lstStyle>
          <a:p>
            <a:endParaRPr lang="en-GB"/>
          </a:p>
        </p:txBody>
      </p:sp>
      <p:sp>
        <p:nvSpPr>
          <p:cNvPr id="4"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679256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fr-CA"/>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6" name="Espace réservé du pied de page 4"/>
          <p:cNvSpPr>
            <a:spLocks noGrp="1"/>
          </p:cNvSpPr>
          <p:nvPr>
            <p:ph type="ftr" sz="quarter" idx="11"/>
          </p:nvPr>
        </p:nvSpPr>
        <p:spPr/>
        <p:txBody>
          <a:bodyPr/>
          <a:lstStyle>
            <a:lvl1pPr>
              <a:defRPr/>
            </a:lvl1pPr>
          </a:lstStyle>
          <a:p>
            <a:endParaRPr lang="en-GB"/>
          </a:p>
        </p:txBody>
      </p:sp>
      <p:sp>
        <p:nvSpPr>
          <p:cNvPr id="7"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5155281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fr-CA"/>
          </a:p>
        </p:txBody>
      </p:sp>
      <p:sp>
        <p:nvSpPr>
          <p:cNvPr id="3" name="Espace réservé pour une image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fr-CA" noProof="0"/>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6" name="Espace réservé du pied de page 4"/>
          <p:cNvSpPr>
            <a:spLocks noGrp="1"/>
          </p:cNvSpPr>
          <p:nvPr>
            <p:ph type="ftr" sz="quarter" idx="11"/>
          </p:nvPr>
        </p:nvSpPr>
        <p:spPr/>
        <p:txBody>
          <a:bodyPr/>
          <a:lstStyle>
            <a:lvl1pPr>
              <a:defRPr/>
            </a:lvl1pPr>
          </a:lstStyle>
          <a:p>
            <a:endParaRPr lang="en-GB"/>
          </a:p>
        </p:txBody>
      </p:sp>
      <p:sp>
        <p:nvSpPr>
          <p:cNvPr id="7"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19086654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en-US"/>
              <a:t>Click to edit Master title style</a:t>
            </a:r>
            <a:endParaRPr lang="fr-CA"/>
          </a:p>
        </p:txBody>
      </p:sp>
      <p:sp>
        <p:nvSpPr>
          <p:cNvPr id="3" name="Espace réservé du texte vertical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21238684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en-US"/>
              <a:t>Click to edit Master title style</a:t>
            </a:r>
            <a:endParaRPr lang="fr-CA"/>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r-CA"/>
          </a:p>
        </p:txBody>
      </p:sp>
      <p:sp>
        <p:nvSpPr>
          <p:cNvPr id="4" name="Espace réservé de la date 3"/>
          <p:cNvSpPr>
            <a:spLocks noGrp="1"/>
          </p:cNvSpPr>
          <p:nvPr>
            <p:ph type="dt" sz="half" idx="10"/>
          </p:nvPr>
        </p:nvSpPr>
        <p:spPr/>
        <p:txBody>
          <a:bodyPr/>
          <a:lstStyle>
            <a:lvl1pPr>
              <a:defRPr/>
            </a:lvl1pPr>
          </a:lstStyle>
          <a:p>
            <a:fld id="{151DE1FF-A2CA-49B7-8FA8-866D13561C38}" type="datetimeFigureOut">
              <a:rPr lang="en-US" smtClean="0"/>
              <a:pPr/>
              <a:t>9/1/2026</a:t>
            </a:fld>
            <a:endParaRPr lang="en-GB"/>
          </a:p>
        </p:txBody>
      </p:sp>
      <p:sp>
        <p:nvSpPr>
          <p:cNvPr id="5" name="Espace réservé du pied de page 4"/>
          <p:cNvSpPr>
            <a:spLocks noGrp="1"/>
          </p:cNvSpPr>
          <p:nvPr>
            <p:ph type="ftr" sz="quarter" idx="11"/>
          </p:nvPr>
        </p:nvSpPr>
        <p:spPr/>
        <p:txBody>
          <a:bodyPr/>
          <a:lstStyle>
            <a:lvl1pPr>
              <a:defRPr/>
            </a:lvl1pPr>
          </a:lstStyle>
          <a:p>
            <a:endParaRPr lang="en-GB"/>
          </a:p>
        </p:txBody>
      </p:sp>
      <p:sp>
        <p:nvSpPr>
          <p:cNvPr id="6" name="Espace réservé du numéro de diapositive 5"/>
          <p:cNvSpPr>
            <a:spLocks noGrp="1"/>
          </p:cNvSpPr>
          <p:nvPr>
            <p:ph type="sldNum" sz="quarter" idx="12"/>
          </p:nvPr>
        </p:nvSpPr>
        <p:spPr/>
        <p:txBody>
          <a:bodyPr/>
          <a:lstStyle>
            <a:lvl1pPr>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389223932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2700" y="0"/>
            <a:ext cx="917337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019299" y="1871132"/>
            <a:ext cx="5111752" cy="1515533"/>
          </a:xfrm>
        </p:spPr>
        <p:txBody>
          <a:bodyPr anchor="b">
            <a:noAutofit/>
          </a:bodyPr>
          <a:lstStyle>
            <a:lvl1pPr algn="ctr">
              <a:defRPr sz="4050">
                <a:effectLst/>
              </a:defRPr>
            </a:lvl1pPr>
          </a:lstStyle>
          <a:p>
            <a:r>
              <a:rPr lang="en-US"/>
              <a:t>Click to edit Master title style</a:t>
            </a:r>
            <a:endParaRPr lang="en-US" dirty="0"/>
          </a:p>
        </p:txBody>
      </p:sp>
      <p:sp>
        <p:nvSpPr>
          <p:cNvPr id="3" name="Subtitle 2"/>
          <p:cNvSpPr>
            <a:spLocks noGrp="1"/>
          </p:cNvSpPr>
          <p:nvPr>
            <p:ph type="subTitle" idx="1"/>
          </p:nvPr>
        </p:nvSpPr>
        <p:spPr>
          <a:xfrm>
            <a:off x="2019299" y="3657597"/>
            <a:ext cx="5111752" cy="1320802"/>
          </a:xfrm>
        </p:spPr>
        <p:txBody>
          <a:bodyPr anchor="t">
            <a:normAutofit/>
          </a:bodyPr>
          <a:lstStyle>
            <a:lvl1pPr marL="0" indent="0" algn="ctr">
              <a:buNone/>
              <a:defRPr sz="1575">
                <a:solidFill>
                  <a:schemeClr val="tx1"/>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5987425" y="5037663"/>
            <a:ext cx="673100" cy="279400"/>
          </a:xfrm>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a:xfrm>
            <a:off x="2019298" y="5037663"/>
            <a:ext cx="3910976" cy="279400"/>
          </a:xfrm>
        </p:spPr>
        <p:txBody>
          <a:bodyPr/>
          <a:lstStyle/>
          <a:p>
            <a:endParaRPr lang="en-GB"/>
          </a:p>
        </p:txBody>
      </p:sp>
      <p:sp>
        <p:nvSpPr>
          <p:cNvPr id="6" name="Slide Number Placeholder 5"/>
          <p:cNvSpPr>
            <a:spLocks noGrp="1"/>
          </p:cNvSpPr>
          <p:nvPr>
            <p:ph type="sldNum" sz="quarter" idx="12"/>
          </p:nvPr>
        </p:nvSpPr>
        <p:spPr>
          <a:xfrm>
            <a:off x="6717676" y="5037663"/>
            <a:ext cx="413375" cy="279400"/>
          </a:xfrm>
        </p:spPr>
        <p:txBody>
          <a:bodyPr/>
          <a:lstStyle/>
          <a:p>
            <a:fld id="{375E7135-3F53-475D-B83B-B9C26527DE10}" type="slidenum">
              <a:rPr lang="en-GB" smtClean="0"/>
              <a:t>‹#›</a:t>
            </a:fld>
            <a:endParaRPr lang="en-GB"/>
          </a:p>
        </p:txBody>
      </p:sp>
      <p:cxnSp>
        <p:nvCxnSpPr>
          <p:cNvPr id="15" name="Straight Connector 14"/>
          <p:cNvCxnSpPr/>
          <p:nvPr/>
        </p:nvCxnSpPr>
        <p:spPr>
          <a:xfrm>
            <a:off x="2019299" y="3522131"/>
            <a:ext cx="5111751"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444006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9881547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511302" y="1752606"/>
            <a:ext cx="6119016" cy="1822514"/>
          </a:xfrm>
        </p:spPr>
        <p:txBody>
          <a:bodyPr anchor="b">
            <a:normAutofit/>
          </a:bodyPr>
          <a:lstStyle>
            <a:lvl1pPr algn="ctr">
              <a:defRPr sz="3300" b="0" cap="none"/>
            </a:lvl1pPr>
          </a:lstStyle>
          <a:p>
            <a:r>
              <a:rPr lang="en-US"/>
              <a:t>Click to edit Master title style</a:t>
            </a:r>
            <a:endParaRPr lang="en-US" dirty="0"/>
          </a:p>
        </p:txBody>
      </p:sp>
      <p:sp>
        <p:nvSpPr>
          <p:cNvPr id="3" name="Text Placeholder 2"/>
          <p:cNvSpPr>
            <a:spLocks noGrp="1"/>
          </p:cNvSpPr>
          <p:nvPr>
            <p:ph type="body" idx="1"/>
          </p:nvPr>
        </p:nvSpPr>
        <p:spPr>
          <a:xfrm>
            <a:off x="1511300" y="3846052"/>
            <a:ext cx="6119018" cy="954547"/>
          </a:xfrm>
        </p:spPr>
        <p:txBody>
          <a:bodyPr anchor="t">
            <a:normAutofit/>
          </a:bodyPr>
          <a:lstStyle>
            <a:lvl1pPr marL="0" indent="0" algn="ctr">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509542" y="3710585"/>
            <a:ext cx="6122535"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3132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973836" y="2560320"/>
            <a:ext cx="3538728"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36008" y="2560320"/>
            <a:ext cx="3538728" cy="3310128"/>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9E0E0E2-ED47-4F49-97C9-CE927F6C82D8}" type="datetimeFigureOut">
              <a:rPr lang="en-GB" smtClean="0"/>
              <a:t>01/09/2026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3562072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971550"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971550" y="3243263"/>
            <a:ext cx="3538728"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35503" y="2658533"/>
            <a:ext cx="3538728" cy="576262"/>
          </a:xfrm>
        </p:spPr>
        <p:txBody>
          <a:bodyPr anchor="b">
            <a:noAutofit/>
          </a:bodyPr>
          <a:lstStyle>
            <a:lvl1pPr marL="0" indent="0">
              <a:spcBef>
                <a:spcPts val="504"/>
              </a:spcBef>
              <a:spcAft>
                <a:spcPts val="450"/>
              </a:spcAft>
              <a:buNone/>
              <a:defRPr sz="2100" b="0">
                <a:solidFill>
                  <a:schemeClr val="accent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35503" y="3243263"/>
            <a:ext cx="3538728" cy="2632605"/>
          </a:xfrm>
        </p:spPr>
        <p:txBody>
          <a:bodyPr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9E0E0E2-ED47-4F49-97C9-CE927F6C82D8}" type="datetimeFigureOut">
              <a:rPr lang="en-GB" smtClean="0"/>
              <a:t>01/09/2026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75E7135-3F53-475D-B83B-B9C26527DE10}" type="slidenum">
              <a:rPr lang="en-GB" smtClean="0"/>
              <a:t>‹#›</a:t>
            </a:fld>
            <a:endParaRPr lang="en-GB"/>
          </a:p>
        </p:txBody>
      </p:sp>
      <p:cxnSp>
        <p:nvCxnSpPr>
          <p:cNvPr id="18" name="Straight Connector 17"/>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1424931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9E0E0E2-ED47-4F49-97C9-CE927F6C82D8}" type="datetimeFigureOut">
              <a:rPr lang="en-GB" smtClean="0"/>
              <a:t>01/09/2026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1102180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9E0E0E2-ED47-4F49-97C9-CE927F6C82D8}" type="datetimeFigureOut">
              <a:rPr lang="en-GB" smtClean="0"/>
              <a:t>01/09/2026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40719598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0359" y="1388534"/>
            <a:ext cx="2788841" cy="1371600"/>
          </a:xfrm>
        </p:spPr>
        <p:txBody>
          <a:bodyPr anchor="b">
            <a:normAutofit/>
          </a:bodyPr>
          <a:lstStyle>
            <a:lvl1pPr algn="ctr">
              <a:defRPr sz="1800" b="0"/>
            </a:lvl1pPr>
          </a:lstStyle>
          <a:p>
            <a:r>
              <a:rPr lang="en-US"/>
              <a:t>Click to edit Master title style</a:t>
            </a:r>
            <a:endParaRPr lang="en-US" dirty="0"/>
          </a:p>
        </p:txBody>
      </p:sp>
      <p:sp>
        <p:nvSpPr>
          <p:cNvPr id="3" name="Content Placeholder 2"/>
          <p:cNvSpPr>
            <a:spLocks noGrp="1"/>
          </p:cNvSpPr>
          <p:nvPr>
            <p:ph idx="1"/>
          </p:nvPr>
        </p:nvSpPr>
        <p:spPr>
          <a:xfrm>
            <a:off x="4064001" y="982132"/>
            <a:ext cx="4102100" cy="4893735"/>
          </a:xfrm>
        </p:spPr>
        <p:txBody>
          <a:bodyPr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970359" y="3031065"/>
            <a:ext cx="2788841" cy="2438404"/>
          </a:xfrm>
        </p:spPr>
        <p:txBody>
          <a:bodyPr anchor="t">
            <a:normAutofit/>
          </a:bodyPr>
          <a:lstStyle>
            <a:lvl1pPr marL="0" indent="0" algn="ctr">
              <a:buNone/>
              <a:defRPr sz="120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cxnSp>
        <p:nvCxnSpPr>
          <p:cNvPr id="16" name="Straight Connector 15"/>
          <p:cNvCxnSpPr/>
          <p:nvPr/>
        </p:nvCxnSpPr>
        <p:spPr>
          <a:xfrm>
            <a:off x="1047127" y="2912533"/>
            <a:ext cx="26358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313216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49" y="1883832"/>
            <a:ext cx="4681362" cy="1371600"/>
          </a:xfrm>
        </p:spPr>
        <p:txBody>
          <a:bodyPr anchor="b">
            <a:normAutofit/>
          </a:bodyPr>
          <a:lstStyle>
            <a:lvl1pPr algn="ctr">
              <a:defRPr sz="21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6071124" y="1041400"/>
            <a:ext cx="2297510"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49" y="3255432"/>
            <a:ext cx="4681362" cy="1828800"/>
          </a:xfrm>
        </p:spPr>
        <p:txBody>
          <a:bodyPr anchor="t">
            <a:normAutofit/>
          </a:bodyPr>
          <a:lstStyle>
            <a:lvl1pPr marL="0" indent="0" algn="ctr">
              <a:buNone/>
              <a:defRPr sz="13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926071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71551" y="4815415"/>
            <a:ext cx="7207250" cy="566738"/>
          </a:xfrm>
        </p:spPr>
        <p:txBody>
          <a:bodyPr anchor="b">
            <a:normAutofit/>
          </a:bodyPr>
          <a:lstStyle>
            <a:lvl1pPr algn="ctr">
              <a:defRPr sz="18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781070" y="1041400"/>
            <a:ext cx="7579479"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4" name="Text Placeholder 3"/>
          <p:cNvSpPr>
            <a:spLocks noGrp="1"/>
          </p:cNvSpPr>
          <p:nvPr>
            <p:ph type="body" sz="half" idx="2"/>
          </p:nvPr>
        </p:nvSpPr>
        <p:spPr>
          <a:xfrm>
            <a:off x="971551" y="5382153"/>
            <a:ext cx="7207250" cy="493712"/>
          </a:xfrm>
        </p:spPr>
        <p:txBody>
          <a:bodyPr>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4"/>
          <p:cNvSpPr>
            <a:spLocks noGrp="1"/>
          </p:cNvSpPr>
          <p:nvPr>
            <p:ph type="dt" sz="half" idx="10"/>
          </p:nvPr>
        </p:nvSpPr>
        <p:spPr/>
        <p:txBody>
          <a:bodyPr/>
          <a:lstStyle/>
          <a:p>
            <a:fld id="{49E0E0E2-ED47-4F49-97C9-CE927F6C82D8}" type="datetimeFigureOut">
              <a:rPr lang="en-GB" smtClean="0"/>
              <a:t>01/09/2026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157659197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77901" y="982132"/>
            <a:ext cx="7194549" cy="2954868"/>
          </a:xfrm>
        </p:spPr>
        <p:txBody>
          <a:bodyPr anchor="ctr">
            <a:normAutofit/>
          </a:bodyPr>
          <a:lstStyle>
            <a:lvl1pPr algn="ctr">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7901" y="4343400"/>
            <a:ext cx="7194549"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9235113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370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256109" y="3352800"/>
            <a:ext cx="6629402" cy="584200"/>
          </a:xfrm>
        </p:spPr>
        <p:txBody>
          <a:bodyPr anchor="ctr">
            <a:normAutofit/>
          </a:bodyPr>
          <a:lstStyle>
            <a:lvl1pPr marL="0" indent="0" algn="r">
              <a:buFontTx/>
              <a:buNone/>
              <a:defRPr sz="1500"/>
            </a:lvl1pPr>
            <a:lvl2pPr marL="342900" indent="0">
              <a:buFontTx/>
              <a:buNone/>
              <a:defRPr/>
            </a:lvl2pPr>
            <a:lvl3pPr marL="685800" indent="0">
              <a:buFontTx/>
              <a:buNone/>
              <a:defRPr/>
            </a:lvl3pPr>
            <a:lvl4pPr marL="1028700" indent="0">
              <a:buFontTx/>
              <a:buNone/>
              <a:defRPr/>
            </a:lvl4pPr>
            <a:lvl5pPr marL="1371600" indent="0">
              <a:buFontTx/>
              <a:buNone/>
              <a:defRPr/>
            </a:lvl5pPr>
          </a:lstStyle>
          <a:p>
            <a:pPr lvl="0"/>
            <a:r>
              <a:rPr lang="en-US"/>
              <a:t>Edit Master text styles</a:t>
            </a:r>
          </a:p>
        </p:txBody>
      </p:sp>
      <p:sp>
        <p:nvSpPr>
          <p:cNvPr id="3" name="Text Placeholder 2"/>
          <p:cNvSpPr>
            <a:spLocks noGrp="1"/>
          </p:cNvSpPr>
          <p:nvPr>
            <p:ph type="body" idx="1"/>
          </p:nvPr>
        </p:nvSpPr>
        <p:spPr>
          <a:xfrm>
            <a:off x="971551" y="4343400"/>
            <a:ext cx="7207250" cy="1532467"/>
          </a:xfrm>
        </p:spPr>
        <p:txBody>
          <a:bodyPr anchor="ctr">
            <a:normAutofit/>
          </a:bodyPr>
          <a:lstStyle>
            <a:lvl1pPr marL="0" indent="0" algn="ctr">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4" name="TextBox 13"/>
          <p:cNvSpPr txBox="1"/>
          <p:nvPr/>
        </p:nvSpPr>
        <p:spPr>
          <a:xfrm>
            <a:off x="646510" y="879961"/>
            <a:ext cx="457200" cy="584776"/>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5" name="TextBox 14"/>
          <p:cNvSpPr txBox="1"/>
          <p:nvPr/>
        </p:nvSpPr>
        <p:spPr>
          <a:xfrm>
            <a:off x="7950200" y="2827870"/>
            <a:ext cx="457200" cy="584776"/>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19" name="Straight Connector 18"/>
          <p:cNvCxnSpPr/>
          <p:nvPr/>
        </p:nvCxnSpPr>
        <p:spPr>
          <a:xfrm>
            <a:off x="1047127" y="4140199"/>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3180916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71552" y="3308581"/>
            <a:ext cx="7207251" cy="1468800"/>
          </a:xfrm>
        </p:spPr>
        <p:txBody>
          <a:bodyPr anchor="b">
            <a:normAutofit/>
          </a:bodyPr>
          <a:lstStyle>
            <a:lvl1pPr algn="l">
              <a:defRPr sz="2400" b="0" cap="none"/>
            </a:lvl1pPr>
          </a:lstStyle>
          <a:p>
            <a:r>
              <a:rPr lang="en-US"/>
              <a:t>Click to edit Master title style</a:t>
            </a:r>
            <a:endParaRPr lang="en-US" dirty="0"/>
          </a:p>
        </p:txBody>
      </p:sp>
      <p:sp>
        <p:nvSpPr>
          <p:cNvPr id="3" name="Text Placeholder 2"/>
          <p:cNvSpPr>
            <a:spLocks noGrp="1"/>
          </p:cNvSpPr>
          <p:nvPr>
            <p:ph type="body" idx="1"/>
          </p:nvPr>
        </p:nvSpPr>
        <p:spPr>
          <a:xfrm>
            <a:off x="971551" y="4777381"/>
            <a:ext cx="7207251" cy="860400"/>
          </a:xfrm>
        </p:spPr>
        <p:txBody>
          <a:bodyPr anchor="t">
            <a:normAutofit/>
          </a:bodyPr>
          <a:lstStyle>
            <a:lvl1pPr marL="0" indent="0" algn="l">
              <a:buNone/>
              <a:defRPr sz="15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Tree>
    <p:extLst>
      <p:ext uri="{BB962C8B-B14F-4D97-AF65-F5344CB8AC3E}">
        <p14:creationId xmlns:p14="http://schemas.microsoft.com/office/powerpoint/2010/main" val="2888605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084660" y="982132"/>
            <a:ext cx="6972299" cy="2243668"/>
          </a:xfrm>
        </p:spPr>
        <p:txBody>
          <a:bodyPr anchor="ctr">
            <a:normAutofit/>
          </a:bodyPr>
          <a:lstStyle>
            <a:lvl1pPr algn="ctr">
              <a:defRPr sz="2400" b="0" cap="none">
                <a:solidFill>
                  <a:schemeClr val="tx1"/>
                </a:solidFill>
              </a:defRPr>
            </a:lvl1pPr>
          </a:lstStyle>
          <a:p>
            <a:r>
              <a:rPr lang="en-US"/>
              <a:t>Click to edit Master title style</a:t>
            </a:r>
            <a:endParaRPr lang="en-US" dirty="0"/>
          </a:p>
        </p:txBody>
      </p:sp>
      <p:sp>
        <p:nvSpPr>
          <p:cNvPr id="23" name="Text Placeholder 2"/>
          <p:cNvSpPr>
            <a:spLocks noGrp="1"/>
          </p:cNvSpPr>
          <p:nvPr>
            <p:ph type="body" idx="13"/>
          </p:nvPr>
        </p:nvSpPr>
        <p:spPr>
          <a:xfrm>
            <a:off x="971551" y="3639312"/>
            <a:ext cx="7207251" cy="886968"/>
          </a:xfrm>
        </p:spPr>
        <p:txBody>
          <a:bodyPr anchor="b">
            <a:normAutofit/>
          </a:bodyPr>
          <a:lstStyle>
            <a:lvl1pPr marL="0" indent="0" algn="l">
              <a:spcBef>
                <a:spcPts val="0"/>
              </a:spcBef>
              <a:buNone/>
              <a:defRPr sz="18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971551" y="4529667"/>
            <a:ext cx="7207251" cy="1346200"/>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sp>
        <p:nvSpPr>
          <p:cNvPr id="12" name="TextBox 11"/>
          <p:cNvSpPr txBox="1"/>
          <p:nvPr/>
        </p:nvSpPr>
        <p:spPr>
          <a:xfrm>
            <a:off x="646510" y="879961"/>
            <a:ext cx="457200" cy="584776"/>
          </a:xfrm>
          <a:prstGeom prst="rect">
            <a:avLst/>
          </a:prstGeom>
        </p:spPr>
        <p:txBody>
          <a:bodyPr vert="horz" lIns="68580" tIns="34290" rIns="68580" bIns="34290" rtlCol="0" anchor="ctr">
            <a:noAutofit/>
          </a:bodyPr>
          <a:lstStyle/>
          <a:p>
            <a:pPr lvl="0"/>
            <a:r>
              <a:rPr lang="en-US" sz="6000" dirty="0">
                <a:solidFill>
                  <a:schemeClr val="tx1"/>
                </a:solidFill>
                <a:effectLst/>
              </a:rPr>
              <a:t>“</a:t>
            </a:r>
          </a:p>
        </p:txBody>
      </p:sp>
      <p:sp>
        <p:nvSpPr>
          <p:cNvPr id="13" name="TextBox 12"/>
          <p:cNvSpPr txBox="1"/>
          <p:nvPr/>
        </p:nvSpPr>
        <p:spPr>
          <a:xfrm>
            <a:off x="7950200" y="2599261"/>
            <a:ext cx="457200" cy="584776"/>
          </a:xfrm>
          <a:prstGeom prst="rect">
            <a:avLst/>
          </a:prstGeom>
        </p:spPr>
        <p:txBody>
          <a:bodyPr vert="horz" lIns="68580" tIns="34290" rIns="68580" bIns="34290" rtlCol="0" anchor="ctr">
            <a:noAutofit/>
          </a:bodyPr>
          <a:lstStyle/>
          <a:p>
            <a:pPr lvl="0" algn="r"/>
            <a:r>
              <a:rPr lang="en-US" sz="6000" dirty="0">
                <a:solidFill>
                  <a:schemeClr val="tx1"/>
                </a:solidFill>
                <a:effectLst/>
              </a:rPr>
              <a:t>”</a:t>
            </a:r>
          </a:p>
        </p:txBody>
      </p:sp>
      <p:cxnSp>
        <p:nvCxnSpPr>
          <p:cNvPr id="26" name="Straight Connector 25"/>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594668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971551" y="982132"/>
            <a:ext cx="7207250"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20" name="Text Placeholder 2"/>
          <p:cNvSpPr>
            <a:spLocks noGrp="1"/>
          </p:cNvSpPr>
          <p:nvPr>
            <p:ph type="body" idx="13"/>
          </p:nvPr>
        </p:nvSpPr>
        <p:spPr>
          <a:xfrm>
            <a:off x="971551" y="3630168"/>
            <a:ext cx="7207251" cy="841248"/>
          </a:xfrm>
        </p:spPr>
        <p:txBody>
          <a:bodyPr anchor="b">
            <a:normAutofit/>
          </a:bodyPr>
          <a:lstStyle>
            <a:lvl1pPr marL="0" indent="0" algn="l">
              <a:spcBef>
                <a:spcPts val="0"/>
              </a:spcBef>
              <a:buNone/>
              <a:defRPr sz="210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3" name="Text Placeholder 2"/>
          <p:cNvSpPr>
            <a:spLocks noGrp="1"/>
          </p:cNvSpPr>
          <p:nvPr>
            <p:ph type="body" idx="1"/>
          </p:nvPr>
        </p:nvSpPr>
        <p:spPr>
          <a:xfrm>
            <a:off x="971550" y="4470400"/>
            <a:ext cx="7207253" cy="1405467"/>
          </a:xfrm>
        </p:spPr>
        <p:txBody>
          <a:bodyPr anchor="t">
            <a:normAutofit/>
          </a:bodyPr>
          <a:lstStyle>
            <a:lvl1pPr marL="0" indent="0" algn="l">
              <a:buNone/>
              <a:defRPr sz="1350">
                <a:solidFill>
                  <a:schemeClr val="tx1"/>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5" name="Straight Connector 14"/>
          <p:cNvCxnSpPr/>
          <p:nvPr/>
        </p:nvCxnSpPr>
        <p:spPr>
          <a:xfrm>
            <a:off x="1047127" y="3429000"/>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7013064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1047127"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4515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9518" y="982132"/>
            <a:ext cx="1418171"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971549" y="982132"/>
            <a:ext cx="5574769" cy="4893734"/>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9E0E0E2-ED47-4F49-97C9-CE927F6C82D8}" type="datetimeFigureOut">
              <a:rPr lang="en-GB" smtClean="0"/>
              <a:t>01/09/2026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75E7135-3F53-475D-B83B-B9C26527DE10}" type="slidenum">
              <a:rPr lang="en-GB" smtClean="0"/>
              <a:t>‹#›</a:t>
            </a:fld>
            <a:endParaRPr lang="en-GB"/>
          </a:p>
        </p:txBody>
      </p:sp>
      <p:cxnSp>
        <p:nvCxnSpPr>
          <p:cNvPr id="14" name="Straight Connector 13"/>
          <p:cNvCxnSpPr/>
          <p:nvPr/>
        </p:nvCxnSpPr>
        <p:spPr>
          <a:xfrm>
            <a:off x="6647918"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00588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20" Type="http://schemas.openxmlformats.org/officeDocument/2006/relationships/image" Target="../media/image5.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image" Target="../media/image4.png"/><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48000"/>
            <a:lum/>
          </a:blip>
          <a:srcRect/>
          <a:stretch>
            <a:fillRect l="-5000" r="-5000"/>
          </a:stretch>
        </a:blipFill>
        <a:effectLst/>
      </p:bgPr>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fr-CA"/>
          </a:p>
        </p:txBody>
      </p:sp>
      <p:sp>
        <p:nvSpPr>
          <p:cNvPr id="1027" name="Espace réservé du texte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defRPr>
            </a:lvl1pPr>
          </a:lstStyle>
          <a:p>
            <a:fld id="{151DE1FF-A2CA-49B7-8FA8-866D13561C38}" type="datetimeFigureOut">
              <a:rPr lang="en-US" smtClean="0"/>
              <a:pPr/>
              <a:t>9/1/2026</a:t>
            </a:fld>
            <a:endParaRPr lang="en-GB"/>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defRPr>
            </a:lvl1pPr>
          </a:lstStyle>
          <a:p>
            <a:endParaRPr lang="en-GB"/>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defRPr>
            </a:lvl1pPr>
          </a:lstStyle>
          <a:p>
            <a:fld id="{277E1656-003D-410A-B4A8-16625F4CE1A0}" type="slidenum">
              <a:rPr lang="en-GB" smtClean="0"/>
              <a:pPr/>
              <a:t>‹#›</a:t>
            </a:fld>
            <a:endParaRPr lang="en-GB"/>
          </a:p>
        </p:txBody>
      </p:sp>
    </p:spTree>
    <p:extLst>
      <p:ext uri="{BB962C8B-B14F-4D97-AF65-F5344CB8AC3E}">
        <p14:creationId xmlns:p14="http://schemas.microsoft.com/office/powerpoint/2010/main" val="91497405"/>
      </p:ext>
    </p:extLst>
  </p:cSld>
  <p:clrMap bg1="lt1" tx1="dk1" bg2="lt2" tx2="dk2" accent1="accent1" accent2="accent2" accent3="accent3" accent4="accent4" accent5="accent5" accent6="accent6" hlink="hlink" folHlink="folHlink"/>
  <p:sldLayoutIdLst>
    <p:sldLayoutId id="2147483966" r:id="rId1"/>
    <p:sldLayoutId id="2147483967" r:id="rId2"/>
    <p:sldLayoutId id="2147483968" r:id="rId3"/>
    <p:sldLayoutId id="2147483969" r:id="rId4"/>
    <p:sldLayoutId id="2147483970" r:id="rId5"/>
    <p:sldLayoutId id="2147483971" r:id="rId6"/>
    <p:sldLayoutId id="2147483972" r:id="rId7"/>
    <p:sldLayoutId id="2147483973" r:id="rId8"/>
    <p:sldLayoutId id="2147483974" r:id="rId9"/>
    <p:sldLayoutId id="2147483975" r:id="rId10"/>
    <p:sldLayoutId id="2147483976"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1802" y="0"/>
            <a:ext cx="917247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sz="1350"/>
            </a:p>
          </p:txBody>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971552" y="982133"/>
            <a:ext cx="7200897"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71551" y="2556932"/>
            <a:ext cx="7200897" cy="3318936"/>
          </a:xfrm>
          <a:prstGeom prst="rect">
            <a:avLst/>
          </a:prstGeom>
        </p:spPr>
        <p:txBody>
          <a:bodyPr vert="horz" lIns="91440" tIns="45720" rIns="91440" bIns="45720" rtlCol="0" anchor="t">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508126" y="5969000"/>
            <a:ext cx="1200150"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49E0E0E2-ED47-4F49-97C9-CE927F6C82D8}" type="datetimeFigureOut">
              <a:rPr lang="en-GB" smtClean="0"/>
              <a:t>01/09/2026</a:t>
            </a:fld>
            <a:endParaRPr lang="en-GB"/>
          </a:p>
        </p:txBody>
      </p:sp>
      <p:sp>
        <p:nvSpPr>
          <p:cNvPr id="5" name="Footer Placeholder 4"/>
          <p:cNvSpPr>
            <a:spLocks noGrp="1"/>
          </p:cNvSpPr>
          <p:nvPr>
            <p:ph type="ftr" sz="quarter" idx="3"/>
          </p:nvPr>
        </p:nvSpPr>
        <p:spPr>
          <a:xfrm>
            <a:off x="971551" y="5969000"/>
            <a:ext cx="5479425" cy="279400"/>
          </a:xfrm>
          <a:prstGeom prst="rect">
            <a:avLst/>
          </a:prstGeom>
        </p:spPr>
        <p:txBody>
          <a:bodyPr vert="horz" lIns="91440" tIns="45720" rIns="91440" bIns="45720" rtlCol="0" anchor="ctr"/>
          <a:lstStyle>
            <a:lvl1pPr algn="l">
              <a:defRPr sz="750" b="0" i="0">
                <a:solidFill>
                  <a:schemeClr val="tx1"/>
                </a:solidFill>
                <a:effectLst/>
                <a:latin typeface="+mn-lt"/>
              </a:defRPr>
            </a:lvl1pPr>
          </a:lstStyle>
          <a:p>
            <a:endParaRPr lang="en-GB"/>
          </a:p>
        </p:txBody>
      </p:sp>
      <p:sp>
        <p:nvSpPr>
          <p:cNvPr id="6" name="Slide Number Placeholder 5"/>
          <p:cNvSpPr>
            <a:spLocks noGrp="1"/>
          </p:cNvSpPr>
          <p:nvPr>
            <p:ph type="sldNum" sz="quarter" idx="4"/>
          </p:nvPr>
        </p:nvSpPr>
        <p:spPr>
          <a:xfrm>
            <a:off x="7765426" y="5969000"/>
            <a:ext cx="407023" cy="279400"/>
          </a:xfrm>
          <a:prstGeom prst="rect">
            <a:avLst/>
          </a:prstGeom>
        </p:spPr>
        <p:txBody>
          <a:bodyPr vert="horz" lIns="91440" tIns="45720" rIns="91440" bIns="45720" rtlCol="0" anchor="ctr"/>
          <a:lstStyle>
            <a:lvl1pPr algn="r">
              <a:defRPr sz="750" b="0" i="0">
                <a:solidFill>
                  <a:schemeClr val="tx1"/>
                </a:solidFill>
                <a:effectLst/>
                <a:latin typeface="+mn-lt"/>
              </a:defRPr>
            </a:lvl1pPr>
          </a:lstStyle>
          <a:p>
            <a:fld id="{375E7135-3F53-475D-B83B-B9C26527DE10}" type="slidenum">
              <a:rPr lang="en-GB" smtClean="0"/>
              <a:t>‹#›</a:t>
            </a:fld>
            <a:endParaRPr lang="en-GB"/>
          </a:p>
        </p:txBody>
      </p:sp>
    </p:spTree>
    <p:extLst>
      <p:ext uri="{BB962C8B-B14F-4D97-AF65-F5344CB8AC3E}">
        <p14:creationId xmlns:p14="http://schemas.microsoft.com/office/powerpoint/2010/main" val="3700336832"/>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 id="2147484005" r:id="rId16"/>
    <p:sldLayoutId id="2147484006" r:id="rId17"/>
  </p:sldLayoutIdLst>
  <p:txStyles>
    <p:titleStyle>
      <a:lvl1pPr algn="ctr" defTabSz="342900" rtl="0" eaLnBrk="1" latinLnBrk="0" hangingPunct="1">
        <a:spcBef>
          <a:spcPct val="0"/>
        </a:spcBef>
        <a:buNone/>
        <a:defRPr sz="33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14313" indent="-214313" algn="l" defTabSz="342900" rtl="0" eaLnBrk="1" latinLnBrk="0" hangingPunct="1">
        <a:spcBef>
          <a:spcPct val="20000"/>
        </a:spcBef>
        <a:spcAft>
          <a:spcPts val="45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1pPr>
      <a:lvl2pPr marL="557213" indent="-214313" algn="l" defTabSz="342900" rtl="0" eaLnBrk="1" latinLnBrk="0" hangingPunct="1">
        <a:spcBef>
          <a:spcPct val="20000"/>
        </a:spcBef>
        <a:spcAft>
          <a:spcPts val="450"/>
        </a:spcAft>
        <a:buClr>
          <a:schemeClr val="accent1"/>
        </a:buClr>
        <a:buSzPct val="115000"/>
        <a:buFont typeface="Arial"/>
        <a:buChar char="•"/>
        <a:defRPr sz="1500" kern="1200" cap="none">
          <a:solidFill>
            <a:schemeClr val="tx1">
              <a:lumMod val="85000"/>
              <a:lumOff val="15000"/>
            </a:schemeClr>
          </a:solidFill>
          <a:effectLst/>
          <a:latin typeface="+mn-lt"/>
          <a:ea typeface="+mn-ea"/>
          <a:cs typeface="+mn-cs"/>
        </a:defRPr>
      </a:lvl2pPr>
      <a:lvl3pPr marL="900113" indent="-214313" algn="l" defTabSz="342900" rtl="0" eaLnBrk="1" latinLnBrk="0" hangingPunct="1">
        <a:spcBef>
          <a:spcPct val="20000"/>
        </a:spcBef>
        <a:spcAft>
          <a:spcPts val="450"/>
        </a:spcAft>
        <a:buClr>
          <a:schemeClr val="accent1"/>
        </a:buClr>
        <a:buSzPct val="115000"/>
        <a:buFont typeface="Arial"/>
        <a:buChar char="•"/>
        <a:defRPr sz="1350" kern="1200" cap="none">
          <a:solidFill>
            <a:schemeClr val="tx1">
              <a:lumMod val="85000"/>
              <a:lumOff val="15000"/>
            </a:schemeClr>
          </a:solidFill>
          <a:effectLst/>
          <a:latin typeface="+mn-lt"/>
          <a:ea typeface="+mn-ea"/>
          <a:cs typeface="+mn-cs"/>
        </a:defRPr>
      </a:lvl3pPr>
      <a:lvl4pPr marL="1157288" indent="-128588" algn="l" defTabSz="342900" rtl="0" eaLnBrk="1" latinLnBrk="0" hangingPunct="1">
        <a:spcBef>
          <a:spcPct val="20000"/>
        </a:spcBef>
        <a:spcAft>
          <a:spcPts val="450"/>
        </a:spcAft>
        <a:buClr>
          <a:schemeClr val="accent1"/>
        </a:buClr>
        <a:buSzPct val="115000"/>
        <a:buFont typeface="Arial"/>
        <a:buChar char="•"/>
        <a:defRPr sz="1200" kern="1200" cap="none">
          <a:solidFill>
            <a:schemeClr val="tx1">
              <a:lumMod val="85000"/>
              <a:lumOff val="15000"/>
            </a:schemeClr>
          </a:solidFill>
          <a:effectLst/>
          <a:latin typeface="+mn-lt"/>
          <a:ea typeface="+mn-ea"/>
          <a:cs typeface="+mn-cs"/>
        </a:defRPr>
      </a:lvl4pPr>
      <a:lvl5pPr marL="1500188" indent="-128588"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5pPr>
      <a:lvl6pPr marL="18859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6pPr>
      <a:lvl7pPr marL="22288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7pPr>
      <a:lvl8pPr marL="25717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8pPr>
      <a:lvl9pPr marL="2914650" indent="-171450" algn="l" defTabSz="342900" rtl="0" eaLnBrk="1" latinLnBrk="0" hangingPunct="1">
        <a:spcBef>
          <a:spcPct val="20000"/>
        </a:spcBef>
        <a:spcAft>
          <a:spcPts val="450"/>
        </a:spcAft>
        <a:buClr>
          <a:schemeClr val="accent1"/>
        </a:buClr>
        <a:buSzPct val="115000"/>
        <a:buFont typeface="Arial"/>
        <a:buChar char="•"/>
        <a:defRPr sz="1050" kern="1200" cap="none">
          <a:solidFill>
            <a:schemeClr val="tx1">
              <a:lumMod val="85000"/>
              <a:lumOff val="15000"/>
            </a:schemeClr>
          </a:solidFill>
          <a:effectLst/>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gif"/><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 Id="rId5" Type="http://schemas.openxmlformats.org/officeDocument/2006/relationships/image" Target="../media/image13.jpe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18.xml"/><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9.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https://www.youtube.com/embed/TYYSBProJH4" TargetMode="External"/><Relationship Id="rId1" Type="http://schemas.openxmlformats.org/officeDocument/2006/relationships/video" Target="https://www.youtube.com/embed/3wYIaCmVMBE" TargetMode="Externa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notesSlide" Target="../notesSlides/notesSlide16.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mailto:stpatricksprimaryschool@education.falkirk.sch.uk"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hyperlink" Target="https://www.st-patricks.falkirk.sch.u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subTitle" idx="1"/>
          </p:nvPr>
        </p:nvSpPr>
        <p:spPr>
          <a:xfrm>
            <a:off x="58818" y="3142631"/>
            <a:ext cx="8666322" cy="1109663"/>
          </a:xfrm>
        </p:spPr>
        <p:txBody>
          <a:bodyPr/>
          <a:lstStyle/>
          <a:p>
            <a:pPr algn="ctr">
              <a:spcBef>
                <a:spcPct val="0"/>
              </a:spcBef>
            </a:pPr>
            <a:r>
              <a:rPr lang="en-GB" sz="6000" b="1" dirty="0">
                <a:solidFill>
                  <a:srgbClr val="7030A0"/>
                </a:solidFill>
                <a:latin typeface="SassoonPrimaryInfant" pitchFamily="2" charset="0"/>
              </a:rPr>
              <a:t>Mrs Mutch &amp; Mrs Roche</a:t>
            </a:r>
          </a:p>
        </p:txBody>
      </p:sp>
      <p:sp>
        <p:nvSpPr>
          <p:cNvPr id="2" name="Rectangle 1"/>
          <p:cNvSpPr/>
          <p:nvPr/>
        </p:nvSpPr>
        <p:spPr>
          <a:xfrm>
            <a:off x="2019249" y="5261821"/>
            <a:ext cx="4745466" cy="954107"/>
          </a:xfrm>
          <a:prstGeom prst="rect">
            <a:avLst/>
          </a:prstGeom>
        </p:spPr>
        <p:txBody>
          <a:bodyPr wrap="none">
            <a:spAutoFit/>
          </a:bodyPr>
          <a:lstStyle/>
          <a:p>
            <a:pPr algn="ctr"/>
            <a:r>
              <a:rPr lang="en-GB" sz="2800" b="1" dirty="0">
                <a:latin typeface="SassoonPrimaryInfant" pitchFamily="2" charset="0"/>
              </a:rPr>
              <a:t>Meet The Teacher</a:t>
            </a:r>
          </a:p>
          <a:p>
            <a:pPr algn="ctr"/>
            <a:r>
              <a:rPr lang="en-GB" sz="2800" b="1" dirty="0">
                <a:latin typeface="SassoonPrimaryInfant" pitchFamily="2" charset="0"/>
              </a:rPr>
              <a:t>Tuesday </a:t>
            </a:r>
            <a:r>
              <a:rPr lang="en-GB" sz="2800" b="1">
                <a:latin typeface="SassoonPrimaryInfant" pitchFamily="2" charset="0"/>
              </a:rPr>
              <a:t>1</a:t>
            </a:r>
            <a:r>
              <a:rPr lang="en-GB" sz="2800" b="1" baseline="30000">
                <a:latin typeface="SassoonPrimaryInfant" pitchFamily="2" charset="0"/>
              </a:rPr>
              <a:t>st</a:t>
            </a:r>
            <a:r>
              <a:rPr lang="en-GB" sz="2800" b="1">
                <a:latin typeface="SassoonPrimaryInfant" pitchFamily="2" charset="0"/>
              </a:rPr>
              <a:t> September 2026</a:t>
            </a:r>
            <a:endParaRPr lang="en-GB" sz="2800" b="1" dirty="0"/>
          </a:p>
        </p:txBody>
      </p:sp>
      <p:pic>
        <p:nvPicPr>
          <p:cNvPr id="3" name="Picture 2"/>
          <p:cNvPicPr>
            <a:picLocks noChangeAspect="1"/>
          </p:cNvPicPr>
          <p:nvPr/>
        </p:nvPicPr>
        <p:blipFill rotWithShape="1">
          <a:blip r:embed="rId3">
            <a:extLst>
              <a:ext uri="{28A0092B-C50C-407E-A947-70E740481C1C}">
                <a14:useLocalDpi xmlns:a14="http://schemas.microsoft.com/office/drawing/2010/main" val="0"/>
              </a:ext>
            </a:extLst>
          </a:blip>
          <a:srcRect t="6973" b="2993"/>
          <a:stretch/>
        </p:blipFill>
        <p:spPr>
          <a:xfrm>
            <a:off x="1403647" y="736353"/>
            <a:ext cx="5976664" cy="2390665"/>
          </a:xfrm>
          <a:prstGeom prst="rect">
            <a:avLst/>
          </a:prstGeom>
        </p:spPr>
      </p:pic>
      <p:pic>
        <p:nvPicPr>
          <p:cNvPr id="7" name="Picture 2" descr="St Patrick's RCPS (@StPatricks_PS) / Twit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1689"/>
          <a:stretch/>
        </p:blipFill>
        <p:spPr bwMode="auto">
          <a:xfrm>
            <a:off x="8028384" y="187632"/>
            <a:ext cx="913404" cy="897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058743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Welcome | Welcome | Bob Duran | Flick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 y="933450"/>
            <a:ext cx="9144000" cy="49720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305050" y="4591051"/>
            <a:ext cx="4229100" cy="1015663"/>
          </a:xfrm>
          <a:prstGeom prst="rect">
            <a:avLst/>
          </a:prstGeom>
          <a:noFill/>
        </p:spPr>
        <p:txBody>
          <a:bodyPr wrap="square" rtlCol="0">
            <a:spAutoFit/>
          </a:bodyPr>
          <a:lstStyle/>
          <a:p>
            <a:pPr algn="ctr"/>
            <a:r>
              <a:rPr lang="en-GB" sz="6000" dirty="0">
                <a:latin typeface="SassoonPrimaryInfant" pitchFamily="2" charset="0"/>
              </a:rPr>
              <a:t>BACK!!</a:t>
            </a:r>
          </a:p>
        </p:txBody>
      </p:sp>
    </p:spTree>
    <p:extLst>
      <p:ext uri="{BB962C8B-B14F-4D97-AF65-F5344CB8AC3E}">
        <p14:creationId xmlns:p14="http://schemas.microsoft.com/office/powerpoint/2010/main" val="1366693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DB098D93-67C9-115E-904E-4468FC0BD669}"/>
              </a:ext>
            </a:extLst>
          </p:cNvPr>
          <p:cNvPicPr>
            <a:picLocks noChangeAspect="1"/>
          </p:cNvPicPr>
          <p:nvPr/>
        </p:nvPicPr>
        <p:blipFill>
          <a:blip r:embed="rId2"/>
          <a:stretch>
            <a:fillRect/>
          </a:stretch>
        </p:blipFill>
        <p:spPr>
          <a:xfrm>
            <a:off x="549568" y="692696"/>
            <a:ext cx="8044863" cy="5571067"/>
          </a:xfrm>
          <a:prstGeom prst="rect">
            <a:avLst/>
          </a:prstGeom>
        </p:spPr>
      </p:pic>
    </p:spTree>
    <p:extLst>
      <p:ext uri="{BB962C8B-B14F-4D97-AF65-F5344CB8AC3E}">
        <p14:creationId xmlns:p14="http://schemas.microsoft.com/office/powerpoint/2010/main" val="2029195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385888" y="1663132"/>
            <a:ext cx="6372225" cy="3554819"/>
          </a:xfrm>
          <a:prstGeom prst="rect">
            <a:avLst/>
          </a:prstGeom>
        </p:spPr>
        <p:txBody>
          <a:bodyPr wrap="square">
            <a:spAutoFit/>
          </a:bodyPr>
          <a:lstStyle/>
          <a:p>
            <a:pPr defTabSz="342900"/>
            <a:r>
              <a:rPr lang="en-US" sz="1500" b="1" i="1" dirty="0">
                <a:solidFill>
                  <a:srgbClr val="595607"/>
                </a:solidFill>
                <a:latin typeface="SassoonPrimaryInfant" pitchFamily="2" charset="0"/>
              </a:rPr>
              <a:t>ONE BIG FAMILY, ONE GREAT SCHOOL</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Our Vision</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St Patrick’s Primary School and Early Learning Centre is a community of faith and a family of learners. </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We set high expectations of </a:t>
            </a:r>
            <a:r>
              <a:rPr lang="en-US" sz="1500" b="1" i="1" dirty="0" err="1">
                <a:solidFill>
                  <a:srgbClr val="595607"/>
                </a:solidFill>
                <a:latin typeface="SassoonPrimaryInfant" pitchFamily="2" charset="0"/>
              </a:rPr>
              <a:t>behaviour</a:t>
            </a:r>
            <a:r>
              <a:rPr lang="en-US" sz="1500" b="1" i="1" dirty="0">
                <a:solidFill>
                  <a:srgbClr val="595607"/>
                </a:solidFill>
                <a:latin typeface="SassoonPrimaryInfant" pitchFamily="2" charset="0"/>
              </a:rPr>
              <a:t> and effort, and we work closely with parents, parish and partners to guide and support our children in their educational and spiritual journey – fostering a love of learning and preparing them for the future. </a:t>
            </a:r>
          </a:p>
          <a:p>
            <a:pPr defTabSz="342900"/>
            <a:endParaRPr lang="en-US" sz="1500" b="1" i="1" dirty="0">
              <a:solidFill>
                <a:srgbClr val="595607"/>
              </a:solidFill>
              <a:latin typeface="SassoonPrimaryInfant" pitchFamily="2" charset="0"/>
            </a:endParaRPr>
          </a:p>
          <a:p>
            <a:pPr defTabSz="342900"/>
            <a:r>
              <a:rPr lang="en-US" sz="1500" b="1" i="1" dirty="0">
                <a:solidFill>
                  <a:srgbClr val="595607"/>
                </a:solidFill>
                <a:latin typeface="SassoonPrimaryInfant" pitchFamily="2" charset="0"/>
              </a:rPr>
              <a:t>We respect the rights of all members of our community and promote children’s rights from the United Nations Convention on the Rights of the Child (UNCRC) throughout the school.</a:t>
            </a:r>
          </a:p>
        </p:txBody>
      </p:sp>
    </p:spTree>
    <p:extLst>
      <p:ext uri="{BB962C8B-B14F-4D97-AF65-F5344CB8AC3E}">
        <p14:creationId xmlns:p14="http://schemas.microsoft.com/office/powerpoint/2010/main" val="38088773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3F6D81C7-B083-478E-82FE-089A8CB72EB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1802" y="0"/>
            <a:ext cx="9172471" cy="6856214"/>
            <a:chOff x="-15736" y="0"/>
            <a:chExt cx="12229962" cy="6856214"/>
          </a:xfrm>
        </p:grpSpPr>
        <p:pic>
          <p:nvPicPr>
            <p:cNvPr id="9" name="Picture 8">
              <a:extLst>
                <a:ext uri="{FF2B5EF4-FFF2-40B4-BE49-F238E27FC236}">
                  <a16:creationId xmlns:a16="http://schemas.microsoft.com/office/drawing/2014/main" id="{8398EDA2-4889-433D-AC01-5214D79764E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0" name="Rectangle 9">
              <a:extLst>
                <a:ext uri="{FF2B5EF4-FFF2-40B4-BE49-F238E27FC236}">
                  <a16:creationId xmlns:a16="http://schemas.microsoft.com/office/drawing/2014/main" id="{0099D46A-AF52-46FD-938B-D31189460A2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pic>
          <p:nvPicPr>
            <p:cNvPr id="11" name="Picture 10">
              <a:extLst>
                <a:ext uri="{FF2B5EF4-FFF2-40B4-BE49-F238E27FC236}">
                  <a16:creationId xmlns:a16="http://schemas.microsoft.com/office/drawing/2014/main" id="{C933E919-C473-4F0E-9DBC-CC65FC9E926E}"/>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2" name="Picture 11">
              <a:extLst>
                <a:ext uri="{FF2B5EF4-FFF2-40B4-BE49-F238E27FC236}">
                  <a16:creationId xmlns:a16="http://schemas.microsoft.com/office/drawing/2014/main" id="{FBBF3BDD-5C99-4FDC-BBCB-E711359D93F6}"/>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cxnSp>
        <p:nvCxnSpPr>
          <p:cNvPr id="14" name="Straight Connector 13">
            <a:extLst>
              <a:ext uri="{FF2B5EF4-FFF2-40B4-BE49-F238E27FC236}">
                <a16:creationId xmlns:a16="http://schemas.microsoft.com/office/drawing/2014/main" id="{F06B54F2-CD11-4359-A7D6-DA7C76C091A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047126" y="2421466"/>
            <a:ext cx="7055474"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16" name="Rectangle 15">
            <a:extLst>
              <a:ext uri="{FF2B5EF4-FFF2-40B4-BE49-F238E27FC236}">
                <a16:creationId xmlns:a16="http://schemas.microsoft.com/office/drawing/2014/main" id="{333F0879-3DA0-4CB8-B35E-A0AD425581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1714" cy="6858000"/>
          </a:xfrm>
          <a:prstGeom prst="rect">
            <a:avLst/>
          </a:prstGeom>
          <a:ln>
            <a:noFill/>
          </a:ln>
        </p:spPr>
        <p:style>
          <a:lnRef idx="2">
            <a:schemeClr val="accent1">
              <a:shade val="50000"/>
            </a:schemeClr>
          </a:lnRef>
          <a:fillRef idx="1003">
            <a:schemeClr val="l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324D2183-F388-476E-92A9-D6639D6985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64603" y="496090"/>
            <a:ext cx="2867411" cy="5883295"/>
          </a:xfrm>
          <a:prstGeom prst="rect">
            <a:avLst/>
          </a:prstGeom>
          <a:blipFill dpi="0" rotWithShape="1">
            <a:blip r:embed="rId4"/>
            <a:srcRect/>
            <a:tile tx="0" ty="0" sx="100000" sy="100000" flip="none" algn="tl"/>
          </a:blipFill>
          <a:ln>
            <a:noFill/>
          </a:ln>
          <a:effectLst>
            <a:outerShdw blurRad="114300" dist="127000" dir="5400000" sx="99000" sy="99000" algn="t" rotWithShape="0">
              <a:prstClr val="black">
                <a:alpha val="40000"/>
              </a:prstClr>
            </a:outerShdw>
          </a:effectLst>
          <a:scene3d>
            <a:camera prst="orthographicFront"/>
            <a:lightRig rig="twoPt" dir="t"/>
          </a:scene3d>
          <a:sp3d contourW="6350">
            <a:bevelT w="12700" h="0" prst="coolSlant"/>
            <a:contourClr>
              <a:schemeClr val="bg2"/>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243462E7-1698-4B21-BE89-AEFAC7C2FE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6009" y="609602"/>
            <a:ext cx="2664004"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 name="Rectangle 1"/>
          <p:cNvSpPr/>
          <p:nvPr/>
        </p:nvSpPr>
        <p:spPr>
          <a:xfrm>
            <a:off x="439340" y="692696"/>
            <a:ext cx="2664004" cy="5555701"/>
          </a:xfrm>
          <a:prstGeom prst="rect">
            <a:avLst/>
          </a:prstGeom>
        </p:spPr>
        <p:txBody>
          <a:bodyPr vert="horz" lIns="91440" tIns="45720" rIns="91440" bIns="45720" rtlCol="0" anchor="t">
            <a:normAutofit/>
          </a:bodyPr>
          <a:lstStyle/>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Our pupils' Health and Wellbeing is always in the forefront of our minds.</a:t>
            </a:r>
          </a:p>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Our children have impressed us with how they continue to follow the rules and routines in place in school.</a:t>
            </a:r>
          </a:p>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Health and Wellbeing of our children is promoted and explored daily, through topics and across the curriculum.</a:t>
            </a:r>
          </a:p>
          <a:p>
            <a:pPr defTabSz="457200">
              <a:lnSpc>
                <a:spcPct val="90000"/>
              </a:lnSpc>
              <a:spcBef>
                <a:spcPct val="20000"/>
              </a:spcBef>
              <a:spcAft>
                <a:spcPts val="600"/>
              </a:spcAft>
              <a:buClr>
                <a:schemeClr val="accent1"/>
              </a:buClr>
              <a:buSzPct val="115000"/>
              <a:buFont typeface="Arial"/>
              <a:buChar char="•"/>
            </a:pPr>
            <a:r>
              <a:rPr lang="en-US" dirty="0">
                <a:solidFill>
                  <a:srgbClr val="262626"/>
                </a:solidFill>
                <a:latin typeface="SassoonPrimaryInfant" pitchFamily="2" charset="0"/>
              </a:rPr>
              <a:t>Thank you for your continued support.</a:t>
            </a:r>
          </a:p>
        </p:txBody>
      </p:sp>
      <p:sp useBgFill="1">
        <p:nvSpPr>
          <p:cNvPr id="22" name="Rectangle 21">
            <a:extLst>
              <a:ext uri="{FF2B5EF4-FFF2-40B4-BE49-F238E27FC236}">
                <a16:creationId xmlns:a16="http://schemas.microsoft.com/office/drawing/2014/main" id="{6C22FCAC-D7EC-4A52-B153-FF761E2235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96618" y="0"/>
            <a:ext cx="5547382" cy="68580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Health Systems Governance for Health Equity: Critical Reflections"/>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076932" y="1288217"/>
            <a:ext cx="4573531" cy="4230518"/>
          </a:xfrm>
          <a:prstGeom prst="rect">
            <a:avLst/>
          </a:prstGeom>
        </p:spPr>
      </p:pic>
    </p:spTree>
    <p:extLst>
      <p:ext uri="{BB962C8B-B14F-4D97-AF65-F5344CB8AC3E}">
        <p14:creationId xmlns:p14="http://schemas.microsoft.com/office/powerpoint/2010/main" val="35125898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544" y="620688"/>
            <a:ext cx="8208912" cy="5616922"/>
          </a:xfrm>
          <a:prstGeom prst="rect">
            <a:avLst/>
          </a:prstGeom>
        </p:spPr>
        <p:txBody>
          <a:bodyPr wrap="square">
            <a:spAutoFit/>
          </a:bodyPr>
          <a:lstStyle/>
          <a:p>
            <a:r>
              <a:rPr lang="en-GB" sz="2000" b="1" dirty="0">
                <a:solidFill>
                  <a:srgbClr val="595607"/>
                </a:solidFill>
                <a:latin typeface="SassoonPrimaryInfant" pitchFamily="2" charset="0"/>
              </a:rPr>
              <a:t>Behaviour &amp; Relationships</a:t>
            </a:r>
          </a:p>
          <a:p>
            <a:endParaRPr lang="en-GB" b="1" dirty="0">
              <a:solidFill>
                <a:srgbClr val="595607"/>
              </a:solidFill>
              <a:latin typeface="SassoonPrimaryInfant" pitchFamily="2" charset="0"/>
            </a:endParaRPr>
          </a:p>
          <a:p>
            <a:r>
              <a:rPr lang="en-US" b="1" dirty="0">
                <a:latin typeface="SassoonPrimaryInfant" pitchFamily="2" charset="0"/>
              </a:rPr>
              <a:t>Early Intervention Policy</a:t>
            </a:r>
            <a:endParaRPr lang="en-US" dirty="0">
              <a:latin typeface="SassoonPrimaryInfant" pitchFamily="2" charset="0"/>
            </a:endParaRPr>
          </a:p>
          <a:p>
            <a:r>
              <a:rPr lang="en-US" dirty="0">
                <a:latin typeface="SassoonPrimaryInfant" pitchFamily="2" charset="0"/>
              </a:rPr>
              <a:t>Children have had a settling in period at the beginning of this session. If necessary, we will contact you for your support if we have any concerns over your child's </a:t>
            </a:r>
            <a:r>
              <a:rPr lang="en-US" dirty="0" err="1">
                <a:latin typeface="SassoonPrimaryInfant" pitchFamily="2" charset="0"/>
              </a:rPr>
              <a:t>behaviour</a:t>
            </a:r>
            <a:r>
              <a:rPr lang="en-US" dirty="0">
                <a:latin typeface="SassoonPrimaryInfant" pitchFamily="2" charset="0"/>
              </a:rPr>
              <a:t> in school.</a:t>
            </a:r>
          </a:p>
          <a:p>
            <a:endParaRPr lang="en-US" dirty="0">
              <a:latin typeface="SassoonPrimaryInfant" pitchFamily="2" charset="0"/>
            </a:endParaRPr>
          </a:p>
          <a:p>
            <a:r>
              <a:rPr lang="en-US" b="1" dirty="0">
                <a:latin typeface="SassoonPrimaryInfant" pitchFamily="2" charset="0"/>
              </a:rPr>
              <a:t>Positive Relationships Policy</a:t>
            </a:r>
          </a:p>
          <a:p>
            <a:r>
              <a:rPr lang="en-US" dirty="0">
                <a:latin typeface="SassoonPrimaryInfant" pitchFamily="2" charset="0"/>
              </a:rPr>
              <a:t>At St. Patrick's, we are a welcoming Catholic community dedicated to nurturing every child's faith, wellbeing, and success through an inclusive, respectful, and supportive environment.</a:t>
            </a:r>
          </a:p>
          <a:p>
            <a:r>
              <a:rPr lang="en-GB" dirty="0">
                <a:latin typeface="SassoonPrimaryInfant" pitchFamily="2" charset="0"/>
              </a:rPr>
              <a:t>Our staff have collaboratively updated our Positive Relationships Policy to launch our new 'FRESH' Start element—an approach rooted in our Gospel Values, restorative conversations, early parent partnership, and UNCRC Class Charters to ensure every child feels welcomed, loved and supported to make positive choices.</a:t>
            </a:r>
          </a:p>
          <a:p>
            <a:endParaRPr lang="en-US" dirty="0">
              <a:latin typeface="SassoonPrimaryInfant" pitchFamily="2" charset="0"/>
            </a:endParaRPr>
          </a:p>
          <a:p>
            <a:r>
              <a:rPr lang="en-US" b="1" dirty="0">
                <a:latin typeface="SassoonPrimaryInfant" pitchFamily="2" charset="0"/>
              </a:rPr>
              <a:t>St Patrick’s Promise</a:t>
            </a:r>
            <a:endParaRPr lang="en-US" dirty="0">
              <a:latin typeface="SassoonPrimaryInfant" pitchFamily="2" charset="0"/>
            </a:endParaRPr>
          </a:p>
          <a:p>
            <a:r>
              <a:rPr lang="en-US" dirty="0">
                <a:latin typeface="SassoonPrimaryInfant" pitchFamily="2" charset="0"/>
              </a:rPr>
              <a:t>All pupils are aware of and regularly use the St Patrick’s Promise to help them to remember the expectations of them in school each day.</a:t>
            </a:r>
          </a:p>
          <a:p>
            <a:endParaRPr lang="en-GB" sz="1500" dirty="0">
              <a:latin typeface="SassoonPrimaryInfant" pitchFamily="2" charset="0"/>
            </a:endParaRPr>
          </a:p>
        </p:txBody>
      </p:sp>
    </p:spTree>
    <p:extLst>
      <p:ext uri="{BB962C8B-B14F-4D97-AF65-F5344CB8AC3E}">
        <p14:creationId xmlns:p14="http://schemas.microsoft.com/office/powerpoint/2010/main" val="1437334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stretch/>
        </a:blip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DC1875E5-3E3D-49D0-A84D-62C1DE8DE7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34555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5BD32E74-DF70-72A8-AA8B-7154EA268214}"/>
              </a:ext>
            </a:extLst>
          </p:cNvPr>
          <p:cNvPicPr>
            <a:picLocks noChangeAspect="1"/>
          </p:cNvPicPr>
          <p:nvPr/>
        </p:nvPicPr>
        <p:blipFill>
          <a:blip r:embed="rId4"/>
          <a:srcRect l="13320" r="8371"/>
          <a:stretch>
            <a:fillRect/>
          </a:stretch>
        </p:blipFill>
        <p:spPr>
          <a:xfrm>
            <a:off x="395536" y="516636"/>
            <a:ext cx="8380418" cy="5824728"/>
          </a:xfrm>
          <a:prstGeom prst="rect">
            <a:avLst/>
          </a:prstGeom>
        </p:spPr>
      </p:pic>
      <p:sp>
        <p:nvSpPr>
          <p:cNvPr id="10" name="Rectangle 9">
            <a:extLst>
              <a:ext uri="{FF2B5EF4-FFF2-40B4-BE49-F238E27FC236}">
                <a16:creationId xmlns:a16="http://schemas.microsoft.com/office/drawing/2014/main" id="{72E3803C-85E6-4CB3-8361-219B2398D9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43458" y="350556"/>
            <a:ext cx="8657084" cy="6156888"/>
          </a:xfrm>
          <a:prstGeom prst="rect">
            <a:avLst/>
          </a:prstGeom>
          <a:noFill/>
          <a:ln w="25400" cap="flat">
            <a:solidFill>
              <a:srgbClr val="F29D14"/>
            </a:solidFill>
            <a:miter lim="800000"/>
          </a:ln>
        </p:spPr>
        <p:style>
          <a:lnRef idx="1">
            <a:schemeClr val="accent1"/>
          </a:lnRef>
          <a:fillRef idx="3">
            <a:schemeClr val="accent1"/>
          </a:fillRef>
          <a:effectRef idx="2">
            <a:schemeClr val="accent1"/>
          </a:effectRef>
          <a:fontRef idx="minor">
            <a:schemeClr val="lt1"/>
          </a:fontRef>
        </p:style>
        <p:txBody>
          <a:bodyPr/>
          <a:lstStyle/>
          <a:p>
            <a:endParaRPr lang="en-GB"/>
          </a:p>
        </p:txBody>
      </p:sp>
    </p:spTree>
    <p:extLst>
      <p:ext uri="{BB962C8B-B14F-4D97-AF65-F5344CB8AC3E}">
        <p14:creationId xmlns:p14="http://schemas.microsoft.com/office/powerpoint/2010/main" val="2182903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50845"/>
            <a:ext cx="8229600" cy="1143000"/>
          </a:xfrm>
        </p:spPr>
        <p:txBody>
          <a:bodyPr/>
          <a:lstStyle/>
          <a:p>
            <a:r>
              <a:rPr lang="en-GB" b="1" dirty="0">
                <a:solidFill>
                  <a:srgbClr val="7030A0"/>
                </a:solidFill>
                <a:latin typeface="SassoonPrimaryInfant" pitchFamily="2" charset="0"/>
              </a:rPr>
              <a:t>Behaviour</a:t>
            </a:r>
          </a:p>
        </p:txBody>
      </p:sp>
      <p:pic>
        <p:nvPicPr>
          <p:cNvPr id="4" name="Content Placeholder 3"/>
          <p:cNvPicPr>
            <a:picLocks noGrp="1" noChangeAspect="1"/>
          </p:cNvPicPr>
          <p:nvPr>
            <p:ph idx="1"/>
          </p:nvPr>
        </p:nvPicPr>
        <p:blipFill>
          <a:blip r:embed="rId3"/>
          <a:stretch>
            <a:fillRect/>
          </a:stretch>
        </p:blipFill>
        <p:spPr>
          <a:xfrm>
            <a:off x="6598994" y="3575236"/>
            <a:ext cx="2095500" cy="3048000"/>
          </a:xfrm>
          <a:prstGeom prst="rect">
            <a:avLst/>
          </a:prstGeom>
        </p:spPr>
      </p:pic>
      <p:pic>
        <p:nvPicPr>
          <p:cNvPr id="2050" name="Picture 2" descr="image0.jpe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60322" y="2071720"/>
            <a:ext cx="4027813" cy="302086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1" name="Picture 3" descr="image1.jpe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478060" y="1421911"/>
            <a:ext cx="2880320" cy="2160240"/>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2" name="Picture 4" descr="image2.jpe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480550" y="3813885"/>
            <a:ext cx="2877829" cy="2158371"/>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pic>
        <p:nvPicPr>
          <p:cNvPr id="2053" name="Picture 5" descr="image3.jpe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562563" y="1607795"/>
            <a:ext cx="2328420" cy="1788472"/>
          </a:xfrm>
          <a:prstGeom prst="rect">
            <a:avLst/>
          </a:prstGeom>
          <a:noFill/>
          <a:ln w="28575">
            <a:solidFill>
              <a:srgbClr val="7030A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4568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51B6E23-5A36-A7A3-58EC-E4882E86A79B}"/>
              </a:ext>
            </a:extLst>
          </p:cNvPr>
          <p:cNvSpPr txBox="1"/>
          <p:nvPr/>
        </p:nvSpPr>
        <p:spPr>
          <a:xfrm>
            <a:off x="636180" y="454450"/>
            <a:ext cx="8310436" cy="5495926"/>
          </a:xfrm>
          <a:prstGeom prst="rect">
            <a:avLst/>
          </a:prstGeom>
        </p:spPr>
        <p:txBody>
          <a:bodyPr vert="horz" lIns="91440" tIns="45720" rIns="91440" bIns="45720" rtlCol="0">
            <a:normAutofit/>
          </a:bodyPr>
          <a:lstStyle/>
          <a:p>
            <a:pPr>
              <a:lnSpc>
                <a:spcPct val="90000"/>
              </a:lnSpc>
              <a:spcAft>
                <a:spcPts val="600"/>
              </a:spcAft>
            </a:pPr>
            <a:r>
              <a:rPr lang="en-US" sz="2000" b="1" u="sng" dirty="0">
                <a:latin typeface="SassoonPrimaryInfant" pitchFamily="2" charset="0"/>
              </a:rPr>
              <a:t>Transitioning to P1</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Starting Primary 1 is a huge transition. At this age, children are still developing their:</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Emotional regulation and impulse control</a:t>
            </a:r>
            <a:br>
              <a:rPr lang="en-US" sz="2000" dirty="0">
                <a:latin typeface="SassoonPrimaryInfant" pitchFamily="2" charset="0"/>
              </a:rPr>
            </a:br>
            <a:r>
              <a:rPr lang="en-US" sz="2000" dirty="0">
                <a:latin typeface="SassoonPrimaryInfant" pitchFamily="2" charset="0"/>
              </a:rPr>
              <a:t>Communication and problem-solving skills</a:t>
            </a:r>
            <a:br>
              <a:rPr lang="en-US" sz="2000" dirty="0">
                <a:latin typeface="SassoonPrimaryInfant" pitchFamily="2" charset="0"/>
              </a:rPr>
            </a:br>
            <a:r>
              <a:rPr lang="en-US" sz="2000" dirty="0">
                <a:latin typeface="SassoonPrimaryInfant" pitchFamily="2" charset="0"/>
              </a:rPr>
              <a:t>Understanding of boundaries and the impact of their actions </a:t>
            </a:r>
          </a:p>
          <a:p>
            <a:pPr>
              <a:lnSpc>
                <a:spcPct val="90000"/>
              </a:lnSpc>
              <a:spcAft>
                <a:spcPts val="600"/>
              </a:spcAft>
            </a:pPr>
            <a:r>
              <a:rPr lang="en-US" sz="2000" dirty="0">
                <a:latin typeface="SassoonPrimaryInfant" pitchFamily="2" charset="0"/>
              </a:rPr>
              <a:t>Ability to manage big feelings and frustrations</a:t>
            </a:r>
            <a:br>
              <a:rPr lang="en-US" sz="2000" dirty="0">
                <a:latin typeface="SassoonPrimaryInfant" pitchFamily="2" charset="0"/>
              </a:rPr>
            </a:br>
            <a:r>
              <a:rPr lang="en-US" sz="2000" dirty="0">
                <a:latin typeface="SassoonPrimaryInfant" pitchFamily="2" charset="0"/>
              </a:rPr>
              <a:t>Social skills and relationships with others</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As children develop these skills, there will naturally be times when they find things difficult, make mistakes or make choices that aren’t helpful to themselves or others.</a:t>
            </a:r>
            <a:br>
              <a:rPr lang="en-US" sz="2000" dirty="0">
                <a:latin typeface="SassoonPrimaryInfant" pitchFamily="2" charset="0"/>
              </a:rPr>
            </a:br>
            <a:br>
              <a:rPr lang="en-US" sz="2000" dirty="0">
                <a:latin typeface="SassoonPrimaryInfant" pitchFamily="2" charset="0"/>
              </a:rPr>
            </a:br>
            <a:r>
              <a:rPr lang="en-US" sz="2000" dirty="0">
                <a:latin typeface="SassoonPrimaryInfant" pitchFamily="2" charset="0"/>
              </a:rPr>
              <a:t>These moments are not ignored. Instead, they provide valuable opportunities for children to learn, reflect and develop the skills they need to make positive choices.</a:t>
            </a:r>
            <a:br>
              <a:rPr lang="en-US" sz="2000" dirty="0">
                <a:latin typeface="SassoonPrimaryInfant" pitchFamily="2" charset="0"/>
              </a:rPr>
            </a:br>
            <a:endParaRPr lang="en-US" sz="2000" dirty="0">
              <a:latin typeface="SassoonPrimaryInfant" pitchFamily="2" charset="0"/>
            </a:endParaRPr>
          </a:p>
        </p:txBody>
      </p:sp>
    </p:spTree>
    <p:extLst>
      <p:ext uri="{BB962C8B-B14F-4D97-AF65-F5344CB8AC3E}">
        <p14:creationId xmlns:p14="http://schemas.microsoft.com/office/powerpoint/2010/main" val="537148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AA94FD73-0053-6642-3077-BD7516C9530A}"/>
              </a:ext>
            </a:extLst>
          </p:cNvPr>
          <p:cNvSpPr txBox="1"/>
          <p:nvPr/>
        </p:nvSpPr>
        <p:spPr>
          <a:xfrm>
            <a:off x="251520" y="404664"/>
            <a:ext cx="8640960" cy="5078313"/>
          </a:xfrm>
          <a:prstGeom prst="rect">
            <a:avLst/>
          </a:prstGeom>
          <a:noFill/>
        </p:spPr>
        <p:txBody>
          <a:bodyPr wrap="square">
            <a:spAutoFit/>
          </a:bodyPr>
          <a:lstStyle/>
          <a:p>
            <a:r>
              <a:rPr lang="en-GB" sz="2400" b="1" u="sng" dirty="0">
                <a:effectLst/>
                <a:latin typeface="SassoonPrimaryInfant" pitchFamily="2" charset="0"/>
                <a:ea typeface="Times New Roman" panose="02020603050405020304" pitchFamily="18" charset="0"/>
                <a:cs typeface="Aptos" panose="020B0004020202020204" pitchFamily="34" charset="0"/>
              </a:rPr>
              <a:t>Working Together</a:t>
            </a:r>
            <a:br>
              <a:rPr lang="en-GB" sz="2400" dirty="0">
                <a:effectLst/>
                <a:latin typeface="SassoonPrimaryInfant" pitchFamily="2" charset="0"/>
                <a:ea typeface="Times New Roman" panose="02020603050405020304" pitchFamily="18" charset="0"/>
                <a:cs typeface="Aptos" panose="020B0004020202020204" pitchFamily="34" charset="0"/>
              </a:rPr>
            </a:br>
            <a:br>
              <a:rPr lang="en-GB" sz="2400" dirty="0">
                <a:effectLst/>
                <a:latin typeface="SassoonPrimaryInfant" pitchFamily="2" charset="0"/>
                <a:ea typeface="Times New Roman" panose="02020603050405020304" pitchFamily="18" charset="0"/>
                <a:cs typeface="Aptos" panose="020B0004020202020204" pitchFamily="34" charset="0"/>
              </a:rPr>
            </a:br>
            <a:r>
              <a:rPr lang="en-GB" sz="2400" dirty="0">
                <a:effectLst/>
                <a:latin typeface="SassoonPrimaryInfant" pitchFamily="2" charset="0"/>
                <a:ea typeface="Times New Roman" panose="02020603050405020304" pitchFamily="18" charset="0"/>
                <a:cs typeface="Aptos" panose="020B0004020202020204" pitchFamily="34" charset="0"/>
              </a:rPr>
              <a:t>We value a strong partnership between home and school.</a:t>
            </a:r>
            <a:br>
              <a:rPr lang="en-GB" sz="2400" dirty="0">
                <a:effectLst/>
                <a:latin typeface="SassoonPrimaryInfant" pitchFamily="2" charset="0"/>
                <a:ea typeface="Times New Roman" panose="02020603050405020304" pitchFamily="18" charset="0"/>
                <a:cs typeface="Aptos" panose="020B0004020202020204" pitchFamily="34" charset="0"/>
              </a:rPr>
            </a:br>
            <a:br>
              <a:rPr lang="en-GB" sz="2400" dirty="0">
                <a:effectLst/>
                <a:latin typeface="SassoonPrimaryInfant" pitchFamily="2" charset="0"/>
                <a:ea typeface="Times New Roman" panose="02020603050405020304" pitchFamily="18" charset="0"/>
                <a:cs typeface="Aptos" panose="020B0004020202020204" pitchFamily="34" charset="0"/>
              </a:rPr>
            </a:br>
            <a:r>
              <a:rPr lang="en-GB" sz="2400" dirty="0">
                <a:effectLst/>
                <a:latin typeface="SassoonPrimaryInfant" pitchFamily="2" charset="0"/>
                <a:ea typeface="Times New Roman" panose="02020603050405020304" pitchFamily="18" charset="0"/>
                <a:cs typeface="Aptos" panose="020B0004020202020204" pitchFamily="34" charset="0"/>
              </a:rPr>
              <a:t>By communicating openly, we can work together to support our children as they develop confidence, independence, positive relationships and the skills they need to navigate school life.</a:t>
            </a:r>
            <a:br>
              <a:rPr lang="en-GB" sz="2400" dirty="0">
                <a:effectLst/>
                <a:latin typeface="SassoonPrimaryInfant" pitchFamily="2" charset="0"/>
                <a:ea typeface="Times New Roman" panose="02020603050405020304" pitchFamily="18" charset="0"/>
                <a:cs typeface="Aptos" panose="020B0004020202020204" pitchFamily="34" charset="0"/>
              </a:rPr>
            </a:br>
            <a:br>
              <a:rPr lang="en-GB" sz="2400" dirty="0">
                <a:effectLst/>
                <a:latin typeface="SassoonPrimaryInfant" pitchFamily="2" charset="0"/>
                <a:ea typeface="Times New Roman" panose="02020603050405020304" pitchFamily="18" charset="0"/>
                <a:cs typeface="Aptos" panose="020B0004020202020204" pitchFamily="34" charset="0"/>
              </a:rPr>
            </a:br>
            <a:r>
              <a:rPr lang="en-GB" sz="2400" dirty="0">
                <a:effectLst/>
                <a:latin typeface="SassoonPrimaryInfant" pitchFamily="2" charset="0"/>
                <a:ea typeface="Times New Roman" panose="02020603050405020304" pitchFamily="18" charset="0"/>
                <a:cs typeface="Aptos" panose="020B0004020202020204" pitchFamily="34" charset="0"/>
              </a:rPr>
              <a:t>Children are learning every day, and mistakes are opportunities to learn, reflect and grow</a:t>
            </a:r>
          </a:p>
          <a:p>
            <a:endParaRPr lang="en-GB" sz="2000" dirty="0">
              <a:latin typeface="SassoonPrimaryInfant" pitchFamily="2" charset="0"/>
            </a:endParaRPr>
          </a:p>
          <a:p>
            <a:r>
              <a:rPr lang="en-US" sz="3200" b="1" i="1" dirty="0">
                <a:solidFill>
                  <a:srgbClr val="595607"/>
                </a:solidFill>
                <a:latin typeface="SassoonPrimaryInfant" pitchFamily="2" charset="0"/>
              </a:rPr>
              <a:t>ONE BIG FAMILY, ONE GREAT SCHOOL</a:t>
            </a:r>
          </a:p>
          <a:p>
            <a:endParaRPr lang="en-GB" sz="3200" dirty="0">
              <a:latin typeface="SassoonPrimaryInfant" pitchFamily="2" charset="0"/>
            </a:endParaRPr>
          </a:p>
        </p:txBody>
      </p:sp>
    </p:spTree>
    <p:extLst>
      <p:ext uri="{BB962C8B-B14F-4D97-AF65-F5344CB8AC3E}">
        <p14:creationId xmlns:p14="http://schemas.microsoft.com/office/powerpoint/2010/main" val="39838685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362D44EE-C852-4460-B8B5-C4F2BC20510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30DFB3C-DDA4-850A-FBDF-2395D931BFC7}"/>
              </a:ext>
            </a:extLst>
          </p:cNvPr>
          <p:cNvSpPr>
            <a:spLocks noGrp="1"/>
          </p:cNvSpPr>
          <p:nvPr>
            <p:ph type="title"/>
          </p:nvPr>
        </p:nvSpPr>
        <p:spPr>
          <a:xfrm>
            <a:off x="4646037" y="739978"/>
            <a:ext cx="4001197" cy="3004145"/>
          </a:xfrm>
        </p:spPr>
        <p:txBody>
          <a:bodyPr vert="horz" lIns="91440" tIns="45720" rIns="91440" bIns="45720" rtlCol="0" anchor="b">
            <a:normAutofit/>
          </a:bodyPr>
          <a:lstStyle/>
          <a:p>
            <a:pPr>
              <a:lnSpc>
                <a:spcPct val="90000"/>
              </a:lnSpc>
            </a:pPr>
            <a:r>
              <a:rPr lang="en-US" sz="6000"/>
              <a:t>Class Charter</a:t>
            </a:r>
          </a:p>
        </p:txBody>
      </p:sp>
      <p:sp>
        <p:nvSpPr>
          <p:cNvPr id="14" name="Freeform: Shape 13">
            <a:extLst>
              <a:ext uri="{FF2B5EF4-FFF2-40B4-BE49-F238E27FC236}">
                <a16:creationId xmlns:a16="http://schemas.microsoft.com/office/drawing/2014/main" id="{658970D8-8D1D-4B5C-894B-E871CC8654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7896" y="1"/>
            <a:ext cx="866357"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F227E5B6-9132-43CA-B503-37A18562A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261789" y="0"/>
            <a:ext cx="1303050"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8" name="Freeform: Shape 17">
            <a:extLst>
              <a:ext uri="{FF2B5EF4-FFF2-40B4-BE49-F238E27FC236}">
                <a16:creationId xmlns:a16="http://schemas.microsoft.com/office/drawing/2014/main" id="{03C2051E-A88D-48E5-BACF-AAED1789272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16245"/>
            <a:ext cx="119805"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2"/>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7821A508-2985-4905-874A-527429BAAB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161135"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D2929CB1-0E3C-4B2D-ADC5-0154FB33BA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773320" y="5717906"/>
            <a:ext cx="1328707"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4" name="Freeform: Shape 23">
            <a:extLst>
              <a:ext uri="{FF2B5EF4-FFF2-40B4-BE49-F238E27FC236}">
                <a16:creationId xmlns:a16="http://schemas.microsoft.com/office/drawing/2014/main" id="{5F2F0C84-BE8C-4DC2-A6D3-30349A801D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390384" y="6258756"/>
            <a:ext cx="1174455"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pic>
        <p:nvPicPr>
          <p:cNvPr id="4" name="Picture 3">
            <a:extLst>
              <a:ext uri="{FF2B5EF4-FFF2-40B4-BE49-F238E27FC236}">
                <a16:creationId xmlns:a16="http://schemas.microsoft.com/office/drawing/2014/main" id="{10CAD887-0C8B-03FA-1881-A301ED50D32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01003" y="1354038"/>
            <a:ext cx="5094670" cy="3821003"/>
          </a:xfrm>
          <a:prstGeom prst="rect">
            <a:avLst/>
          </a:prstGeom>
        </p:spPr>
      </p:pic>
    </p:spTree>
    <p:extLst>
      <p:ext uri="{BB962C8B-B14F-4D97-AF65-F5344CB8AC3E}">
        <p14:creationId xmlns:p14="http://schemas.microsoft.com/office/powerpoint/2010/main" val="39794469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C86ED21-48FD-AE76-142E-CBFB1316C17B}"/>
              </a:ext>
            </a:extLst>
          </p:cNvPr>
          <p:cNvPicPr>
            <a:picLocks noChangeAspect="1"/>
          </p:cNvPicPr>
          <p:nvPr/>
        </p:nvPicPr>
        <p:blipFill>
          <a:blip r:embed="rId2"/>
          <a:stretch>
            <a:fillRect/>
          </a:stretch>
        </p:blipFill>
        <p:spPr>
          <a:xfrm>
            <a:off x="2418511" y="178450"/>
            <a:ext cx="4306978" cy="6501100"/>
          </a:xfrm>
          <a:prstGeom prst="rect">
            <a:avLst/>
          </a:prstGeom>
        </p:spPr>
      </p:pic>
    </p:spTree>
    <p:extLst>
      <p:ext uri="{BB962C8B-B14F-4D97-AF65-F5344CB8AC3E}">
        <p14:creationId xmlns:p14="http://schemas.microsoft.com/office/powerpoint/2010/main" val="1228492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GB" sz="3500" b="1">
                <a:solidFill>
                  <a:srgbClr val="FFFFFF"/>
                </a:solidFill>
                <a:latin typeface="SassoonPrimaryInfant" pitchFamily="2" charset="0"/>
              </a:rPr>
              <a:t>God’s Loving Plan</a:t>
            </a:r>
          </a:p>
        </p:txBody>
      </p:sp>
      <p:graphicFrame>
        <p:nvGraphicFramePr>
          <p:cNvPr id="5" name="Content Placeholder 2">
            <a:extLst>
              <a:ext uri="{FF2B5EF4-FFF2-40B4-BE49-F238E27FC236}">
                <a16:creationId xmlns:a16="http://schemas.microsoft.com/office/drawing/2014/main" id="{984EC63B-0097-66C2-860C-BE64B224F569}"/>
              </a:ext>
            </a:extLst>
          </p:cNvPr>
          <p:cNvGraphicFramePr>
            <a:graphicFrameLocks noGrp="1"/>
          </p:cNvGraphicFramePr>
          <p:nvPr>
            <p:ph idx="1"/>
            <p:extLst>
              <p:ext uri="{D42A27DB-BD31-4B8C-83A1-F6EECF244321}">
                <p14:modId xmlns:p14="http://schemas.microsoft.com/office/powerpoint/2010/main" val="2113698905"/>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006482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56B2C21-A230-48C0-8DF1-C46611373C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3" y="1914812"/>
            <a:ext cx="6858000" cy="3028377"/>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47E18C-932D-4C95-AABA-FEC7C9499A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14" y="1924949"/>
            <a:ext cx="6857999" cy="302837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150CB11-0C61-439E-910F-5787759E7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263195" y="4092815"/>
            <a:ext cx="2501979" cy="302838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Freeform: Shape 16">
            <a:extLst>
              <a:ext uri="{FF2B5EF4-FFF2-40B4-BE49-F238E27FC236}">
                <a16:creationId xmlns:a16="http://schemas.microsoft.com/office/drawing/2014/main" id="{43F8A58B-5155-44CE-A5FF-7647B47D0A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376302" y="969718"/>
            <a:ext cx="292526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19" name="Rectangle 18">
            <a:extLst>
              <a:ext uri="{FF2B5EF4-FFF2-40B4-BE49-F238E27FC236}">
                <a16:creationId xmlns:a16="http://schemas.microsoft.com/office/drawing/2014/main" id="{443F2ACA-E6D6-4028-82DD-F03C262D5D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914822" y="1914808"/>
            <a:ext cx="6858003" cy="3028376"/>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39858" y="1683756"/>
            <a:ext cx="2336449" cy="2396359"/>
          </a:xfrm>
        </p:spPr>
        <p:txBody>
          <a:bodyPr anchor="b">
            <a:normAutofit/>
          </a:bodyPr>
          <a:lstStyle/>
          <a:p>
            <a:pPr algn="r"/>
            <a:r>
              <a:rPr lang="en-GB" sz="3500" b="1">
                <a:solidFill>
                  <a:srgbClr val="FFFFFF"/>
                </a:solidFill>
                <a:latin typeface="SassoonPrimaryInfant" pitchFamily="2" charset="0"/>
              </a:rPr>
              <a:t>Health Promoting School</a:t>
            </a:r>
          </a:p>
        </p:txBody>
      </p:sp>
      <p:graphicFrame>
        <p:nvGraphicFramePr>
          <p:cNvPr id="5" name="Content Placeholder 2">
            <a:extLst>
              <a:ext uri="{FF2B5EF4-FFF2-40B4-BE49-F238E27FC236}">
                <a16:creationId xmlns:a16="http://schemas.microsoft.com/office/drawing/2014/main" id="{7470875F-4177-A5F5-5BF4-E2807FE67F90}"/>
              </a:ext>
            </a:extLst>
          </p:cNvPr>
          <p:cNvGraphicFramePr>
            <a:graphicFrameLocks noGrp="1"/>
          </p:cNvGraphicFramePr>
          <p:nvPr>
            <p:ph idx="1"/>
            <p:extLst>
              <p:ext uri="{D42A27DB-BD31-4B8C-83A1-F6EECF244321}">
                <p14:modId xmlns:p14="http://schemas.microsoft.com/office/powerpoint/2010/main" val="2950843566"/>
              </p:ext>
            </p:extLst>
          </p:nvPr>
        </p:nvGraphicFramePr>
        <p:xfrm>
          <a:off x="3678789" y="750440"/>
          <a:ext cx="5000124" cy="545392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eaching Students with Learning Difficulties: Healthy Eating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1196752"/>
            <a:ext cx="3695700" cy="3924299"/>
          </a:xfrm>
          <a:prstGeom prst="rect">
            <a:avLst/>
          </a:prstGeom>
        </p:spPr>
      </p:pic>
      <p:sp>
        <p:nvSpPr>
          <p:cNvPr id="3" name="TextBox 2"/>
          <p:cNvSpPr txBox="1"/>
          <p:nvPr/>
        </p:nvSpPr>
        <p:spPr>
          <a:xfrm>
            <a:off x="4572000" y="548680"/>
            <a:ext cx="4411537" cy="5901616"/>
          </a:xfrm>
          <a:prstGeom prst="rect">
            <a:avLst/>
          </a:prstGeom>
          <a:noFill/>
        </p:spPr>
        <p:txBody>
          <a:bodyPr wrap="square" rtlCol="0">
            <a:spAutoFit/>
          </a:bodyPr>
          <a:lstStyle/>
          <a:p>
            <a:r>
              <a:rPr lang="en-GB" sz="2000" b="1" dirty="0">
                <a:latin typeface="SassoonPrimaryInfant" pitchFamily="2" charset="0"/>
              </a:rPr>
              <a:t>Health Promoting Schools</a:t>
            </a:r>
          </a:p>
          <a:p>
            <a:endParaRPr lang="en-GB" sz="2000" b="1" dirty="0">
              <a:latin typeface="SassoonPrimaryInfant" pitchFamily="2" charset="0"/>
            </a:endParaRPr>
          </a:p>
          <a:p>
            <a:r>
              <a:rPr lang="en-US" b="1" dirty="0">
                <a:latin typeface="SassoonPrimaryInfant" pitchFamily="2" charset="0"/>
              </a:rPr>
              <a:t>Healthy Snacks</a:t>
            </a:r>
            <a:r>
              <a:rPr lang="en-US" dirty="0">
                <a:latin typeface="SassoonPrimaryInfant" pitchFamily="2" charset="0"/>
              </a:rPr>
              <a:t> Please encourage your child to bring a healthy snack to school. Please be aware we are a </a:t>
            </a:r>
            <a:r>
              <a:rPr lang="en-US" b="1" u="sng" dirty="0">
                <a:latin typeface="SassoonPrimaryInfant" pitchFamily="2" charset="0"/>
              </a:rPr>
              <a:t>nut free </a:t>
            </a:r>
            <a:r>
              <a:rPr lang="en-US" dirty="0">
                <a:latin typeface="SassoonPrimaryInfant" pitchFamily="2" charset="0"/>
              </a:rPr>
              <a:t> and in addition, our lunch hall is </a:t>
            </a:r>
            <a:r>
              <a:rPr lang="en-US" b="1" u="sng" dirty="0">
                <a:latin typeface="SassoonPrimaryInfant" pitchFamily="2" charset="0"/>
              </a:rPr>
              <a:t>egg free. </a:t>
            </a:r>
            <a:r>
              <a:rPr lang="en-US" dirty="0">
                <a:latin typeface="SassoonPrimaryInfant" pitchFamily="2" charset="0"/>
              </a:rPr>
              <a:t>We kindly ask that all families adhere to this when selecting your child’s snack/packed lunch. </a:t>
            </a:r>
          </a:p>
          <a:p>
            <a:r>
              <a:rPr lang="en-US" dirty="0">
                <a:latin typeface="SassoonPrimaryInfant" pitchFamily="2" charset="0"/>
              </a:rPr>
              <a:t>As snack time is very brief, please provide your child with only 1 item. </a:t>
            </a:r>
          </a:p>
          <a:p>
            <a:endParaRPr lang="en-US" dirty="0">
              <a:latin typeface="SassoonPrimaryInfant" pitchFamily="2" charset="0"/>
            </a:endParaRPr>
          </a:p>
          <a:p>
            <a:r>
              <a:rPr lang="en-US" b="1" dirty="0">
                <a:latin typeface="SassoonPrimaryInfant" pitchFamily="2" charset="0"/>
              </a:rPr>
              <a:t>Water Bottles</a:t>
            </a:r>
            <a:endParaRPr lang="en-US" dirty="0">
              <a:latin typeface="SassoonPrimaryInfant" pitchFamily="2" charset="0"/>
            </a:endParaRPr>
          </a:p>
          <a:p>
            <a:r>
              <a:rPr lang="en-US" dirty="0">
                <a:latin typeface="SassoonPrimaryInfant" pitchFamily="2" charset="0"/>
              </a:rPr>
              <a:t>Your child will be able to access water throughout the day from their water bottles. Please provide water each morning and bottles can be refilled at various times throughout day.</a:t>
            </a:r>
          </a:p>
          <a:p>
            <a:r>
              <a:rPr lang="en-US" b="1" u="sng" dirty="0">
                <a:latin typeface="SassoonPrimaryInfant" pitchFamily="2" charset="0"/>
              </a:rPr>
              <a:t>Juice may be brought for snack/lunchtime only.</a:t>
            </a:r>
          </a:p>
          <a:p>
            <a:endParaRPr lang="en-GB" sz="1350" dirty="0"/>
          </a:p>
        </p:txBody>
      </p:sp>
    </p:spTree>
    <p:extLst>
      <p:ext uri="{BB962C8B-B14F-4D97-AF65-F5344CB8AC3E}">
        <p14:creationId xmlns:p14="http://schemas.microsoft.com/office/powerpoint/2010/main" val="643855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80519-84D4-DDC7-F8AB-D297A0278281}"/>
              </a:ext>
            </a:extLst>
          </p:cNvPr>
          <p:cNvSpPr>
            <a:spLocks noGrp="1"/>
          </p:cNvSpPr>
          <p:nvPr>
            <p:ph type="title"/>
          </p:nvPr>
        </p:nvSpPr>
        <p:spPr>
          <a:xfrm>
            <a:off x="611560" y="29536"/>
            <a:ext cx="8229600" cy="1143000"/>
          </a:xfrm>
        </p:spPr>
        <p:txBody>
          <a:bodyPr/>
          <a:lstStyle/>
          <a:p>
            <a:r>
              <a:rPr lang="en-GB" dirty="0"/>
              <a:t>Magic Breakfast</a:t>
            </a:r>
          </a:p>
        </p:txBody>
      </p:sp>
      <p:sp>
        <p:nvSpPr>
          <p:cNvPr id="3" name="TextBox 2">
            <a:extLst>
              <a:ext uri="{FF2B5EF4-FFF2-40B4-BE49-F238E27FC236}">
                <a16:creationId xmlns:a16="http://schemas.microsoft.com/office/drawing/2014/main" id="{0674EA49-B0C4-F6E5-29A2-DCBB848EE132}"/>
              </a:ext>
            </a:extLst>
          </p:cNvPr>
          <p:cNvSpPr txBox="1"/>
          <p:nvPr/>
        </p:nvSpPr>
        <p:spPr>
          <a:xfrm>
            <a:off x="1259632" y="1124744"/>
            <a:ext cx="7128792" cy="3416320"/>
          </a:xfrm>
          <a:prstGeom prst="rect">
            <a:avLst/>
          </a:prstGeom>
          <a:noFill/>
        </p:spPr>
        <p:txBody>
          <a:bodyPr wrap="square" rtlCol="0">
            <a:spAutoFit/>
          </a:bodyPr>
          <a:lstStyle/>
          <a:p>
            <a:r>
              <a:rPr lang="en-GB" dirty="0"/>
              <a:t>We are delighted to be partnering with the  ‘Magic Breakfast’ to ensure every primary school student starts the day with a breakfast, boosting concentration, energy, and readiness to learn. </a:t>
            </a:r>
          </a:p>
          <a:p>
            <a:endParaRPr lang="en-GB" dirty="0"/>
          </a:p>
          <a:p>
            <a:r>
              <a:rPr lang="en-GB" dirty="0"/>
              <a:t>This initiative creates a supportive foundation that improves overall attendance and helps all children reach their full academic potential. We welcome any child to access the bagel station for a grab and go breakfast snack on route to their class in the morning. In addition, cereals will be available as well as fruit baskets in every class – available to all. </a:t>
            </a:r>
          </a:p>
          <a:p>
            <a:endParaRPr lang="en-GB" dirty="0"/>
          </a:p>
          <a:p>
            <a:r>
              <a:rPr lang="en-GB" dirty="0"/>
              <a:t>We are almost ready to launch our Breakfast Club so look out for more information via email soon. </a:t>
            </a:r>
          </a:p>
        </p:txBody>
      </p:sp>
    </p:spTree>
    <p:extLst>
      <p:ext uri="{BB962C8B-B14F-4D97-AF65-F5344CB8AC3E}">
        <p14:creationId xmlns:p14="http://schemas.microsoft.com/office/powerpoint/2010/main" val="38502828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503F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83009685-3DAE-F9AE-DA35-1A9C77E7CB67}"/>
              </a:ext>
            </a:extLst>
          </p:cNvPr>
          <p:cNvPicPr>
            <a:picLocks noChangeAspect="1"/>
          </p:cNvPicPr>
          <p:nvPr/>
        </p:nvPicPr>
        <p:blipFill>
          <a:blip r:embed="rId3"/>
          <a:stretch>
            <a:fillRect/>
          </a:stretch>
        </p:blipFill>
        <p:spPr>
          <a:xfrm>
            <a:off x="482600" y="1128713"/>
            <a:ext cx="8178799" cy="4748559"/>
          </a:xfrm>
          <a:prstGeom prst="rect">
            <a:avLst/>
          </a:prstGeom>
        </p:spPr>
      </p:pic>
    </p:spTree>
    <p:extLst>
      <p:ext uri="{BB962C8B-B14F-4D97-AF65-F5344CB8AC3E}">
        <p14:creationId xmlns:p14="http://schemas.microsoft.com/office/powerpoint/2010/main" val="9804124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081EA652-8C6A-4E69-BEB9-1708094745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ight Triangle 11">
            <a:extLst>
              <a:ext uri="{FF2B5EF4-FFF2-40B4-BE49-F238E27FC236}">
                <a16:creationId xmlns:a16="http://schemas.microsoft.com/office/drawing/2014/main" id="{5298780A-33B9-4EA2-8F67-DE68AD6284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432540" y="3335867"/>
            <a:ext cx="2468880" cy="3200400"/>
          </a:xfrm>
          <a:prstGeom prst="r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a:extLst>
              <a:ext uri="{FF2B5EF4-FFF2-40B4-BE49-F238E27FC236}">
                <a16:creationId xmlns:a16="http://schemas.microsoft.com/office/drawing/2014/main" id="{7F488E8B-4E1E-4402-8935-D4E6C02615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330" y="623275"/>
            <a:ext cx="8178790" cy="5607882"/>
          </a:xfrm>
          <a:prstGeom prst="rect">
            <a:avLst/>
          </a:prstGeom>
          <a:no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B7945BE-F0B0-4871-9315-55414A045EDE}"/>
              </a:ext>
            </a:extLst>
          </p:cNvPr>
          <p:cNvSpPr>
            <a:spLocks noGrp="1"/>
          </p:cNvSpPr>
          <p:nvPr>
            <p:ph type="title"/>
          </p:nvPr>
        </p:nvSpPr>
        <p:spPr>
          <a:xfrm>
            <a:off x="806825" y="1188637"/>
            <a:ext cx="2241175" cy="4480726"/>
          </a:xfrm>
        </p:spPr>
        <p:txBody>
          <a:bodyPr>
            <a:normAutofit/>
          </a:bodyPr>
          <a:lstStyle/>
          <a:p>
            <a:pPr algn="r"/>
            <a:r>
              <a:rPr lang="en-GB" sz="4000" b="1"/>
              <a:t>Term 1 Overview</a:t>
            </a:r>
            <a:endParaRPr lang="en-GB" sz="4000">
              <a:highlight>
                <a:srgbClr val="FFFF00"/>
              </a:highlight>
            </a:endParaRPr>
          </a:p>
        </p:txBody>
      </p:sp>
      <p:cxnSp>
        <p:nvCxnSpPr>
          <p:cNvPr id="16" name="Straight Connector 15">
            <a:extLst>
              <a:ext uri="{FF2B5EF4-FFF2-40B4-BE49-F238E27FC236}">
                <a16:creationId xmlns:a16="http://schemas.microsoft.com/office/drawing/2014/main" id="{23AAC9B5-8015-485C-ACF9-A750390E9A5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490722" y="1852863"/>
            <a:ext cx="0" cy="3236495"/>
          </a:xfrm>
          <a:prstGeom prst="line">
            <a:avLst/>
          </a:prstGeom>
          <a:ln w="19050" cap="sq">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Rectangle 2"/>
          <p:cNvSpPr>
            <a:spLocks noGrp="1" noChangeArrowheads="1"/>
          </p:cNvSpPr>
          <p:nvPr>
            <p:ph idx="1"/>
          </p:nvPr>
        </p:nvSpPr>
        <p:spPr bwMode="auto">
          <a:xfrm>
            <a:off x="3941444" y="1648870"/>
            <a:ext cx="4086939" cy="3868362"/>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91440" tIns="45720" rIns="91440" bIns="45720" numCol="1" anchor="ctr" anchorCtr="0" compatLnSpc="1">
            <a:prstTxWarp prst="textNoShape">
              <a:avLst/>
            </a:prstTxWarp>
            <a:normAutofit/>
          </a:bodyPr>
          <a:lstStyle/>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Play-Based Learning</a:t>
            </a:r>
            <a:r>
              <a:rPr kumimoji="0" lang="en-US" altLang="en-US" sz="1300" b="0" i="0" u="none" strike="noStrike" cap="none" normalizeH="0" baseline="0" dirty="0">
                <a:ln>
                  <a:noFill/>
                </a:ln>
                <a:effectLst/>
                <a:latin typeface="SassoonPrimaryInfant" pitchFamily="2" charset="0"/>
              </a:rPr>
              <a:t> – settling in through fun and exploration</a:t>
            </a:r>
          </a:p>
          <a:p>
            <a:pPr marL="0" marR="0" lvl="0" indent="0" defTabSz="914400" rtl="0" eaLnBrk="0" fontAlgn="base" latinLnBrk="0" hangingPunct="0">
              <a:lnSpc>
                <a:spcPct val="90000"/>
              </a:lnSpc>
              <a:spcBef>
                <a:spcPct val="0"/>
              </a:spcBef>
              <a:spcAft>
                <a:spcPts val="600"/>
              </a:spcAft>
              <a:buClrTx/>
              <a:buSzTx/>
              <a:buNone/>
              <a:tabLst/>
            </a:pPr>
            <a:r>
              <a:rPr kumimoji="0" lang="en-US" altLang="en-US" sz="1300" b="1" i="0" u="none" strike="noStrike" cap="none" normalizeH="0" baseline="0" dirty="0">
                <a:ln>
                  <a:noFill/>
                </a:ln>
                <a:effectLst/>
                <a:latin typeface="SassoonPrimaryInfant" pitchFamily="2" charset="0"/>
              </a:rPr>
              <a:t>Rules &amp; Routines</a:t>
            </a:r>
            <a:r>
              <a:rPr kumimoji="0" lang="en-US" altLang="en-US" sz="1300" b="0" i="0" u="none" strike="noStrike" cap="none" normalizeH="0" baseline="0" dirty="0">
                <a:ln>
                  <a:noFill/>
                </a:ln>
                <a:effectLst/>
                <a:latin typeface="SassoonPrimaryInfant" pitchFamily="2" charset="0"/>
              </a:rPr>
              <a:t> – building confidence and independence in school life</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Pre-Writing &amp; Fine Motor Skills</a:t>
            </a:r>
            <a:r>
              <a:rPr kumimoji="0" lang="en-US" altLang="en-US" sz="1300" b="0" i="0" u="none" strike="noStrike" cap="none" normalizeH="0" baseline="0" dirty="0">
                <a:ln>
                  <a:noFill/>
                </a:ln>
                <a:effectLst/>
                <a:latin typeface="SassoonPrimaryInfant" pitchFamily="2" charset="0"/>
              </a:rPr>
              <a:t> – strengthening little hands for writing</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Numeracy</a:t>
            </a:r>
            <a:r>
              <a:rPr kumimoji="0" lang="en-US" altLang="en-US" sz="1300" b="0" i="0" u="none" strike="noStrike" cap="none" normalizeH="0" baseline="0" dirty="0">
                <a:ln>
                  <a:noFill/>
                </a:ln>
                <a:effectLst/>
                <a:latin typeface="SassoonPrimaryInfant" pitchFamily="2" charset="0"/>
              </a:rPr>
              <a:t> – exploring numbers 1–10</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0" i="0" u="none" strike="noStrike" cap="none" normalizeH="0" baseline="0" dirty="0">
                <a:ln>
                  <a:noFill/>
                </a:ln>
                <a:effectLst/>
                <a:latin typeface="SassoonPrimaryInfant" pitchFamily="2" charset="0"/>
              </a:rPr>
              <a:t> </a:t>
            </a:r>
            <a:r>
              <a:rPr kumimoji="0" lang="en-US" altLang="en-US" sz="1300" b="1" i="0" u="none" strike="noStrike" cap="none" normalizeH="0" baseline="0" dirty="0">
                <a:ln>
                  <a:noFill/>
                </a:ln>
                <a:effectLst/>
                <a:latin typeface="SassoonPrimaryInfant" pitchFamily="2" charset="0"/>
              </a:rPr>
              <a:t>Literacy</a:t>
            </a:r>
            <a:r>
              <a:rPr kumimoji="0" lang="en-US" altLang="en-US" sz="1300" b="0" i="0" u="none" strike="noStrike" cap="none" normalizeH="0" baseline="0" dirty="0">
                <a:ln>
                  <a:noFill/>
                </a:ln>
                <a:effectLst/>
                <a:latin typeface="SassoonPrimaryInfant" pitchFamily="2" charset="0"/>
              </a:rPr>
              <a:t> – rhyming then initial sounds</a:t>
            </a: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1" i="0" u="none" strike="noStrike" cap="none" normalizeH="0" baseline="0" dirty="0">
                <a:ln>
                  <a:noFill/>
                </a:ln>
                <a:effectLst/>
                <a:latin typeface="SassoonPrimaryInfant" pitchFamily="2" charset="0"/>
              </a:rPr>
              <a:t>Health &amp; Wellbeing</a:t>
            </a:r>
            <a:r>
              <a:rPr kumimoji="0" lang="en-US" altLang="en-US" sz="1300" b="0" i="0" u="none" strike="noStrike" cap="none" normalizeH="0" baseline="0" dirty="0">
                <a:ln>
                  <a:noFill/>
                </a:ln>
                <a:effectLst/>
                <a:latin typeface="SassoonPrimaryInfant" pitchFamily="2" charset="0"/>
              </a:rPr>
              <a:t> – focusing on class rules, routines, and positive relationships</a:t>
            </a:r>
          </a:p>
          <a:p>
            <a:pPr marL="0" marR="0" lvl="0" indent="0" defTabSz="914400" rtl="0" eaLnBrk="0" fontAlgn="base" latinLnBrk="0" hangingPunct="0">
              <a:lnSpc>
                <a:spcPct val="90000"/>
              </a:lnSpc>
              <a:spcBef>
                <a:spcPct val="0"/>
              </a:spcBef>
              <a:spcAft>
                <a:spcPts val="600"/>
              </a:spcAft>
              <a:buClrTx/>
              <a:buSzTx/>
              <a:buFontTx/>
              <a:buChar char="•"/>
              <a:tabLst/>
            </a:pPr>
            <a:r>
              <a:rPr lang="en-US" altLang="en-US" sz="1300" b="1" dirty="0">
                <a:latin typeface="SassoonPrimaryInfant" pitchFamily="2" charset="0"/>
              </a:rPr>
              <a:t>YMI </a:t>
            </a:r>
            <a:r>
              <a:rPr lang="en-US" altLang="en-US" sz="1300" dirty="0">
                <a:latin typeface="SassoonPrimaryInfant" pitchFamily="2" charset="0"/>
              </a:rPr>
              <a:t>– Yorik will return to P1 for 10 week block </a:t>
            </a:r>
            <a:endParaRPr kumimoji="0" lang="en-US" altLang="en-US" sz="1300" b="0" i="0" u="none" strike="noStrike" cap="none" normalizeH="0" baseline="0" dirty="0">
              <a:ln>
                <a:noFill/>
              </a:ln>
              <a:effectLst/>
              <a:latin typeface="SassoonPrimaryInfant" pitchFamily="2" charset="0"/>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0" i="0" u="none" strike="noStrike" cap="none" normalizeH="0" baseline="0" dirty="0">
                <a:ln>
                  <a:noFill/>
                </a:ln>
                <a:effectLst/>
                <a:latin typeface="SassoonPrimaryInfant" pitchFamily="2" charset="0"/>
              </a:rPr>
              <a:t> </a:t>
            </a:r>
            <a:r>
              <a:rPr kumimoji="0" lang="en-US" altLang="en-US" sz="1300" b="1" i="0" u="none" strike="noStrike" cap="none" normalizeH="0" baseline="0" dirty="0">
                <a:ln>
                  <a:noFill/>
                </a:ln>
                <a:effectLst/>
                <a:latin typeface="SassoonPrimaryInfant" pitchFamily="2" charset="0"/>
              </a:rPr>
              <a:t>RME</a:t>
            </a:r>
            <a:r>
              <a:rPr kumimoji="0" lang="en-US" altLang="en-US" sz="1300" b="0" i="0" u="none" strike="noStrike" cap="none" normalizeH="0" baseline="0" dirty="0">
                <a:ln>
                  <a:noFill/>
                </a:ln>
                <a:effectLst/>
                <a:latin typeface="SassoonPrimaryInfant" pitchFamily="2" charset="0"/>
              </a:rPr>
              <a:t> – </a:t>
            </a:r>
            <a:r>
              <a:rPr kumimoji="0" lang="en-US" altLang="en-US" sz="1300" b="0" i="1" u="none" strike="noStrike" cap="none" normalizeH="0" baseline="0" dirty="0">
                <a:ln>
                  <a:noFill/>
                </a:ln>
                <a:effectLst/>
                <a:latin typeface="SassoonPrimaryInfant" pitchFamily="2" charset="0"/>
              </a:rPr>
              <a:t>God made me</a:t>
            </a:r>
            <a:endParaRPr kumimoji="0" lang="en-US" altLang="en-US" sz="1300" b="0" i="0" u="none" strike="noStrike" cap="none" normalizeH="0" baseline="0" dirty="0">
              <a:ln>
                <a:noFill/>
              </a:ln>
              <a:effectLst/>
              <a:latin typeface="SassoonPrimaryInfant" pitchFamily="2" charset="0"/>
            </a:endParaRPr>
          </a:p>
          <a:p>
            <a:pPr marL="0" marR="0" lvl="0" indent="0" defTabSz="914400" rtl="0" eaLnBrk="0" fontAlgn="base" latinLnBrk="0" hangingPunct="0">
              <a:lnSpc>
                <a:spcPct val="90000"/>
              </a:lnSpc>
              <a:spcBef>
                <a:spcPct val="0"/>
              </a:spcBef>
              <a:spcAft>
                <a:spcPts val="600"/>
              </a:spcAft>
              <a:buClrTx/>
              <a:buSzTx/>
              <a:buFontTx/>
              <a:buChar char="•"/>
              <a:tabLst/>
            </a:pPr>
            <a:r>
              <a:rPr kumimoji="0" lang="en-US" altLang="en-US" sz="1300" b="0" i="0" u="none" strike="noStrike" cap="none" normalizeH="0" baseline="0" dirty="0">
                <a:ln>
                  <a:noFill/>
                </a:ln>
                <a:effectLst/>
                <a:latin typeface="SassoonPrimaryInfant" pitchFamily="2" charset="0"/>
              </a:rPr>
              <a:t> </a:t>
            </a:r>
            <a:r>
              <a:rPr kumimoji="0" lang="en-US" altLang="en-US" sz="1300" b="1" i="0" u="none" strike="noStrike" cap="none" normalizeH="0" baseline="0" dirty="0">
                <a:ln>
                  <a:noFill/>
                </a:ln>
                <a:effectLst/>
                <a:latin typeface="SassoonPrimaryInfant" pitchFamily="2" charset="0"/>
              </a:rPr>
              <a:t>PE</a:t>
            </a:r>
            <a:r>
              <a:rPr kumimoji="0" lang="en-US" altLang="en-US" sz="1300" b="0" i="0" u="none" strike="noStrike" cap="none" normalizeH="0" baseline="0" dirty="0">
                <a:ln>
                  <a:noFill/>
                </a:ln>
                <a:effectLst/>
                <a:latin typeface="SassoonPrimaryInfant" pitchFamily="2" charset="0"/>
              </a:rPr>
              <a:t> – listening games and moving with control</a:t>
            </a:r>
          </a:p>
        </p:txBody>
      </p:sp>
    </p:spTree>
    <p:extLst>
      <p:ext uri="{BB962C8B-B14F-4D97-AF65-F5344CB8AC3E}">
        <p14:creationId xmlns:p14="http://schemas.microsoft.com/office/powerpoint/2010/main" val="29521906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99592" y="980728"/>
            <a:ext cx="7704856" cy="3416320"/>
          </a:xfrm>
          <a:prstGeom prst="rect">
            <a:avLst/>
          </a:prstGeom>
        </p:spPr>
        <p:txBody>
          <a:bodyPr wrap="square">
            <a:spAutoFit/>
          </a:bodyPr>
          <a:lstStyle/>
          <a:p>
            <a:pPr algn="ctr"/>
            <a:r>
              <a:rPr lang="en-US" sz="3600" b="1" dirty="0">
                <a:latin typeface="SassoonPrimaryInfant" pitchFamily="2" charset="0"/>
              </a:rPr>
              <a:t>Nativity</a:t>
            </a:r>
          </a:p>
          <a:p>
            <a:pPr algn="ctr"/>
            <a:endParaRPr lang="en-US" sz="3600" dirty="0">
              <a:latin typeface="SassoonPrimaryInfant" pitchFamily="2" charset="0"/>
            </a:endParaRPr>
          </a:p>
          <a:p>
            <a:pPr algn="ctr"/>
            <a:r>
              <a:rPr lang="en-US" sz="3600" dirty="0">
                <a:latin typeface="SassoonPrimaryInfant" pitchFamily="2" charset="0"/>
              </a:rPr>
              <a:t>Excitingly, P1 will help support our school Nativity Performance this year. Watch this space...</a:t>
            </a:r>
          </a:p>
          <a:p>
            <a:pPr algn="ctr"/>
            <a:endParaRPr lang="en-US" sz="3600" dirty="0">
              <a:solidFill>
                <a:srgbClr val="000000"/>
              </a:solidFill>
              <a:highlight>
                <a:srgbClr val="FFFF00"/>
              </a:highlight>
              <a:latin typeface="SassoonPrimaryInfant" pitchFamily="2" charset="0"/>
            </a:endParaRPr>
          </a:p>
        </p:txBody>
      </p:sp>
    </p:spTree>
    <p:extLst>
      <p:ext uri="{BB962C8B-B14F-4D97-AF65-F5344CB8AC3E}">
        <p14:creationId xmlns:p14="http://schemas.microsoft.com/office/powerpoint/2010/main" val="2394144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rgbClr val="746B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57759" y="480060"/>
            <a:ext cx="8428482"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D4A35FA6-B857-BD29-0CFC-F8F1A93D0B3B}"/>
              </a:ext>
            </a:extLst>
          </p:cNvPr>
          <p:cNvSpPr txBox="1"/>
          <p:nvPr/>
        </p:nvSpPr>
        <p:spPr>
          <a:xfrm>
            <a:off x="1727683" y="206347"/>
            <a:ext cx="5688632" cy="646331"/>
          </a:xfrm>
          <a:prstGeom prst="rect">
            <a:avLst/>
          </a:prstGeom>
          <a:noFill/>
        </p:spPr>
        <p:txBody>
          <a:bodyPr wrap="square" rtlCol="0">
            <a:spAutoFit/>
          </a:bodyPr>
          <a:lstStyle/>
          <a:p>
            <a:pPr algn="ctr"/>
            <a:r>
              <a:rPr lang="en-GB" sz="3600" dirty="0">
                <a:latin typeface="SassoonPrimaryInfant" pitchFamily="2" charset="0"/>
              </a:rPr>
              <a:t>Timetable</a:t>
            </a:r>
          </a:p>
        </p:txBody>
      </p:sp>
      <p:pic>
        <p:nvPicPr>
          <p:cNvPr id="5" name="Picture 4">
            <a:extLst>
              <a:ext uri="{FF2B5EF4-FFF2-40B4-BE49-F238E27FC236}">
                <a16:creationId xmlns:a16="http://schemas.microsoft.com/office/drawing/2014/main" id="{69B6CAE5-385A-15AD-E8E6-38DFCAE38E62}"/>
              </a:ext>
            </a:extLst>
          </p:cNvPr>
          <p:cNvPicPr>
            <a:picLocks noChangeAspect="1"/>
          </p:cNvPicPr>
          <p:nvPr/>
        </p:nvPicPr>
        <p:blipFill>
          <a:blip r:embed="rId3"/>
          <a:stretch>
            <a:fillRect/>
          </a:stretch>
        </p:blipFill>
        <p:spPr>
          <a:xfrm>
            <a:off x="367259" y="852679"/>
            <a:ext cx="8414446" cy="5096601"/>
          </a:xfrm>
          <a:prstGeom prst="rect">
            <a:avLst/>
          </a:prstGeom>
        </p:spPr>
      </p:pic>
    </p:spTree>
    <p:extLst>
      <p:ext uri="{BB962C8B-B14F-4D97-AF65-F5344CB8AC3E}">
        <p14:creationId xmlns:p14="http://schemas.microsoft.com/office/powerpoint/2010/main" val="14973508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865727" y="298683"/>
            <a:ext cx="7628570" cy="1200329"/>
          </a:xfrm>
          <a:prstGeom prst="rect">
            <a:avLst/>
          </a:prstGeom>
        </p:spPr>
        <p:txBody>
          <a:bodyPr wrap="square">
            <a:spAutoFit/>
          </a:bodyPr>
          <a:lstStyle/>
          <a:p>
            <a:pPr algn="ctr"/>
            <a:r>
              <a:rPr lang="en-GB" sz="3600" b="1" dirty="0">
                <a:solidFill>
                  <a:srgbClr val="7030A0"/>
                </a:solidFill>
                <a:latin typeface="SassoonPrimaryInfant" pitchFamily="2" charset="0"/>
              </a:rPr>
              <a:t>What does Teaching and Learning</a:t>
            </a:r>
            <a:br>
              <a:rPr lang="en-GB" sz="3600" b="1" dirty="0">
                <a:solidFill>
                  <a:srgbClr val="7030A0"/>
                </a:solidFill>
                <a:latin typeface="SassoonPrimaryInfant" pitchFamily="2" charset="0"/>
              </a:rPr>
            </a:br>
            <a:r>
              <a:rPr lang="en-GB" sz="3600" b="1" dirty="0">
                <a:solidFill>
                  <a:srgbClr val="7030A0"/>
                </a:solidFill>
                <a:latin typeface="SassoonPrimaryInfant" pitchFamily="2" charset="0"/>
              </a:rPr>
              <a:t>look like in our P1 Class?</a:t>
            </a:r>
            <a:endParaRPr lang="en-GB" sz="3600" dirty="0">
              <a:solidFill>
                <a:srgbClr val="7030A0"/>
              </a:solidFill>
              <a:latin typeface="SassoonPrimaryInfant" pitchFamily="2" charset="0"/>
            </a:endParaRPr>
          </a:p>
        </p:txBody>
      </p:sp>
      <p:graphicFrame>
        <p:nvGraphicFramePr>
          <p:cNvPr id="4" name="Diagram 3"/>
          <p:cNvGraphicFramePr/>
          <p:nvPr>
            <p:extLst>
              <p:ext uri="{D42A27DB-BD31-4B8C-83A1-F6EECF244321}">
                <p14:modId xmlns:p14="http://schemas.microsoft.com/office/powerpoint/2010/main" val="1773868692"/>
              </p:ext>
            </p:extLst>
          </p:nvPr>
        </p:nvGraphicFramePr>
        <p:xfrm>
          <a:off x="611560" y="1628800"/>
          <a:ext cx="7882737" cy="47525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5978805" y="4005064"/>
            <a:ext cx="2482137" cy="2616101"/>
          </a:xfrm>
          <a:prstGeom prst="rect">
            <a:avLst/>
          </a:prstGeom>
          <a:noFill/>
        </p:spPr>
        <p:txBody>
          <a:bodyPr wrap="square" rtlCol="0">
            <a:spAutoFit/>
          </a:bodyPr>
          <a:lstStyle/>
          <a:p>
            <a:pPr lvl="0" algn="ctr"/>
            <a:r>
              <a:rPr lang="en-GB" b="1" u="sng" dirty="0">
                <a:latin typeface="SassoonPrimaryInfant" pitchFamily="2" charset="0"/>
              </a:rPr>
              <a:t>Child Initiated</a:t>
            </a:r>
          </a:p>
          <a:p>
            <a:pPr lvl="0"/>
            <a:r>
              <a:rPr lang="en-GB" dirty="0">
                <a:latin typeface="SassoonPrimaryInfant" pitchFamily="2" charset="0"/>
              </a:rPr>
              <a:t>• Carefully planned play provocations both in the classroom and in the area. </a:t>
            </a:r>
            <a:endParaRPr lang="en-GB" sz="1100" dirty="0">
              <a:latin typeface="SassoonPrimaryInfant" pitchFamily="2" charset="0"/>
            </a:endParaRPr>
          </a:p>
          <a:p>
            <a:pPr lvl="0"/>
            <a:r>
              <a:rPr lang="en-GB" sz="1400" dirty="0">
                <a:latin typeface="SassoonPrimaryInfant" pitchFamily="2" charset="0"/>
              </a:rPr>
              <a:t>• </a:t>
            </a:r>
            <a:r>
              <a:rPr lang="en-GB" sz="1400" i="1" dirty="0">
                <a:latin typeface="SassoonPrimaryInfant" pitchFamily="2" charset="0"/>
              </a:rPr>
              <a:t>Teachers’ role changes…</a:t>
            </a:r>
          </a:p>
          <a:p>
            <a:pPr lvl="0"/>
            <a:r>
              <a:rPr lang="en-GB" sz="1400" dirty="0">
                <a:latin typeface="SassoonPrimaryInfant" pitchFamily="2" charset="0"/>
              </a:rPr>
              <a:t>• Facilitating</a:t>
            </a:r>
          </a:p>
          <a:p>
            <a:pPr lvl="0"/>
            <a:r>
              <a:rPr lang="en-GB" sz="1400" dirty="0">
                <a:latin typeface="SassoonPrimaryInfant" pitchFamily="2" charset="0"/>
              </a:rPr>
              <a:t>• Supporting</a:t>
            </a:r>
            <a:br>
              <a:rPr lang="en-GB" sz="1400" dirty="0">
                <a:latin typeface="SassoonPrimaryInfant" pitchFamily="2" charset="0"/>
              </a:rPr>
            </a:br>
            <a:r>
              <a:rPr lang="en-GB" sz="1400" dirty="0">
                <a:latin typeface="SassoonPrimaryInfant" pitchFamily="2" charset="0"/>
              </a:rPr>
              <a:t>• Observing</a:t>
            </a:r>
          </a:p>
          <a:p>
            <a:endParaRPr lang="en-GB" dirty="0">
              <a:latin typeface="SassoonPrimaryInfant" pitchFamily="2" charset="0"/>
            </a:endParaRPr>
          </a:p>
        </p:txBody>
      </p:sp>
    </p:spTree>
    <p:extLst>
      <p:ext uri="{BB962C8B-B14F-4D97-AF65-F5344CB8AC3E}">
        <p14:creationId xmlns:p14="http://schemas.microsoft.com/office/powerpoint/2010/main" val="36114044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644" y="188640"/>
            <a:ext cx="8064896" cy="1384995"/>
          </a:xfrm>
          <a:prstGeom prst="rect">
            <a:avLst/>
          </a:prstGeom>
        </p:spPr>
        <p:txBody>
          <a:bodyPr wrap="square">
            <a:spAutoFit/>
          </a:bodyPr>
          <a:lstStyle/>
          <a:p>
            <a:r>
              <a:rPr lang="en-GB" sz="3600" b="1" dirty="0">
                <a:solidFill>
                  <a:srgbClr val="7030A0"/>
                </a:solidFill>
                <a:latin typeface="SassoonPrimaryInfant" pitchFamily="2" charset="0"/>
              </a:rPr>
              <a:t>Why is Play Important for Learning?</a:t>
            </a:r>
          </a:p>
          <a:p>
            <a:endParaRPr lang="en-GB" sz="1400" b="1" dirty="0">
              <a:solidFill>
                <a:srgbClr val="000000"/>
              </a:solidFill>
              <a:latin typeface="SassoonPrimaryInfant" pitchFamily="2" charset="0"/>
            </a:endParaRPr>
          </a:p>
          <a:p>
            <a:pPr algn="ctr"/>
            <a:r>
              <a:rPr lang="en-GB" dirty="0">
                <a:solidFill>
                  <a:srgbClr val="000000"/>
                </a:solidFill>
                <a:latin typeface="SassoonPrimaryInfant" pitchFamily="2" charset="0"/>
              </a:rPr>
              <a:t>Play can help children to develop </a:t>
            </a:r>
            <a:r>
              <a:rPr lang="en-GB" b="1" dirty="0">
                <a:solidFill>
                  <a:srgbClr val="000000"/>
                </a:solidFill>
                <a:latin typeface="SassoonPrimaryInfant" pitchFamily="2" charset="0"/>
              </a:rPr>
              <a:t>positive</a:t>
            </a:r>
            <a:r>
              <a:rPr lang="en-GB" dirty="0">
                <a:solidFill>
                  <a:srgbClr val="000000"/>
                </a:solidFill>
                <a:latin typeface="SassoonPrimaryInfant" pitchFamily="2" charset="0"/>
              </a:rPr>
              <a:t> </a:t>
            </a:r>
            <a:r>
              <a:rPr lang="en-GB" b="1" dirty="0">
                <a:solidFill>
                  <a:srgbClr val="000000"/>
                </a:solidFill>
                <a:latin typeface="SassoonPrimaryInfant" pitchFamily="2" charset="0"/>
              </a:rPr>
              <a:t>dispositions</a:t>
            </a:r>
            <a:r>
              <a:rPr lang="en-GB" dirty="0">
                <a:solidFill>
                  <a:srgbClr val="000000"/>
                </a:solidFill>
                <a:latin typeface="SassoonPrimaryInfant" pitchFamily="2" charset="0"/>
              </a:rPr>
              <a:t> for learning…</a:t>
            </a:r>
            <a:endParaRPr lang="en-GB" sz="2000" dirty="0">
              <a:latin typeface="SassoonPrimaryInfant" pitchFamily="2" charset="0"/>
            </a:endParaRPr>
          </a:p>
          <a:p>
            <a:endParaRPr lang="en-GB" sz="1400" b="1" dirty="0">
              <a:solidFill>
                <a:srgbClr val="000000"/>
              </a:solidFill>
              <a:latin typeface="SassoonPrimaryInfant" pitchFamily="2" charset="0"/>
            </a:endParaRPr>
          </a:p>
        </p:txBody>
      </p:sp>
      <p:sp>
        <p:nvSpPr>
          <p:cNvPr id="5" name="Rectangle 4"/>
          <p:cNvSpPr/>
          <p:nvPr/>
        </p:nvSpPr>
        <p:spPr>
          <a:xfrm>
            <a:off x="515346" y="1340768"/>
            <a:ext cx="8568952" cy="1477328"/>
          </a:xfrm>
          <a:prstGeom prst="rect">
            <a:avLst/>
          </a:prstGeom>
        </p:spPr>
        <p:txBody>
          <a:bodyPr wrap="square">
            <a:spAutoFit/>
          </a:bodyPr>
          <a:lstStyle/>
          <a:p>
            <a:endParaRPr lang="en-GB" dirty="0">
              <a:solidFill>
                <a:srgbClr val="000000"/>
              </a:solidFill>
              <a:latin typeface="SassoonPrimaryInfant" pitchFamily="2" charset="0"/>
            </a:endParaRPr>
          </a:p>
          <a:p>
            <a:endParaRPr lang="en-GB" b="1" dirty="0">
              <a:solidFill>
                <a:srgbClr val="000000"/>
              </a:solidFill>
              <a:latin typeface="SassoonPrimaryInfant" pitchFamily="2" charset="0"/>
            </a:endParaRPr>
          </a:p>
          <a:p>
            <a:endParaRPr lang="en-GB" b="1" dirty="0">
              <a:solidFill>
                <a:srgbClr val="000000"/>
              </a:solidFill>
              <a:latin typeface="SassoonPrimaryInfant" pitchFamily="2" charset="0"/>
            </a:endParaRPr>
          </a:p>
          <a:p>
            <a:endParaRPr lang="en-GB" b="1" dirty="0">
              <a:solidFill>
                <a:srgbClr val="000000"/>
              </a:solidFill>
              <a:latin typeface="SassoonPrimaryInfant" pitchFamily="2" charset="0"/>
            </a:endParaRPr>
          </a:p>
          <a:p>
            <a:endParaRPr lang="en-GB" b="1" dirty="0">
              <a:solidFill>
                <a:srgbClr val="000000"/>
              </a:solidFill>
              <a:latin typeface="SassoonPrimaryInfant" pitchFamily="2" charset="0"/>
            </a:endParaRPr>
          </a:p>
        </p:txBody>
      </p:sp>
      <p:pic>
        <p:nvPicPr>
          <p:cNvPr id="1028" name="Picture 4" descr="Benefits of Physical Play for Children |"/>
          <p:cNvPicPr>
            <a:picLocks noChangeAspect="1" noChangeArrowheads="1"/>
          </p:cNvPicPr>
          <p:nvPr/>
        </p:nvPicPr>
        <p:blipFill rotWithShape="1">
          <a:blip r:embed="rId3">
            <a:extLst>
              <a:ext uri="{28A0092B-C50C-407E-A947-70E740481C1C}">
                <a14:useLocalDpi xmlns:a14="http://schemas.microsoft.com/office/drawing/2010/main" val="0"/>
              </a:ext>
            </a:extLst>
          </a:blip>
          <a:srcRect l="1" t="23894" r="-648" b="10827"/>
          <a:stretch/>
        </p:blipFill>
        <p:spPr bwMode="auto">
          <a:xfrm>
            <a:off x="2627784" y="1410927"/>
            <a:ext cx="3759620" cy="50424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38067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bwMode="auto">
          <a:xfrm>
            <a:off x="467544" y="404664"/>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r>
              <a:rPr lang="en-GB" b="1" dirty="0">
                <a:latin typeface="SassoonPrimaryInfant" pitchFamily="2" charset="0"/>
              </a:rPr>
              <a:t>How can you help at home?</a:t>
            </a:r>
          </a:p>
          <a:p>
            <a:r>
              <a:rPr lang="en-GB" sz="3200" dirty="0">
                <a:solidFill>
                  <a:srgbClr val="7030A0"/>
                </a:solidFill>
                <a:latin typeface="SassoonPrimaryInfant" pitchFamily="2" charset="0"/>
              </a:rPr>
              <a:t>Some Tips and Ideas</a:t>
            </a:r>
          </a:p>
        </p:txBody>
      </p:sp>
      <p:sp>
        <p:nvSpPr>
          <p:cNvPr id="3" name="Content Placeholder 2"/>
          <p:cNvSpPr>
            <a:spLocks noGrp="1"/>
          </p:cNvSpPr>
          <p:nvPr>
            <p:ph idx="1"/>
          </p:nvPr>
        </p:nvSpPr>
        <p:spPr>
          <a:xfrm>
            <a:off x="179512" y="1772816"/>
            <a:ext cx="4407808" cy="3240360"/>
          </a:xfrm>
        </p:spPr>
        <p:txBody>
          <a:bodyPr/>
          <a:lstStyle/>
          <a:p>
            <a:pPr marL="0" indent="0" algn="ctr">
              <a:buNone/>
            </a:pPr>
            <a:r>
              <a:rPr lang="en-US" sz="2000" b="1" u="sng" dirty="0">
                <a:latin typeface="SassoonPrimaryInfant" pitchFamily="2" charset="0"/>
              </a:rPr>
              <a:t>Literacy</a:t>
            </a:r>
          </a:p>
          <a:p>
            <a:pPr algn="ctr"/>
            <a:r>
              <a:rPr lang="en-US" sz="2000" b="1" dirty="0">
                <a:solidFill>
                  <a:srgbClr val="7030A0"/>
                </a:solidFill>
                <a:latin typeface="SassoonPrimaryInfant" pitchFamily="2" charset="0"/>
              </a:rPr>
              <a:t>Read with your child.</a:t>
            </a:r>
          </a:p>
          <a:p>
            <a:pPr algn="ctr"/>
            <a:r>
              <a:rPr lang="en-US" sz="2000" b="1" dirty="0" err="1">
                <a:solidFill>
                  <a:srgbClr val="7030A0"/>
                </a:solidFill>
                <a:latin typeface="SassoonPrimaryInfant" pitchFamily="2" charset="0"/>
              </a:rPr>
              <a:t>Practise</a:t>
            </a:r>
            <a:r>
              <a:rPr lang="en-US" sz="2000" b="1" dirty="0">
                <a:solidFill>
                  <a:srgbClr val="7030A0"/>
                </a:solidFill>
                <a:latin typeface="SassoonPrimaryInfant" pitchFamily="2" charset="0"/>
              </a:rPr>
              <a:t> letter names and letter sounds.</a:t>
            </a:r>
          </a:p>
          <a:p>
            <a:pPr algn="ctr"/>
            <a:r>
              <a:rPr lang="en-US" sz="2000" b="1" dirty="0">
                <a:solidFill>
                  <a:srgbClr val="7030A0"/>
                </a:solidFill>
                <a:latin typeface="SassoonPrimaryInfant" pitchFamily="2" charset="0"/>
              </a:rPr>
              <a:t>Help your child write their name.</a:t>
            </a:r>
          </a:p>
          <a:p>
            <a:pPr algn="ctr"/>
            <a:r>
              <a:rPr lang="en-US" sz="2000" b="1" dirty="0" err="1">
                <a:solidFill>
                  <a:srgbClr val="7030A0"/>
                </a:solidFill>
                <a:latin typeface="SassoonPrimaryInfant" pitchFamily="2" charset="0"/>
              </a:rPr>
              <a:t>Practise</a:t>
            </a:r>
            <a:r>
              <a:rPr lang="en-US" sz="2000" b="1" dirty="0">
                <a:solidFill>
                  <a:srgbClr val="7030A0"/>
                </a:solidFill>
                <a:latin typeface="SassoonPrimaryInfant" pitchFamily="2" charset="0"/>
              </a:rPr>
              <a:t> holding and controlling a pencil – birdy grip.</a:t>
            </a:r>
          </a:p>
          <a:p>
            <a:pPr algn="ctr"/>
            <a:endParaRPr lang="en-US" sz="2000" dirty="0">
              <a:solidFill>
                <a:srgbClr val="7030A0"/>
              </a:solidFill>
              <a:latin typeface="SassoonPrimaryInfant" pitchFamily="2" charset="0"/>
            </a:endParaRPr>
          </a:p>
          <a:p>
            <a:pPr algn="ctr"/>
            <a:endParaRPr lang="en-US" sz="2000" dirty="0">
              <a:solidFill>
                <a:srgbClr val="7030A0"/>
              </a:solidFill>
              <a:latin typeface="SassoonPrimaryInfant" pitchFamily="2" charset="0"/>
            </a:endParaRPr>
          </a:p>
          <a:p>
            <a:pPr algn="ctr"/>
            <a:endParaRPr lang="en-US" sz="2000" dirty="0">
              <a:solidFill>
                <a:srgbClr val="7030A0"/>
              </a:solidFill>
              <a:latin typeface="SassoonPrimaryInfant" pitchFamily="2" charset="0"/>
            </a:endParaRPr>
          </a:p>
          <a:p>
            <a:pPr marL="0" indent="0" algn="ctr">
              <a:buNone/>
            </a:pPr>
            <a:endParaRPr lang="en-US" sz="1000" dirty="0">
              <a:latin typeface="SassoonPrimaryInfant" pitchFamily="2" charset="0"/>
            </a:endParaRPr>
          </a:p>
        </p:txBody>
      </p:sp>
      <p:sp>
        <p:nvSpPr>
          <p:cNvPr id="4" name="Content Placeholder 2"/>
          <p:cNvSpPr txBox="1">
            <a:spLocks/>
          </p:cNvSpPr>
          <p:nvPr/>
        </p:nvSpPr>
        <p:spPr bwMode="auto">
          <a:xfrm>
            <a:off x="4582344" y="1772816"/>
            <a:ext cx="4407808" cy="324036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charset="0"/>
              <a:buNone/>
            </a:pPr>
            <a:r>
              <a:rPr lang="en-US" sz="2000" b="1" u="sng" dirty="0">
                <a:latin typeface="SassoonPrimaryInfant" pitchFamily="2" charset="0"/>
              </a:rPr>
              <a:t>Numeracy</a:t>
            </a:r>
          </a:p>
          <a:p>
            <a:pPr algn="ctr"/>
            <a:r>
              <a:rPr lang="en-US" sz="2000" b="1" dirty="0">
                <a:solidFill>
                  <a:srgbClr val="7030A0"/>
                </a:solidFill>
                <a:latin typeface="SassoonPrimaryInfant" pitchFamily="2" charset="0"/>
              </a:rPr>
              <a:t>Counting – forwards and backwards. </a:t>
            </a:r>
          </a:p>
          <a:p>
            <a:pPr algn="ctr"/>
            <a:r>
              <a:rPr lang="en-US" sz="2000" b="1" dirty="0">
                <a:solidFill>
                  <a:srgbClr val="7030A0"/>
                </a:solidFill>
                <a:latin typeface="SassoonPrimaryInfant" pitchFamily="2" charset="0"/>
              </a:rPr>
              <a:t>Number recognition.</a:t>
            </a:r>
          </a:p>
          <a:p>
            <a:pPr algn="ctr"/>
            <a:r>
              <a:rPr lang="en-US" sz="2000" b="1" dirty="0">
                <a:solidFill>
                  <a:srgbClr val="7030A0"/>
                </a:solidFill>
                <a:latin typeface="SassoonPrimaryInfant" pitchFamily="2" charset="0"/>
              </a:rPr>
              <a:t>Assigning objects to numbers. </a:t>
            </a:r>
          </a:p>
          <a:p>
            <a:pPr algn="ctr"/>
            <a:r>
              <a:rPr lang="en-US" sz="2000" b="1" dirty="0">
                <a:solidFill>
                  <a:srgbClr val="7030A0"/>
                </a:solidFill>
                <a:latin typeface="SassoonPrimaryInfant" pitchFamily="2" charset="0"/>
              </a:rPr>
              <a:t>Number recognition and formation.</a:t>
            </a:r>
          </a:p>
          <a:p>
            <a:pPr algn="ctr"/>
            <a:endParaRPr lang="en-US" sz="2000" dirty="0">
              <a:solidFill>
                <a:srgbClr val="7030A0"/>
              </a:solidFill>
              <a:latin typeface="SassoonPrimaryInfant" pitchFamily="2" charset="0"/>
            </a:endParaRPr>
          </a:p>
          <a:p>
            <a:pPr algn="ctr"/>
            <a:endParaRPr lang="en-US" sz="2000" dirty="0">
              <a:solidFill>
                <a:srgbClr val="7030A0"/>
              </a:solidFill>
              <a:latin typeface="SassoonPrimaryInfant" pitchFamily="2" charset="0"/>
            </a:endParaRPr>
          </a:p>
          <a:p>
            <a:pPr marL="0" indent="0" algn="ctr">
              <a:buFont typeface="Arial" charset="0"/>
              <a:buNone/>
            </a:pPr>
            <a:endParaRPr lang="en-US" sz="1000" dirty="0">
              <a:latin typeface="SassoonPrimaryInfant" pitchFamily="2" charset="0"/>
            </a:endParaRPr>
          </a:p>
        </p:txBody>
      </p:sp>
    </p:spTree>
    <p:extLst>
      <p:ext uri="{BB962C8B-B14F-4D97-AF65-F5344CB8AC3E}">
        <p14:creationId xmlns:p14="http://schemas.microsoft.com/office/powerpoint/2010/main" val="21712632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476672"/>
            <a:ext cx="8229600" cy="1143000"/>
          </a:xfrm>
        </p:spPr>
        <p:txBody>
          <a:bodyPr/>
          <a:lstStyle/>
          <a:p>
            <a:r>
              <a:rPr lang="en-GB" sz="4000" b="1" dirty="0">
                <a:solidFill>
                  <a:srgbClr val="7030A0"/>
                </a:solidFill>
                <a:latin typeface="SassoonPrimaryInfant" pitchFamily="2" charset="0"/>
              </a:rPr>
              <a:t>Videos to Support Number and Letter Formation</a:t>
            </a:r>
          </a:p>
        </p:txBody>
      </p:sp>
      <p:pic>
        <p:nvPicPr>
          <p:cNvPr id="4" name="3wYIaCmVMBE"/>
          <p:cNvPicPr>
            <a:picLocks noRot="1" noChangeAspect="1"/>
          </p:cNvPicPr>
          <p:nvPr>
            <a:videoFile r:link="rId1"/>
          </p:nvPr>
        </p:nvPicPr>
        <p:blipFill>
          <a:blip r:embed="rId5"/>
          <a:stretch>
            <a:fillRect/>
          </a:stretch>
        </p:blipFill>
        <p:spPr>
          <a:xfrm>
            <a:off x="323528" y="2213996"/>
            <a:ext cx="4104456" cy="2308757"/>
          </a:xfrm>
          <a:prstGeom prst="rect">
            <a:avLst/>
          </a:prstGeom>
        </p:spPr>
      </p:pic>
      <p:pic>
        <p:nvPicPr>
          <p:cNvPr id="5" name="TYYSBProJH4"/>
          <p:cNvPicPr>
            <a:picLocks noRot="1" noChangeAspect="1"/>
          </p:cNvPicPr>
          <p:nvPr>
            <a:videoFile r:link="rId2"/>
          </p:nvPr>
        </p:nvPicPr>
        <p:blipFill>
          <a:blip r:embed="rId6"/>
          <a:stretch>
            <a:fillRect/>
          </a:stretch>
        </p:blipFill>
        <p:spPr>
          <a:xfrm>
            <a:off x="4716016" y="2213996"/>
            <a:ext cx="4098567" cy="2305444"/>
          </a:xfrm>
          <a:prstGeom prst="rect">
            <a:avLst/>
          </a:prstGeom>
        </p:spPr>
      </p:pic>
    </p:spTree>
    <p:extLst>
      <p:ext uri="{BB962C8B-B14F-4D97-AF65-F5344CB8AC3E}">
        <p14:creationId xmlns:p14="http://schemas.microsoft.com/office/powerpoint/2010/main" val="1760501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2EB492CD-616E-47F8-933B-5E2D952A059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p:nvSpPr>
          <p:cNvPr id="12" name="Arc 11">
            <a:extLst>
              <a:ext uri="{FF2B5EF4-FFF2-40B4-BE49-F238E27FC236}">
                <a16:creationId xmlns:a16="http://schemas.microsoft.com/office/drawing/2014/main" id="{59383CF9-23B5-4335-9B21-1791C4CF1C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3967198" flipH="1">
            <a:off x="6100024" y="863980"/>
            <a:ext cx="2987899" cy="2240924"/>
          </a:xfrm>
          <a:prstGeom prst="arc">
            <a:avLst>
              <a:gd name="adj1" fmla="val 14441841"/>
              <a:gd name="adj2" fmla="val 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Freeform: Shape 13">
            <a:extLst>
              <a:ext uri="{FF2B5EF4-FFF2-40B4-BE49-F238E27FC236}">
                <a16:creationId xmlns:a16="http://schemas.microsoft.com/office/drawing/2014/main" id="{0007FE00-9498-4706-B255-6437B0252C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486400"/>
            <a:ext cx="2004647" cy="1371600"/>
          </a:xfrm>
          <a:custGeom>
            <a:avLst/>
            <a:gdLst>
              <a:gd name="connsiteX0" fmla="*/ 1721734 w 2672863"/>
              <a:gd name="connsiteY0" fmla="*/ 0 h 1371600"/>
              <a:gd name="connsiteX1" fmla="*/ 2564444 w 2672863"/>
              <a:gd name="connsiteY1" fmla="*/ 213382 h 1371600"/>
              <a:gd name="connsiteX2" fmla="*/ 2672863 w 2672863"/>
              <a:gd name="connsiteY2" fmla="*/ 279248 h 1371600"/>
              <a:gd name="connsiteX3" fmla="*/ 2672863 w 2672863"/>
              <a:gd name="connsiteY3" fmla="*/ 1371600 h 1371600"/>
              <a:gd name="connsiteX4" fmla="*/ 0 w 2672863"/>
              <a:gd name="connsiteY4" fmla="*/ 1371600 h 1371600"/>
              <a:gd name="connsiteX5" fmla="*/ 33268 w 2672863"/>
              <a:gd name="connsiteY5" fmla="*/ 1242216 h 1371600"/>
              <a:gd name="connsiteX6" fmla="*/ 1721734 w 2672863"/>
              <a:gd name="connsiteY6" fmla="*/ 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672863" h="1371600">
                <a:moveTo>
                  <a:pt x="1721734" y="0"/>
                </a:moveTo>
                <a:cubicBezTo>
                  <a:pt x="2026863" y="0"/>
                  <a:pt x="2313937" y="77299"/>
                  <a:pt x="2564444" y="213382"/>
                </a:cubicBezTo>
                <a:lnTo>
                  <a:pt x="2672863" y="279248"/>
                </a:lnTo>
                <a:lnTo>
                  <a:pt x="2672863" y="1371600"/>
                </a:lnTo>
                <a:lnTo>
                  <a:pt x="0" y="1371600"/>
                </a:lnTo>
                <a:lnTo>
                  <a:pt x="33268" y="1242216"/>
                </a:lnTo>
                <a:cubicBezTo>
                  <a:pt x="257110" y="522539"/>
                  <a:pt x="928399" y="0"/>
                  <a:pt x="1721734"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a:extLst>
              <a:ext uri="{FF2B5EF4-FFF2-40B4-BE49-F238E27FC236}">
                <a16:creationId xmlns:a16="http://schemas.microsoft.com/office/drawing/2014/main" id="{70E65DCE-3DDB-4D84-013C-99233A2BC59F}"/>
              </a:ext>
            </a:extLst>
          </p:cNvPr>
          <p:cNvPicPr>
            <a:picLocks noChangeAspect="1"/>
          </p:cNvPicPr>
          <p:nvPr/>
        </p:nvPicPr>
        <p:blipFill>
          <a:blip r:embed="rId2"/>
          <a:srcRect l="1281" r="1" b="1"/>
          <a:stretch>
            <a:fillRect/>
          </a:stretch>
        </p:blipFill>
        <p:spPr>
          <a:xfrm>
            <a:off x="527386" y="769993"/>
            <a:ext cx="3583036" cy="5148269"/>
          </a:xfrm>
          <a:custGeom>
            <a:avLst/>
            <a:gdLst/>
            <a:ahLst/>
            <a:cxnLst/>
            <a:rect l="l" t="t" r="r" b="b"/>
            <a:pathLst>
              <a:path w="4777381" h="5643794">
                <a:moveTo>
                  <a:pt x="143704" y="0"/>
                </a:moveTo>
                <a:lnTo>
                  <a:pt x="4633677" y="0"/>
                </a:lnTo>
                <a:cubicBezTo>
                  <a:pt x="4713043" y="0"/>
                  <a:pt x="4777381" y="64338"/>
                  <a:pt x="4777381" y="143704"/>
                </a:cubicBezTo>
                <a:lnTo>
                  <a:pt x="4777381" y="5500090"/>
                </a:lnTo>
                <a:cubicBezTo>
                  <a:pt x="4777381" y="5579456"/>
                  <a:pt x="4713043" y="5643794"/>
                  <a:pt x="4633677" y="5643794"/>
                </a:cubicBezTo>
                <a:lnTo>
                  <a:pt x="143704" y="5643794"/>
                </a:lnTo>
                <a:cubicBezTo>
                  <a:pt x="64338" y="5643794"/>
                  <a:pt x="0" y="5579456"/>
                  <a:pt x="0" y="5500090"/>
                </a:cubicBezTo>
                <a:lnTo>
                  <a:pt x="0" y="143704"/>
                </a:lnTo>
                <a:cubicBezTo>
                  <a:pt x="0" y="64338"/>
                  <a:pt x="64338" y="0"/>
                  <a:pt x="143704" y="0"/>
                </a:cubicBezTo>
                <a:close/>
              </a:path>
            </a:pathLst>
          </a:custGeom>
        </p:spPr>
      </p:pic>
      <p:sp>
        <p:nvSpPr>
          <p:cNvPr id="5" name="TextBox 4">
            <a:extLst>
              <a:ext uri="{FF2B5EF4-FFF2-40B4-BE49-F238E27FC236}">
                <a16:creationId xmlns:a16="http://schemas.microsoft.com/office/drawing/2014/main" id="{FC1A9B11-213C-CC4A-A00D-299C585665C7}"/>
              </a:ext>
            </a:extLst>
          </p:cNvPr>
          <p:cNvSpPr txBox="1"/>
          <p:nvPr/>
        </p:nvSpPr>
        <p:spPr>
          <a:xfrm>
            <a:off x="4421221" y="1984443"/>
            <a:ext cx="4094129" cy="4192520"/>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b="1"/>
              <a:t>Silver Reading Schools Accreditation Awarded June 2026</a:t>
            </a:r>
          </a:p>
          <a:p>
            <a:pPr indent="-228600">
              <a:lnSpc>
                <a:spcPct val="90000"/>
              </a:lnSpc>
              <a:spcAft>
                <a:spcPts val="600"/>
              </a:spcAft>
              <a:buFont typeface="Arial" panose="020B0604020202020204" pitchFamily="34" charset="0"/>
              <a:buChar char="•"/>
            </a:pPr>
            <a:endParaRPr lang="en-US" b="1"/>
          </a:p>
          <a:p>
            <a:pPr marL="214313" indent="-228600">
              <a:lnSpc>
                <a:spcPct val="90000"/>
              </a:lnSpc>
              <a:spcAft>
                <a:spcPts val="600"/>
              </a:spcAft>
              <a:buFont typeface="Arial" panose="020B0604020202020204" pitchFamily="34" charset="0"/>
              <a:buChar char="•"/>
            </a:pPr>
            <a:r>
              <a:rPr lang="en-US"/>
              <a:t>We have been on our Reading Schools journey in recent years and were delighted to receive this accreditation in recognition for the hard work that has gone in to building and sustaining a reading culture across our whole school community.</a:t>
            </a:r>
          </a:p>
          <a:p>
            <a:pPr marL="214313" indent="-228600">
              <a:lnSpc>
                <a:spcPct val="90000"/>
              </a:lnSpc>
              <a:spcAft>
                <a:spcPts val="600"/>
              </a:spcAft>
              <a:buFont typeface="Arial" panose="020B0604020202020204" pitchFamily="34" charset="0"/>
              <a:buChar char="•"/>
            </a:pPr>
            <a:r>
              <a:rPr lang="en-US"/>
              <a:t>Next steps will be to continue this journey as we aim for our Gold Reading Schools Accreditation.</a:t>
            </a:r>
          </a:p>
          <a:p>
            <a:pPr indent="-228600">
              <a:lnSpc>
                <a:spcPct val="90000"/>
              </a:lnSpc>
              <a:spcAft>
                <a:spcPts val="600"/>
              </a:spcAft>
              <a:buFont typeface="Arial" panose="020B0604020202020204" pitchFamily="34" charset="0"/>
              <a:buChar char="•"/>
            </a:pPr>
            <a:r>
              <a:rPr lang="en-US"/>
              <a:t>Thank you for your continued support!</a:t>
            </a:r>
          </a:p>
        </p:txBody>
      </p:sp>
    </p:spTree>
    <p:extLst>
      <p:ext uri="{BB962C8B-B14F-4D97-AF65-F5344CB8AC3E}">
        <p14:creationId xmlns:p14="http://schemas.microsoft.com/office/powerpoint/2010/main" val="11400150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40699" y="687480"/>
            <a:ext cx="5605629" cy="994172"/>
          </a:xfrm>
        </p:spPr>
        <p:txBody>
          <a:bodyPr>
            <a:normAutofit/>
          </a:bodyPr>
          <a:lstStyle/>
          <a:p>
            <a:r>
              <a:rPr lang="en-GB" sz="3850" b="1">
                <a:latin typeface="SassoonPrimaryInfant" pitchFamily="2" charset="0"/>
              </a:rPr>
              <a:t>Home Learning</a:t>
            </a:r>
          </a:p>
        </p:txBody>
      </p:sp>
      <p:sp>
        <p:nvSpPr>
          <p:cNvPr id="3" name="Content Placeholder 2"/>
          <p:cNvSpPr>
            <a:spLocks noGrp="1"/>
          </p:cNvSpPr>
          <p:nvPr>
            <p:ph idx="1"/>
          </p:nvPr>
        </p:nvSpPr>
        <p:spPr>
          <a:xfrm>
            <a:off x="852321" y="2227943"/>
            <a:ext cx="5033221" cy="3788227"/>
          </a:xfrm>
        </p:spPr>
        <p:txBody>
          <a:bodyPr anchor="ctr">
            <a:normAutofit lnSpcReduction="10000"/>
          </a:bodyPr>
          <a:lstStyle/>
          <a:p>
            <a:pPr marL="0" indent="0">
              <a:buNone/>
            </a:pPr>
            <a:r>
              <a:rPr lang="en-US" sz="2100" dirty="0">
                <a:latin typeface="SassoonPrimaryInfant" pitchFamily="2" charset="0"/>
              </a:rPr>
              <a:t>We will begin to share home learning on the </a:t>
            </a:r>
            <a:r>
              <a:rPr lang="en-US" sz="2100" b="1" dirty="0">
                <a:latin typeface="SassoonPrimaryInfant" pitchFamily="2" charset="0"/>
              </a:rPr>
              <a:t>14th September</a:t>
            </a:r>
            <a:r>
              <a:rPr lang="en-US" sz="2100" dirty="0">
                <a:latin typeface="SassoonPrimaryInfant" pitchFamily="2" charset="0"/>
              </a:rPr>
              <a:t>. </a:t>
            </a:r>
          </a:p>
          <a:p>
            <a:pPr marL="0" indent="0">
              <a:buNone/>
            </a:pPr>
            <a:endParaRPr lang="en-US" sz="2100" dirty="0">
              <a:latin typeface="SassoonPrimaryInfant" pitchFamily="2" charset="0"/>
            </a:endParaRPr>
          </a:p>
          <a:p>
            <a:pPr marL="0" indent="0">
              <a:buNone/>
            </a:pPr>
            <a:r>
              <a:rPr lang="en-US" sz="2100" dirty="0">
                <a:latin typeface="SassoonPrimaryInfant" pitchFamily="2" charset="0"/>
              </a:rPr>
              <a:t>Initially, this will include:</a:t>
            </a:r>
          </a:p>
          <a:p>
            <a:r>
              <a:rPr lang="en-US" sz="2100" dirty="0">
                <a:latin typeface="SassoonPrimaryInfant" pitchFamily="2" charset="0"/>
              </a:rPr>
              <a:t>A paper copy of your child’s phonics focus (sounds and tricky words).</a:t>
            </a:r>
          </a:p>
          <a:p>
            <a:r>
              <a:rPr lang="en-US" sz="2100" dirty="0">
                <a:latin typeface="SassoonPrimaryInfant" pitchFamily="2" charset="0"/>
              </a:rPr>
              <a:t>Login details for </a:t>
            </a:r>
            <a:r>
              <a:rPr lang="en-US" sz="2100" dirty="0" err="1">
                <a:latin typeface="SassoonPrimaryInfant" pitchFamily="2" charset="0"/>
              </a:rPr>
              <a:t>BugClub</a:t>
            </a:r>
            <a:r>
              <a:rPr lang="en-US" sz="2100" dirty="0">
                <a:latin typeface="SassoonPrimaryInfant" pitchFamily="2" charset="0"/>
              </a:rPr>
              <a:t> – online reading scheme where your child will be assigned a reading book every two weeks linked to the sounds they are learning in class.</a:t>
            </a:r>
            <a:endParaRPr lang="en-US" sz="2100" dirty="0"/>
          </a:p>
          <a:p>
            <a:pPr marL="0" indent="0">
              <a:buNone/>
            </a:pPr>
            <a:endParaRPr lang="en-US" sz="2100" dirty="0"/>
          </a:p>
          <a:p>
            <a:pPr marL="0" indent="0">
              <a:buNone/>
            </a:pPr>
            <a:endParaRPr lang="en-US" sz="2100" dirty="0"/>
          </a:p>
        </p:txBody>
      </p:sp>
      <p:sp>
        <p:nvSpPr>
          <p:cNvPr id="14" name="Rectangle 13">
            <a:extLst>
              <a:ext uri="{FF2B5EF4-FFF2-40B4-BE49-F238E27FC236}">
                <a16:creationId xmlns:a16="http://schemas.microsoft.com/office/drawing/2014/main" id="{59A309A7-1751-4ABE-A3C1-EEC40366AD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189435" y="0"/>
            <a:ext cx="1954565" cy="6858000"/>
          </a:xfrm>
          <a:prstGeom prst="rect">
            <a:avLst/>
          </a:prstGeom>
          <a:solidFill>
            <a:srgbClr val="6C923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Oval 14">
            <a:extLst>
              <a:ext uri="{FF2B5EF4-FFF2-40B4-BE49-F238E27FC236}">
                <a16:creationId xmlns:a16="http://schemas.microsoft.com/office/drawing/2014/main" id="{967D8EB6-EAE1-4F9C-B398-83321E2872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29567" y="2369132"/>
            <a:ext cx="2119736" cy="2119736"/>
          </a:xfrm>
          <a:prstGeom prst="ellipse">
            <a:avLst/>
          </a:prstGeom>
          <a:solidFill>
            <a:srgbClr val="FFFFFF"/>
          </a:solidFill>
          <a:ln w="22225">
            <a:solidFill>
              <a:srgbClr val="84CB2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 name="Picture 4">
            <a:extLst>
              <a:ext uri="{FF2B5EF4-FFF2-40B4-BE49-F238E27FC236}">
                <a16:creationId xmlns:a16="http://schemas.microsoft.com/office/drawing/2014/main" id="{EECC485E-757E-A2A6-024E-37A8FAC803F6}"/>
              </a:ext>
            </a:extLst>
          </p:cNvPr>
          <p:cNvPicPr>
            <a:picLocks noChangeAspect="1"/>
          </p:cNvPicPr>
          <p:nvPr/>
        </p:nvPicPr>
        <p:blipFill>
          <a:blip r:embed="rId3"/>
          <a:srcRect l="1122" r="3552"/>
          <a:stretch>
            <a:fillRect/>
          </a:stretch>
        </p:blipFill>
        <p:spPr>
          <a:xfrm>
            <a:off x="6597187" y="2865141"/>
            <a:ext cx="1199010" cy="1143455"/>
          </a:xfrm>
          <a:prstGeom prst="rect">
            <a:avLst/>
          </a:prstGeom>
        </p:spPr>
      </p:pic>
    </p:spTree>
    <p:extLst>
      <p:ext uri="{BB962C8B-B14F-4D97-AF65-F5344CB8AC3E}">
        <p14:creationId xmlns:p14="http://schemas.microsoft.com/office/powerpoint/2010/main" val="4184443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24051"/>
            <a:ext cx="8229600" cy="1143000"/>
          </a:xfrm>
        </p:spPr>
        <p:txBody>
          <a:bodyPr/>
          <a:lstStyle/>
          <a:p>
            <a:r>
              <a:rPr lang="en-GB" b="1" dirty="0">
                <a:latin typeface="SassoonPrimaryInfant" pitchFamily="2" charset="0"/>
              </a:rPr>
              <a:t>Home Learning</a:t>
            </a:r>
          </a:p>
        </p:txBody>
      </p:sp>
      <p:sp>
        <p:nvSpPr>
          <p:cNvPr id="3" name="Content Placeholder 2"/>
          <p:cNvSpPr>
            <a:spLocks noGrp="1"/>
          </p:cNvSpPr>
          <p:nvPr>
            <p:ph idx="1"/>
          </p:nvPr>
        </p:nvSpPr>
        <p:spPr>
          <a:xfrm>
            <a:off x="395536" y="908720"/>
            <a:ext cx="8409620" cy="7978693"/>
          </a:xfrm>
        </p:spPr>
        <p:txBody>
          <a:bodyPr/>
          <a:lstStyle/>
          <a:p>
            <a:pPr marL="0" indent="0" algn="ctr">
              <a:buNone/>
            </a:pPr>
            <a:r>
              <a:rPr lang="en-US" sz="2800" dirty="0">
                <a:latin typeface="SassoonPrimaryInfant" pitchFamily="2" charset="0"/>
              </a:rPr>
              <a:t>After our October holiday you will also receive termly grid incorporating other areas of the curriculum, with activities which can be completed at your own pace. You will receive a paper copy of these, and they will also be shared via Bluesky along with words featuring focus sounds.  </a:t>
            </a:r>
          </a:p>
          <a:p>
            <a:pPr marL="0" indent="0" algn="ctr">
              <a:buNone/>
            </a:pPr>
            <a:endParaRPr lang="en-US" sz="1600" dirty="0">
              <a:latin typeface="SassoonPrimaryInfant" pitchFamily="2" charset="0"/>
            </a:endParaRPr>
          </a:p>
          <a:p>
            <a:pPr marL="0" indent="0" algn="ctr">
              <a:buNone/>
            </a:pPr>
            <a:r>
              <a:rPr lang="en-US" sz="2800" dirty="0">
                <a:latin typeface="SassoonPrimaryInfant" pitchFamily="2" charset="0"/>
              </a:rPr>
              <a:t>Please note, there is no expectation for work to be returned to school however we will continue to celebrate your child’s success and achievements throughout the session. </a:t>
            </a:r>
          </a:p>
          <a:p>
            <a:pPr marL="0" indent="0" algn="ctr">
              <a:buNone/>
            </a:pPr>
            <a:endParaRPr lang="en-US" sz="2800" dirty="0"/>
          </a:p>
          <a:p>
            <a:pPr marL="0" indent="0" algn="ctr">
              <a:buNone/>
            </a:pPr>
            <a:endParaRPr lang="en-US" sz="2800" dirty="0"/>
          </a:p>
        </p:txBody>
      </p:sp>
    </p:spTree>
    <p:extLst>
      <p:ext uri="{BB962C8B-B14F-4D97-AF65-F5344CB8AC3E}">
        <p14:creationId xmlns:p14="http://schemas.microsoft.com/office/powerpoint/2010/main" val="611028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9552" y="620688"/>
            <a:ext cx="8208912" cy="1656184"/>
          </a:xfrm>
        </p:spPr>
        <p:txBody>
          <a:bodyPr/>
          <a:lstStyle/>
          <a:p>
            <a:pPr>
              <a:lnSpc>
                <a:spcPct val="107000"/>
              </a:lnSpc>
            </a:pPr>
            <a:r>
              <a:rPr lang="en-GB" sz="3600" kern="100" dirty="0">
                <a:latin typeface="SassoonPrimaryInfant" pitchFamily="2" charset="0"/>
                <a:ea typeface="Calibri" panose="020F0502020204030204" pitchFamily="34" charset="0"/>
                <a:cs typeface="Times New Roman" panose="02020603050405020304" pitchFamily="18" charset="0"/>
              </a:rPr>
              <a:t>Follow your child's class on </a:t>
            </a:r>
            <a:r>
              <a:rPr lang="en-GB" sz="3600" kern="100" dirty="0" err="1">
                <a:latin typeface="SassoonPrimaryInfant" pitchFamily="2" charset="0"/>
                <a:ea typeface="Calibri" panose="020F0502020204030204" pitchFamily="34" charset="0"/>
                <a:cs typeface="Times New Roman" panose="02020603050405020304" pitchFamily="18" charset="0"/>
              </a:rPr>
              <a:t>Bluesky</a:t>
            </a:r>
            <a:r>
              <a:rPr lang="en-GB" sz="3600" kern="100" dirty="0">
                <a:latin typeface="SassoonPrimaryInfant" pitchFamily="2" charset="0"/>
                <a:ea typeface="Calibri" panose="020F0502020204030204" pitchFamily="34" charset="0"/>
                <a:cs typeface="Times New Roman" panose="02020603050405020304" pitchFamily="18" charset="0"/>
              </a:rPr>
              <a:t> - </a:t>
            </a:r>
            <a:r>
              <a:rPr lang="en-GB" sz="3600" dirty="0">
                <a:latin typeface="SassoonPrimaryInfant" pitchFamily="2" charset="0"/>
              </a:rPr>
              <a:t>our school social media platform.</a:t>
            </a:r>
            <a:br>
              <a:rPr lang="en-GB" sz="3600" dirty="0"/>
            </a:br>
            <a:r>
              <a:rPr lang="en-GB" sz="3600" kern="100" dirty="0">
                <a:latin typeface="SassoonPrimaryInfant" pitchFamily="2" charset="0"/>
                <a:ea typeface="Calibri" panose="020F0502020204030204" pitchFamily="34" charset="0"/>
                <a:cs typeface="Times New Roman" panose="02020603050405020304" pitchFamily="18" charset="0"/>
              </a:rPr>
              <a:t> </a:t>
            </a:r>
            <a:br>
              <a:rPr lang="en-GB" sz="3600" kern="100" dirty="0">
                <a:latin typeface="SassoonPrimaryInfant" pitchFamily="2" charset="0"/>
                <a:ea typeface="Calibri" panose="020F0502020204030204" pitchFamily="34" charset="0"/>
                <a:cs typeface="Times New Roman" panose="02020603050405020304" pitchFamily="18" charset="0"/>
              </a:rPr>
            </a:br>
            <a:endParaRPr lang="en-GB" sz="3600" kern="100" dirty="0">
              <a:latin typeface="SassoonPrimaryInfant" pitchFamily="2" charset="0"/>
              <a:ea typeface="Calibri" panose="020F0502020204030204" pitchFamily="34" charset="0"/>
              <a:cs typeface="Times New Roman" panose="02020603050405020304" pitchFamily="18" charset="0"/>
            </a:endParaRPr>
          </a:p>
        </p:txBody>
      </p:sp>
      <p:pic>
        <p:nvPicPr>
          <p:cNvPr id="5" name="Picture 4">
            <a:extLst>
              <a:ext uri="{FF2B5EF4-FFF2-40B4-BE49-F238E27FC236}">
                <a16:creationId xmlns:a16="http://schemas.microsoft.com/office/drawing/2014/main" id="{914B2BD9-4EEA-471F-924A-C684E5CDA7A9}"/>
              </a:ext>
            </a:extLst>
          </p:cNvPr>
          <p:cNvPicPr>
            <a:picLocks noChangeAspect="1"/>
          </p:cNvPicPr>
          <p:nvPr/>
        </p:nvPicPr>
        <p:blipFill>
          <a:blip r:embed="rId3"/>
          <a:stretch>
            <a:fillRect/>
          </a:stretch>
        </p:blipFill>
        <p:spPr>
          <a:xfrm>
            <a:off x="3419872" y="1448780"/>
            <a:ext cx="2022956" cy="2022956"/>
          </a:xfrm>
          <a:prstGeom prst="rect">
            <a:avLst/>
          </a:prstGeom>
        </p:spPr>
      </p:pic>
      <p:sp>
        <p:nvSpPr>
          <p:cNvPr id="6" name="Title 1"/>
          <p:cNvSpPr txBox="1">
            <a:spLocks/>
          </p:cNvSpPr>
          <p:nvPr/>
        </p:nvSpPr>
        <p:spPr bwMode="auto">
          <a:xfrm>
            <a:off x="2233423" y="2924944"/>
            <a:ext cx="4821170" cy="1666343"/>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a:lstStyle>
          <a:p>
            <a:pPr>
              <a:lnSpc>
                <a:spcPct val="107000"/>
              </a:lnSpc>
            </a:pPr>
            <a:r>
              <a:rPr lang="en-GB" sz="3600" kern="100" dirty="0">
                <a:latin typeface="SassoonPrimaryInfant" pitchFamily="2" charset="0"/>
                <a:ea typeface="Calibri" panose="020F0502020204030204" pitchFamily="34" charset="0"/>
                <a:cs typeface="Times New Roman" panose="02020603050405020304" pitchFamily="18" charset="0"/>
              </a:rPr>
              <a:t>@mrsm-stp.bsky.social</a:t>
            </a:r>
          </a:p>
        </p:txBody>
      </p:sp>
    </p:spTree>
    <p:extLst>
      <p:ext uri="{BB962C8B-B14F-4D97-AF65-F5344CB8AC3E}">
        <p14:creationId xmlns:p14="http://schemas.microsoft.com/office/powerpoint/2010/main" val="4406464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2C0D33-8A64-1223-1EEC-137ABFEDE3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B9FCD27-A785-B027-86EC-8F12AE0DDF3B}"/>
              </a:ext>
            </a:extLst>
          </p:cNvPr>
          <p:cNvSpPr>
            <a:spLocks noGrp="1"/>
          </p:cNvSpPr>
          <p:nvPr>
            <p:ph type="title"/>
          </p:nvPr>
        </p:nvSpPr>
        <p:spPr>
          <a:xfrm>
            <a:off x="323528" y="404664"/>
            <a:ext cx="8208912" cy="1656184"/>
          </a:xfrm>
        </p:spPr>
        <p:txBody>
          <a:bodyPr/>
          <a:lstStyle/>
          <a:p>
            <a:br>
              <a:rPr lang="en-GB" sz="4000" dirty="0">
                <a:latin typeface="SassoonPrimaryInfant" pitchFamily="2" charset="0"/>
              </a:rPr>
            </a:br>
            <a:r>
              <a:rPr lang="en-GB" sz="4000" b="1" dirty="0">
                <a:latin typeface="SassoonPrimaryInfant" pitchFamily="2" charset="0"/>
              </a:rPr>
              <a:t>Helicopter Stories – Miss Murphy</a:t>
            </a:r>
            <a:br>
              <a:rPr lang="en-GB" sz="9600" dirty="0">
                <a:latin typeface="SassoonPrimaryInfant" pitchFamily="2" charset="0"/>
              </a:rPr>
            </a:br>
            <a:r>
              <a:rPr lang="en-GB" sz="13800" dirty="0">
                <a:latin typeface="SassoonPrimaryInfant" pitchFamily="2" charset="0"/>
              </a:rPr>
              <a:t> </a:t>
            </a:r>
          </a:p>
        </p:txBody>
      </p:sp>
      <p:sp>
        <p:nvSpPr>
          <p:cNvPr id="8" name="TextBox 7">
            <a:extLst>
              <a:ext uri="{FF2B5EF4-FFF2-40B4-BE49-F238E27FC236}">
                <a16:creationId xmlns:a16="http://schemas.microsoft.com/office/drawing/2014/main" id="{0AA59E7F-5ECF-C2F8-44B1-13F4B0D3F9C9}"/>
              </a:ext>
            </a:extLst>
          </p:cNvPr>
          <p:cNvSpPr txBox="1"/>
          <p:nvPr/>
        </p:nvSpPr>
        <p:spPr>
          <a:xfrm>
            <a:off x="143508" y="1232756"/>
            <a:ext cx="8856984" cy="5016758"/>
          </a:xfrm>
          <a:prstGeom prst="rect">
            <a:avLst/>
          </a:prstGeom>
          <a:noFill/>
        </p:spPr>
        <p:txBody>
          <a:bodyPr wrap="square">
            <a:spAutoFit/>
          </a:bodyPr>
          <a:lstStyle/>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dirty="0">
                <a:ln>
                  <a:noFill/>
                </a:ln>
                <a:solidFill>
                  <a:prstClr val="black"/>
                </a:solidFill>
                <a:effectLst/>
                <a:uLnTx/>
                <a:uFillTx/>
                <a:latin typeface="SassoonPrimaryInfant" pitchFamily="2" charset="0"/>
                <a:ea typeface="+mn-ea"/>
                <a:cs typeface="+mn-cs"/>
              </a:rPr>
              <a:t>To support transition from nursery to Primary 1</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dirty="0">
                <a:ln>
                  <a:noFill/>
                </a:ln>
                <a:solidFill>
                  <a:prstClr val="black"/>
                </a:solidFill>
                <a:effectLst/>
                <a:uLnTx/>
                <a:uFillTx/>
                <a:latin typeface="SassoonPrimaryInfant" pitchFamily="2" charset="0"/>
                <a:ea typeface="+mn-ea"/>
                <a:cs typeface="+mn-cs"/>
              </a:rPr>
              <a:t>Children explore the world of story writing. They have the chance to see how their story telling is composed on a page and then see their story to come to life.</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dirty="0">
                <a:ln>
                  <a:noFill/>
                </a:ln>
                <a:solidFill>
                  <a:prstClr val="black"/>
                </a:solidFill>
                <a:effectLst/>
                <a:uLnTx/>
                <a:uFillTx/>
                <a:latin typeface="SassoonPrimaryInfant" pitchFamily="2" charset="0"/>
                <a:ea typeface="+mn-ea"/>
                <a:cs typeface="+mn-cs"/>
              </a:rPr>
              <a:t>Encourages the children to be respectful, listening to other children's stories and developing turn taking.</a:t>
            </a:r>
          </a:p>
          <a:p>
            <a:pPr marL="285750" marR="0" lvl="0" indent="-285750" algn="l" defTabSz="914400" rtl="0" eaLnBrk="1" fontAlgn="auto" latinLnBrk="0" hangingPunct="1">
              <a:lnSpc>
                <a:spcPct val="100000"/>
              </a:lnSpc>
              <a:spcBef>
                <a:spcPts val="0"/>
              </a:spcBef>
              <a:spcAft>
                <a:spcPts val="0"/>
              </a:spcAft>
              <a:buClrTx/>
              <a:buSzTx/>
              <a:buFontTx/>
              <a:buChar char="-"/>
              <a:tabLst/>
              <a:defRPr/>
            </a:pPr>
            <a:r>
              <a:rPr kumimoji="0" lang="en-GB" sz="3200" b="0" i="0" u="none" strike="noStrike" kern="1200" cap="none" spc="0" normalizeH="0" baseline="0" noProof="0" dirty="0">
                <a:ln>
                  <a:noFill/>
                </a:ln>
                <a:solidFill>
                  <a:prstClr val="black"/>
                </a:solidFill>
                <a:effectLst/>
                <a:uLnTx/>
                <a:uFillTx/>
                <a:latin typeface="SassoonPrimaryInfant" pitchFamily="2" charset="0"/>
                <a:ea typeface="+mn-ea"/>
                <a:cs typeface="+mn-cs"/>
              </a:rPr>
              <a:t>Children take turns to act out each other's stories and bring them to life.</a:t>
            </a:r>
          </a:p>
        </p:txBody>
      </p:sp>
    </p:spTree>
    <p:extLst>
      <p:ext uri="{BB962C8B-B14F-4D97-AF65-F5344CB8AC3E}">
        <p14:creationId xmlns:p14="http://schemas.microsoft.com/office/powerpoint/2010/main" val="29317909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311151"/>
            <a:ext cx="8208912" cy="1656184"/>
          </a:xfrm>
        </p:spPr>
        <p:txBody>
          <a:bodyPr/>
          <a:lstStyle/>
          <a:p>
            <a:br>
              <a:rPr lang="en-GB" sz="9600" dirty="0">
                <a:latin typeface="SassoonPrimaryInfant" pitchFamily="2" charset="0"/>
              </a:rPr>
            </a:br>
            <a:r>
              <a:rPr lang="en-GB" sz="9600" b="1" dirty="0">
                <a:latin typeface="SassoonPrimaryInfant" pitchFamily="2" charset="0"/>
              </a:rPr>
              <a:t>Thank you!</a:t>
            </a:r>
            <a:br>
              <a:rPr lang="en-GB" sz="9600" dirty="0">
                <a:latin typeface="SassoonPrimaryInfant" pitchFamily="2" charset="0"/>
              </a:rPr>
            </a:br>
            <a:r>
              <a:rPr lang="en-GB" sz="13800" dirty="0">
                <a:latin typeface="SassoonPrimaryInfant" pitchFamily="2" charset="0"/>
              </a:rPr>
              <a:t> </a:t>
            </a:r>
          </a:p>
        </p:txBody>
      </p:sp>
    </p:spTree>
    <p:extLst>
      <p:ext uri="{BB962C8B-B14F-4D97-AF65-F5344CB8AC3E}">
        <p14:creationId xmlns:p14="http://schemas.microsoft.com/office/powerpoint/2010/main" val="29802104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260648"/>
            <a:ext cx="8208912" cy="1656184"/>
          </a:xfrm>
        </p:spPr>
        <p:txBody>
          <a:bodyPr/>
          <a:lstStyle/>
          <a:p>
            <a:r>
              <a:rPr lang="en-GB" sz="6600" dirty="0">
                <a:latin typeface="SassoonPrimaryInfant" pitchFamily="2" charset="0"/>
              </a:rPr>
              <a:t>Communication</a:t>
            </a:r>
            <a:endParaRPr lang="en-GB" sz="8000" dirty="0">
              <a:latin typeface="SassoonPrimaryInfant" pitchFamily="2" charset="0"/>
            </a:endParaRPr>
          </a:p>
        </p:txBody>
      </p:sp>
      <p:sp>
        <p:nvSpPr>
          <p:cNvPr id="3" name="TextBox 2"/>
          <p:cNvSpPr txBox="1"/>
          <p:nvPr/>
        </p:nvSpPr>
        <p:spPr>
          <a:xfrm>
            <a:off x="323528" y="1556792"/>
            <a:ext cx="8568952" cy="3970318"/>
          </a:xfrm>
          <a:prstGeom prst="rect">
            <a:avLst/>
          </a:prstGeom>
          <a:noFill/>
        </p:spPr>
        <p:txBody>
          <a:bodyPr wrap="square" rtlCol="0">
            <a:spAutoFit/>
          </a:bodyPr>
          <a:lstStyle/>
          <a:p>
            <a:r>
              <a:rPr lang="en-GB" dirty="0"/>
              <a:t>School email address – </a:t>
            </a:r>
            <a:r>
              <a:rPr lang="en-GB" dirty="0">
                <a:hlinkClick r:id="rId3"/>
              </a:rPr>
              <a:t>stpatricksprimaryschool@education.falkirk.sch.uk</a:t>
            </a:r>
            <a:r>
              <a:rPr lang="en-GB" dirty="0"/>
              <a:t> </a:t>
            </a:r>
          </a:p>
          <a:p>
            <a:endParaRPr lang="en-GB" dirty="0"/>
          </a:p>
          <a:p>
            <a:r>
              <a:rPr lang="en-GB" dirty="0"/>
              <a:t>School main office phone number – 01324 508840</a:t>
            </a:r>
          </a:p>
          <a:p>
            <a:endParaRPr lang="en-GB" dirty="0"/>
          </a:p>
          <a:p>
            <a:r>
              <a:rPr lang="en-GB" dirty="0"/>
              <a:t>Website - </a:t>
            </a:r>
            <a:r>
              <a:rPr lang="en-GB" dirty="0">
                <a:hlinkClick r:id="rId4"/>
              </a:rPr>
              <a:t>https://www.st-patricks.falkirk.sch.uk/</a:t>
            </a:r>
            <a:r>
              <a:rPr lang="en-GB" dirty="0"/>
              <a:t> </a:t>
            </a:r>
          </a:p>
          <a:p>
            <a:endParaRPr lang="en-GB" dirty="0"/>
          </a:p>
          <a:p>
            <a:r>
              <a:rPr lang="en-GB" dirty="0"/>
              <a:t>If you feel your family requires a greater level of support in order to improve your child(</a:t>
            </a:r>
            <a:r>
              <a:rPr lang="en-GB" dirty="0" err="1"/>
              <a:t>rens</a:t>
            </a:r>
            <a:r>
              <a:rPr lang="en-GB" dirty="0"/>
              <a:t>) attendance please contact the school on 01324 508840 / stpartricksprimaryschool@education.falkirk.sch.uk and Mrs Flaherty will get back to you as soon as possible.</a:t>
            </a:r>
          </a:p>
          <a:p>
            <a:endParaRPr lang="en-GB" dirty="0"/>
          </a:p>
          <a:p>
            <a:r>
              <a:rPr lang="en-GB" dirty="0"/>
              <a:t>‘One BIG Family, One GREAT School!’.</a:t>
            </a:r>
          </a:p>
          <a:p>
            <a:endParaRPr lang="en-GB" dirty="0"/>
          </a:p>
          <a:p>
            <a:endParaRPr lang="en-GB" dirty="0"/>
          </a:p>
        </p:txBody>
      </p:sp>
    </p:spTree>
    <p:extLst>
      <p:ext uri="{BB962C8B-B14F-4D97-AF65-F5344CB8AC3E}">
        <p14:creationId xmlns:p14="http://schemas.microsoft.com/office/powerpoint/2010/main" val="2006976972"/>
      </p:ext>
    </p:extLst>
  </p:cSld>
  <p:clrMapOvr>
    <a:masterClrMapping/>
  </p:clrMapOvr>
</p:sld>
</file>

<file path=ppt/theme/_rels/them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image" Target="../media/image2.jpeg"/></Relationships>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3382</TotalTime>
  <Words>2714</Words>
  <Application>Microsoft Office PowerPoint</Application>
  <PresentationFormat>On-screen Show (4:3)</PresentationFormat>
  <Paragraphs>219</Paragraphs>
  <Slides>31</Slides>
  <Notes>22</Notes>
  <HiddenSlides>0</HiddenSlides>
  <MMClips>2</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31</vt:i4>
      </vt:variant>
    </vt:vector>
  </HeadingPairs>
  <TitlesOfParts>
    <vt:vector size="37" baseType="lpstr">
      <vt:lpstr>Arial</vt:lpstr>
      <vt:lpstr>Calibri</vt:lpstr>
      <vt:lpstr>Garamond</vt:lpstr>
      <vt:lpstr>SassoonPrimaryInfant</vt:lpstr>
      <vt:lpstr>Thème Office</vt:lpstr>
      <vt:lpstr>Organic</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Behaviour</vt:lpstr>
      <vt:lpstr>PowerPoint Presentation</vt:lpstr>
      <vt:lpstr>PowerPoint Presentation</vt:lpstr>
      <vt:lpstr>Class Charter</vt:lpstr>
      <vt:lpstr>PowerPoint Presentation</vt:lpstr>
      <vt:lpstr>God’s Loving Plan</vt:lpstr>
      <vt:lpstr>Health Promoting School</vt:lpstr>
      <vt:lpstr>PowerPoint Presentation</vt:lpstr>
      <vt:lpstr>Magic Breakfast</vt:lpstr>
      <vt:lpstr>PowerPoint Presentation</vt:lpstr>
      <vt:lpstr>Term 1 Overview</vt:lpstr>
      <vt:lpstr>PowerPoint Presentation</vt:lpstr>
      <vt:lpstr>PowerPoint Presentation</vt:lpstr>
      <vt:lpstr>PowerPoint Presentation</vt:lpstr>
      <vt:lpstr>PowerPoint Presentation</vt:lpstr>
      <vt:lpstr>PowerPoint Presentation</vt:lpstr>
      <vt:lpstr>Videos to Support Number and Letter Formation</vt:lpstr>
      <vt:lpstr>PowerPoint Presentation</vt:lpstr>
      <vt:lpstr>Home Learning</vt:lpstr>
      <vt:lpstr>Home Learning</vt:lpstr>
      <vt:lpstr>Follow your child's class on Bluesky - our school social media platform.   </vt:lpstr>
      <vt:lpstr> Helicopter Stories – Miss Murphy  </vt:lpstr>
      <vt:lpstr> Thank you!  </vt:lpstr>
      <vt:lpstr>Communication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Meet The Teacher Night</dc:title>
  <dc:creator>bob</dc:creator>
  <cp:lastModifiedBy>Ainsley McNiven</cp:lastModifiedBy>
  <cp:revision>174</cp:revision>
  <cp:lastPrinted>2017-09-13T15:37:42Z</cp:lastPrinted>
  <dcterms:created xsi:type="dcterms:W3CDTF">2011-09-14T07:49:54Z</dcterms:created>
  <dcterms:modified xsi:type="dcterms:W3CDTF">2026-09-01T18:25:42Z</dcterms:modified>
</cp:coreProperties>
</file>