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8"/>
    <p:restoredTop sz="94696"/>
  </p:normalViewPr>
  <p:slideViewPr>
    <p:cSldViewPr snapToGrid="0">
      <p:cViewPr varScale="1">
        <p:scale>
          <a:sx n="108" d="100"/>
          <a:sy n="108" d="100"/>
        </p:scale>
        <p:origin x="3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FBDDF-31B1-374E-9941-F92DE22A64F7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2A90B-330C-5142-AA3A-1677B2FA5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96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2A90B-330C-5142-AA3A-1677B2FA5D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24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2A90B-330C-5142-AA3A-1677B2FA5D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54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A5CDD-3783-D13B-D6FA-6623094E8B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300466-261E-1C2F-A78B-B117F8577F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938D1-7F2D-C711-B09E-BC3D9E6BA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BC4EA-0D9A-E719-3A7D-14DE9AEB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7D7BE-5098-49BC-352F-35759DBD0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93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9649-D99D-17D0-65F5-752F966D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150A2-0FF6-6455-3831-3887F254B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70738-A144-90BE-CB7C-573442793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7D461-2732-D36B-80A3-D080B9CB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03E2C-FA95-5081-96C0-00A09E4A7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92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5C492-EE46-7E2E-3097-B4C8733A1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6935B-038F-F472-EF2F-312084C86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AF7EB-8630-329F-6387-A23B02BB5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56D59-8F83-BAEA-65CE-7A1382A55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07315-B76E-0B09-021D-5474AC455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4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150AF-CF65-9FA1-8454-3D37DCA1F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418C5-EE25-B49F-841D-FC53C36BFA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4138EB-227C-5284-5C09-76EC18718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55760-DEF2-B399-B419-5D43D08BC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1172CB-DEA6-1242-0303-CF6E8B6CB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36311-26E7-8551-18FE-CB18A5639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3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434AE-7C5D-69FC-8965-B12BA7E76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6BB44-7CAB-2778-3807-B334D7F8D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9AD7C-F9E9-CBFE-F6B9-E1C439B74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34E6A6-EAC0-5BA4-3E36-51513E385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BAF7BD-ABE9-7AE7-7416-171AD80349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9961CE-2884-A17D-A227-B3BE7531B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53DEA0-7454-A8F3-71CE-CFAC4AF61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06E3A6-5B11-E3B2-F733-EA6A490A6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2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05560-A1BB-9251-C69D-BF484B230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780A5-6761-C081-7085-7F3EA085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B20BB8-5AEC-2ED7-641F-EBE35CF85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A53A8-B60B-BA3D-2903-4901A84A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1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1A49CA-FABE-188E-726A-A8D459CD3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7D60E8-53C3-A193-3AF0-EBC592827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17B54-9C69-1388-7966-F9D80E4DF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8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5492A-42AA-F626-92CA-9DD27FD9A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892E-A919-49B8-A2E3-7259F1882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546C7-402F-424D-C3B7-F940E0618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509135-F457-6E8A-0845-935497F8D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A10881-5EAD-8B2B-7B84-74AD50BDB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4748B-9183-ADEF-9F06-677D0407A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7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98DB8-7F88-A9CA-84BC-9F6EBCFC4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D50994-E302-CBCB-8E66-CAEDAA973D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93BF2-5FAD-612E-D0AA-B99838BA4E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6513E3-7B4E-1521-A868-45BEB5E22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C2F71-6187-7C87-7AAF-BC543F91F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6E7A0-EEAC-E822-F64F-9DB129BC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70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D399E-7917-F316-397A-ED0E596D7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E08A22-8CBD-DFFD-9DE5-CAE6879BC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A7834-D344-7C51-2FD7-7D148CA40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D5B88-1CB2-6F27-41E2-522803968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F483B-91C3-E23D-BCF7-52FC9D9F1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214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848B7A-99C5-0866-ADE9-E1F1C7A074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BC094A-F9F3-1B6D-CFB7-A15A12FBE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38DF5-CF51-E154-F6A9-D8E316B6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0762F-C46F-C740-4C92-3E67A6422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35979-D373-1DCD-E389-C3472A281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63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56AE86-4F58-E787-D79D-D14CCC33F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93839-CF79-2EE5-AC4E-A3EAC2374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6DE3B-A474-3459-D62A-BD34C9DA8C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D6CACB-A3E5-E84C-B472-DC301508762E}" type="datetimeFigureOut">
              <a:rPr lang="en-US" smtClean="0"/>
              <a:t>8/29/2025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41D71-6D94-6882-FA11-3636D94AA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B280A-2105-0688-6FD6-C38516F1F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49F8BA-6E1B-0947-894B-EA2E05646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38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MkL3NimJVr0?feature=oembed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0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1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2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3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C09B081-2799-4894-A368-B4842017E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4696" y="112535"/>
            <a:ext cx="7322302" cy="1359904"/>
          </a:xfrm>
        </p:spPr>
        <p:txBody>
          <a:bodyPr>
            <a:normAutofit fontScale="90000"/>
          </a:bodyPr>
          <a:lstStyle/>
          <a:p>
            <a:r>
              <a:rPr lang="en-US" sz="5200" dirty="0">
                <a:solidFill>
                  <a:schemeClr val="tx2"/>
                </a:solidFill>
                <a:latin typeface="Segoe Print" panose="02000800000000000000" pitchFamily="2" charset="0"/>
              </a:rPr>
              <a:t>St Patrick’s Primary School &amp; ELC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42CC28-B56F-BF40-E9B0-426901E505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8820" y="1433634"/>
            <a:ext cx="5760846" cy="682079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Segoe Print" panose="02000800000000000000" pitchFamily="2" charset="0"/>
              </a:rPr>
              <a:t>Standards and Quality Report Session 2024-25 </a:t>
            </a:r>
          </a:p>
        </p:txBody>
      </p:sp>
      <p:pic>
        <p:nvPicPr>
          <p:cNvPr id="11" name="Picture 10" descr="A logo for a school&#10;&#10;AI-generated content may be incorrect.">
            <a:extLst>
              <a:ext uri="{FF2B5EF4-FFF2-40B4-BE49-F238E27FC236}">
                <a16:creationId xmlns:a16="http://schemas.microsoft.com/office/drawing/2014/main" id="{B9FE5D78-7F5B-5139-A2F0-97A9E185B5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9000"/>
          </a:blip>
          <a:stretch>
            <a:fillRect/>
          </a:stretch>
        </p:blipFill>
        <p:spPr>
          <a:xfrm>
            <a:off x="9162815" y="487801"/>
            <a:ext cx="1109751" cy="1093188"/>
          </a:xfrm>
          <a:prstGeom prst="rect">
            <a:avLst/>
          </a:prstGeom>
          <a:effectLst>
            <a:softEdge rad="126674"/>
          </a:effectLst>
        </p:spPr>
      </p:pic>
      <p:pic>
        <p:nvPicPr>
          <p:cNvPr id="28" name="Picture 27" descr="A logo of a school&#10;&#10;AI-generated content may be incorrect.">
            <a:extLst>
              <a:ext uri="{FF2B5EF4-FFF2-40B4-BE49-F238E27FC236}">
                <a16:creationId xmlns:a16="http://schemas.microsoft.com/office/drawing/2014/main" id="{2E239799-8A23-8A2B-BDF9-B2383BA85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585" y="557641"/>
            <a:ext cx="944684" cy="1079120"/>
          </a:xfrm>
          <a:prstGeom prst="rect">
            <a:avLst/>
          </a:prstGeom>
          <a:effectLst>
            <a:softEdge rad="14934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266049-2CEF-47D6-A595-D969C1499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9" y="1971282"/>
            <a:ext cx="5595921" cy="32753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FAE6E7-D33A-4EC8-8072-5CE1195BFF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449" y="1930653"/>
            <a:ext cx="2847784" cy="3209518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C50ACF64-553C-4BD6-A523-68F84844DC76}"/>
              </a:ext>
            </a:extLst>
          </p:cNvPr>
          <p:cNvSpPr txBox="1">
            <a:spLocks/>
          </p:cNvSpPr>
          <p:nvPr/>
        </p:nvSpPr>
        <p:spPr>
          <a:xfrm>
            <a:off x="365999" y="5618280"/>
            <a:ext cx="4137393" cy="68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tx2"/>
                </a:solidFill>
                <a:latin typeface="Segoe Print" panose="02000800000000000000" pitchFamily="2" charset="0"/>
              </a:rPr>
              <a:t>PEF Allocation for Session 2024-25: </a:t>
            </a:r>
            <a:r>
              <a:rPr lang="en-US" sz="1800" b="1" dirty="0">
                <a:solidFill>
                  <a:schemeClr val="tx2"/>
                </a:solidFill>
                <a:latin typeface="Segoe Print" panose="02000800000000000000" pitchFamily="2" charset="0"/>
              </a:rPr>
              <a:t>£55,125</a:t>
            </a:r>
            <a:endParaRPr lang="en-US" sz="1400" b="1" dirty="0">
              <a:solidFill>
                <a:schemeClr val="tx2"/>
              </a:solidFill>
              <a:latin typeface="Segoe Print" panose="02000800000000000000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E35C631-E467-4718-8467-4F7154DA89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7199" y="4837721"/>
            <a:ext cx="2739361" cy="18219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45D45E-4859-449F-8053-F12C793518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5966" y="1939359"/>
            <a:ext cx="3754531" cy="401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88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6EA9-577C-8016-D315-9A695AFEE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229" y="103516"/>
            <a:ext cx="6327098" cy="414364"/>
          </a:xfrm>
        </p:spPr>
        <p:txBody>
          <a:bodyPr>
            <a:noAutofit/>
          </a:bodyPr>
          <a:lstStyle/>
          <a:p>
            <a:r>
              <a:rPr lang="en-US" sz="2400" dirty="0">
                <a:latin typeface="Segoe Print" panose="02000800000000000000" pitchFamily="2" charset="0"/>
              </a:rPr>
              <a:t>Improvement Priority: Curriculum </a:t>
            </a:r>
          </a:p>
        </p:txBody>
      </p:sp>
      <p:pic>
        <p:nvPicPr>
          <p:cNvPr id="5" name="Content Placeholder 4" descr="A diagram of a plant growing from a watering can&#10;&#10;AI-generated content may be incorrect.">
            <a:extLst>
              <a:ext uri="{FF2B5EF4-FFF2-40B4-BE49-F238E27FC236}">
                <a16:creationId xmlns:a16="http://schemas.microsoft.com/office/drawing/2014/main" id="{E78F5E38-120C-FF2E-914C-1556CA7FEE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77108" y="2797660"/>
            <a:ext cx="2998034" cy="2169630"/>
          </a:xfrm>
        </p:spPr>
      </p:pic>
      <p:pic>
        <p:nvPicPr>
          <p:cNvPr id="7" name="Picture 6" descr="A diagram of a diagram&#10;&#10;AI-generated content may be incorrect.">
            <a:extLst>
              <a:ext uri="{FF2B5EF4-FFF2-40B4-BE49-F238E27FC236}">
                <a16:creationId xmlns:a16="http://schemas.microsoft.com/office/drawing/2014/main" id="{49C01711-9BC3-AFD4-AA0B-EB8E72532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6694" y="4651255"/>
            <a:ext cx="2888719" cy="2281669"/>
          </a:xfrm>
          <a:prstGeom prst="rect">
            <a:avLst/>
          </a:prstGeom>
        </p:spPr>
      </p:pic>
      <p:pic>
        <p:nvPicPr>
          <p:cNvPr id="9" name="Picture 8" descr="A butterfly on a branch&#10;&#10;AI-generated content may be incorrect.">
            <a:extLst>
              <a:ext uri="{FF2B5EF4-FFF2-40B4-BE49-F238E27FC236}">
                <a16:creationId xmlns:a16="http://schemas.microsoft.com/office/drawing/2014/main" id="{3E794521-81A7-7ED8-EAE6-0DC21EAB4E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7240" y="1219388"/>
            <a:ext cx="2888719" cy="18535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E0ACFE-9508-4BF3-5DEE-436123482855}"/>
              </a:ext>
            </a:extLst>
          </p:cNvPr>
          <p:cNvSpPr txBox="1"/>
          <p:nvPr/>
        </p:nvSpPr>
        <p:spPr>
          <a:xfrm>
            <a:off x="9347046" y="508252"/>
            <a:ext cx="2488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Segoe Print" panose="02000800000000000000" pitchFamily="2" charset="0"/>
              </a:rPr>
              <a:t>Consistent Approach to writing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CB4A39-D871-D355-FD26-21BBCDC7C8DC}"/>
              </a:ext>
            </a:extLst>
          </p:cNvPr>
          <p:cNvSpPr txBox="1"/>
          <p:nvPr/>
        </p:nvSpPr>
        <p:spPr>
          <a:xfrm>
            <a:off x="5189094" y="517880"/>
            <a:ext cx="24883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Segoe Print" panose="02000800000000000000" pitchFamily="2" charset="0"/>
              </a:rPr>
              <a:t>Pupils Leading Learning</a:t>
            </a:r>
          </a:p>
        </p:txBody>
      </p:sp>
      <p:sp>
        <p:nvSpPr>
          <p:cNvPr id="23" name="Curved Left Arrow 22">
            <a:extLst>
              <a:ext uri="{FF2B5EF4-FFF2-40B4-BE49-F238E27FC236}">
                <a16:creationId xmlns:a16="http://schemas.microsoft.com/office/drawing/2014/main" id="{0C31FA22-935D-752E-1966-11FC419CF0E7}"/>
              </a:ext>
            </a:extLst>
          </p:cNvPr>
          <p:cNvSpPr/>
          <p:nvPr/>
        </p:nvSpPr>
        <p:spPr>
          <a:xfrm rot="21117383">
            <a:off x="11542426" y="951285"/>
            <a:ext cx="530900" cy="1235094"/>
          </a:xfrm>
          <a:prstGeom prst="curved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urved Left Arrow 23">
            <a:extLst>
              <a:ext uri="{FF2B5EF4-FFF2-40B4-BE49-F238E27FC236}">
                <a16:creationId xmlns:a16="http://schemas.microsoft.com/office/drawing/2014/main" id="{99D25D2D-2086-EF68-626A-7403E9C3BF85}"/>
              </a:ext>
            </a:extLst>
          </p:cNvPr>
          <p:cNvSpPr/>
          <p:nvPr/>
        </p:nvSpPr>
        <p:spPr>
          <a:xfrm rot="584149">
            <a:off x="11497823" y="4796851"/>
            <a:ext cx="575503" cy="949457"/>
          </a:xfrm>
          <a:prstGeom prst="curved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Curved Left Arrow 24">
            <a:extLst>
              <a:ext uri="{FF2B5EF4-FFF2-40B4-BE49-F238E27FC236}">
                <a16:creationId xmlns:a16="http://schemas.microsoft.com/office/drawing/2014/main" id="{90F31DD5-B142-2A93-1184-3548A2A41A78}"/>
              </a:ext>
            </a:extLst>
          </p:cNvPr>
          <p:cNvSpPr/>
          <p:nvPr/>
        </p:nvSpPr>
        <p:spPr>
          <a:xfrm rot="428227" flipH="1">
            <a:off x="8753420" y="2638143"/>
            <a:ext cx="498573" cy="913060"/>
          </a:xfrm>
          <a:prstGeom prst="curvedLeftArrow">
            <a:avLst>
              <a:gd name="adj1" fmla="val 25000"/>
              <a:gd name="adj2" fmla="val 50000"/>
              <a:gd name="adj3" fmla="val 44508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Curved Left Arrow 31">
            <a:extLst>
              <a:ext uri="{FF2B5EF4-FFF2-40B4-BE49-F238E27FC236}">
                <a16:creationId xmlns:a16="http://schemas.microsoft.com/office/drawing/2014/main" id="{A1EB2836-428A-42EF-BA7F-8C3BEC0FDD8B}"/>
              </a:ext>
            </a:extLst>
          </p:cNvPr>
          <p:cNvSpPr/>
          <p:nvPr/>
        </p:nvSpPr>
        <p:spPr>
          <a:xfrm rot="10800000" flipV="1">
            <a:off x="193002" y="4002151"/>
            <a:ext cx="462473" cy="1550793"/>
          </a:xfrm>
          <a:prstGeom prst="curvedLeftArrow">
            <a:avLst>
              <a:gd name="adj1" fmla="val 25000"/>
              <a:gd name="adj2" fmla="val 51996"/>
              <a:gd name="adj3" fmla="val 250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FB2015-BC0C-4085-9CDC-400C77175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9978" y="934816"/>
            <a:ext cx="5275661" cy="2949832"/>
          </a:xfrm>
          <a:prstGeom prst="rect">
            <a:avLst/>
          </a:prstGeom>
        </p:spPr>
      </p:pic>
      <p:sp>
        <p:nvSpPr>
          <p:cNvPr id="21" name="Curved Left Arrow 20">
            <a:extLst>
              <a:ext uri="{FF2B5EF4-FFF2-40B4-BE49-F238E27FC236}">
                <a16:creationId xmlns:a16="http://schemas.microsoft.com/office/drawing/2014/main" id="{04AE5878-D068-1E06-5688-9C69E3D04D29}"/>
              </a:ext>
            </a:extLst>
          </p:cNvPr>
          <p:cNvSpPr/>
          <p:nvPr/>
        </p:nvSpPr>
        <p:spPr>
          <a:xfrm rot="20447037">
            <a:off x="8074146" y="587144"/>
            <a:ext cx="553607" cy="1273705"/>
          </a:xfrm>
          <a:prstGeom prst="curvedLeftArrow">
            <a:avLst>
              <a:gd name="adj1" fmla="val 25000"/>
              <a:gd name="adj2" fmla="val 45893"/>
              <a:gd name="adj3" fmla="val 25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urved Left Arrow 21">
            <a:extLst>
              <a:ext uri="{FF2B5EF4-FFF2-40B4-BE49-F238E27FC236}">
                <a16:creationId xmlns:a16="http://schemas.microsoft.com/office/drawing/2014/main" id="{0DDDD251-442D-11C9-E091-1C2ECB89178C}"/>
              </a:ext>
            </a:extLst>
          </p:cNvPr>
          <p:cNvSpPr/>
          <p:nvPr/>
        </p:nvSpPr>
        <p:spPr>
          <a:xfrm rot="9977888" flipV="1">
            <a:off x="4113355" y="3533882"/>
            <a:ext cx="539797" cy="1248616"/>
          </a:xfrm>
          <a:prstGeom prst="curvedLeftArrow">
            <a:avLst>
              <a:gd name="adj1" fmla="val 25000"/>
              <a:gd name="adj2" fmla="val 51996"/>
              <a:gd name="adj3" fmla="val 25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422F29-A887-4695-9587-3FA5E3F4D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2798" y="3647376"/>
            <a:ext cx="4619955" cy="32484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775BA0-91F4-4DF9-BED7-BFD89023A0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53618" y="232556"/>
            <a:ext cx="4137657" cy="27381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E2A8E1-F1BC-4296-9159-ACB5CB4C22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776" y="2473082"/>
            <a:ext cx="2702867" cy="2935873"/>
          </a:xfrm>
          <a:prstGeom prst="rect">
            <a:avLst/>
          </a:prstGeom>
        </p:spPr>
      </p:pic>
      <p:sp>
        <p:nvSpPr>
          <p:cNvPr id="33" name="Curved Left Arrow 32">
            <a:extLst>
              <a:ext uri="{FF2B5EF4-FFF2-40B4-BE49-F238E27FC236}">
                <a16:creationId xmlns:a16="http://schemas.microsoft.com/office/drawing/2014/main" id="{4E4AAF11-6243-55CE-F087-9BB7C480D1C1}"/>
              </a:ext>
            </a:extLst>
          </p:cNvPr>
          <p:cNvSpPr/>
          <p:nvPr/>
        </p:nvSpPr>
        <p:spPr>
          <a:xfrm rot="11900626" flipH="1" flipV="1">
            <a:off x="3384258" y="2422595"/>
            <a:ext cx="534535" cy="1171309"/>
          </a:xfrm>
          <a:prstGeom prst="curvedLeftArrow">
            <a:avLst>
              <a:gd name="adj1" fmla="val 25000"/>
              <a:gd name="adj2" fmla="val 51996"/>
              <a:gd name="adj3" fmla="val 2500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5EC2C90-1C79-4F50-A648-A0A7DBB09E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476" y="5081683"/>
            <a:ext cx="4062828" cy="177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24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Cluster Improvement Priority:</a:t>
            </a:r>
          </a:p>
          <a:p>
            <a:r>
              <a:rPr lang="en-GB" sz="1200" dirty="0"/>
              <a:t>Reigniting our Cluster Vision</a:t>
            </a:r>
            <a:endParaRPr lang="en-US" sz="1200" dirty="0"/>
          </a:p>
          <a:p>
            <a:endParaRPr lang="en-US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868" t="8188" r="5820" b="7730"/>
          <a:stretch/>
        </p:blipFill>
        <p:spPr>
          <a:xfrm>
            <a:off x="0" y="523701"/>
            <a:ext cx="4242871" cy="3574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9455" r="11165"/>
          <a:stretch/>
        </p:blipFill>
        <p:spPr>
          <a:xfrm>
            <a:off x="9283599" y="1585452"/>
            <a:ext cx="2908402" cy="52725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13602" t="3868" r="8815" b="5156"/>
          <a:stretch/>
        </p:blipFill>
        <p:spPr>
          <a:xfrm>
            <a:off x="4242871" y="133943"/>
            <a:ext cx="5040728" cy="49926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t="4426" r="4656" b="9728"/>
          <a:stretch/>
        </p:blipFill>
        <p:spPr>
          <a:xfrm>
            <a:off x="0" y="4098174"/>
            <a:ext cx="4490373" cy="27598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/>
          <a:srcRect t="21401" b="13443"/>
          <a:stretch/>
        </p:blipFill>
        <p:spPr>
          <a:xfrm>
            <a:off x="7972425" y="78819"/>
            <a:ext cx="4219575" cy="581026"/>
          </a:xfrm>
          <a:prstGeom prst="rect">
            <a:avLst/>
          </a:prstGeom>
        </p:spPr>
      </p:pic>
      <p:pic>
        <p:nvPicPr>
          <p:cNvPr id="8" name="Online Media 7" descr="St Mungo’s Cluster Pilgrimage of Hope Jubilee year 2025">
            <a:hlinkClick r:id="" action="ppaction://media"/>
            <a:extLst>
              <a:ext uri="{FF2B5EF4-FFF2-40B4-BE49-F238E27FC236}">
                <a16:creationId xmlns:a16="http://schemas.microsoft.com/office/drawing/2014/main" id="{5E9B9929-243A-F894-8230-B2CBF0B49A5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5053507" y="5181760"/>
            <a:ext cx="2540000" cy="1435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6F1676-375D-4281-AF44-9F228FDEFA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4450" y="856617"/>
            <a:ext cx="1218298" cy="13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3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38DCC9-45BD-68E5-E985-FACF53771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229" y="103516"/>
            <a:ext cx="6791794" cy="414364"/>
          </a:xfrm>
        </p:spPr>
        <p:txBody>
          <a:bodyPr>
            <a:noAutofit/>
          </a:bodyPr>
          <a:lstStyle/>
          <a:p>
            <a:r>
              <a:rPr lang="en-US" sz="2400" dirty="0">
                <a:latin typeface="Segoe Print" panose="02000800000000000000" pitchFamily="2" charset="0"/>
              </a:rPr>
              <a:t>Improvement Priority: Inclusion (Year 2)</a:t>
            </a:r>
          </a:p>
        </p:txBody>
      </p:sp>
      <p:pic>
        <p:nvPicPr>
          <p:cNvPr id="6" name="Picture 5" descr="A diagram of a timeline&#10;&#10;AI-generated content may be incorrect.">
            <a:extLst>
              <a:ext uri="{FF2B5EF4-FFF2-40B4-BE49-F238E27FC236}">
                <a16:creationId xmlns:a16="http://schemas.microsoft.com/office/drawing/2014/main" id="{42AC8FA4-91F6-32E6-DD47-0E76A908E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927" y="310698"/>
            <a:ext cx="9285159" cy="3124730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EEEB3E4-B91E-31BC-31C9-442519720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33569"/>
            <a:ext cx="6304300" cy="5867400"/>
          </a:xfrm>
          <a:prstGeom prst="rect">
            <a:avLst/>
          </a:prstGeom>
        </p:spPr>
      </p:pic>
      <p:pic>
        <p:nvPicPr>
          <p:cNvPr id="10" name="Picture 9" descr="A diagram of different types of medals&#10;&#10;AI-generated content may be incorrect.">
            <a:extLst>
              <a:ext uri="{FF2B5EF4-FFF2-40B4-BE49-F238E27FC236}">
                <a16:creationId xmlns:a16="http://schemas.microsoft.com/office/drawing/2014/main" id="{03ECCE44-EF66-4CFA-5057-1CC126221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888" y="3133569"/>
            <a:ext cx="4114800" cy="342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93817D-B123-969A-54BE-18FB9EA7F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3588" y="955192"/>
            <a:ext cx="1990995" cy="1383191"/>
          </a:xfrm>
          <a:prstGeom prst="rect">
            <a:avLst/>
          </a:prstGeom>
        </p:spPr>
      </p:pic>
      <p:pic>
        <p:nvPicPr>
          <p:cNvPr id="1026" name="Picture 2" descr="Managing Child Behaviour | Support ...">
            <a:extLst>
              <a:ext uri="{FF2B5EF4-FFF2-40B4-BE49-F238E27FC236}">
                <a16:creationId xmlns:a16="http://schemas.microsoft.com/office/drawing/2014/main" id="{8CE6C1D0-C0E0-E3DD-7AEF-6A1317D21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3" y="955192"/>
            <a:ext cx="2509604" cy="177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593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173F643-A4E3-60B8-36FB-488D753BC378}"/>
              </a:ext>
            </a:extLst>
          </p:cNvPr>
          <p:cNvSpPr txBox="1"/>
          <p:nvPr/>
        </p:nvSpPr>
        <p:spPr>
          <a:xfrm>
            <a:off x="652071" y="295019"/>
            <a:ext cx="9301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Segoe Print" panose="02000800000000000000" pitchFamily="2" charset="0"/>
              </a:rPr>
              <a:t>ELC Improvement Priority: Improving Outcomes for all </a:t>
            </a:r>
            <a:endParaRPr lang="en-US" dirty="0"/>
          </a:p>
        </p:txBody>
      </p:sp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A426932-33B4-56B0-8D74-8C0A79F3A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682" y="1618938"/>
            <a:ext cx="3577139" cy="5138078"/>
          </a:xfrm>
          <a:prstGeom prst="rect">
            <a:avLst/>
          </a:prstGeom>
        </p:spPr>
      </p:pic>
      <p:pic>
        <p:nvPicPr>
          <p:cNvPr id="14" name="Picture 13" descr="A diagram of training and training&#10;&#10;AI-generated content may be incorrect.">
            <a:extLst>
              <a:ext uri="{FF2B5EF4-FFF2-40B4-BE49-F238E27FC236}">
                <a16:creationId xmlns:a16="http://schemas.microsoft.com/office/drawing/2014/main" id="{7D713B6E-4BEF-D34B-6964-A626805AD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10" y="488585"/>
            <a:ext cx="4222467" cy="5029201"/>
          </a:xfrm>
          <a:prstGeom prst="rect">
            <a:avLst/>
          </a:prstGeom>
        </p:spPr>
      </p:pic>
      <p:pic>
        <p:nvPicPr>
          <p:cNvPr id="16" name="Picture 15" descr="A diagram of a child development&#10;&#10;AI-generated content may be incorrect.">
            <a:extLst>
              <a:ext uri="{FF2B5EF4-FFF2-40B4-BE49-F238E27FC236}">
                <a16:creationId xmlns:a16="http://schemas.microsoft.com/office/drawing/2014/main" id="{BDA7538B-8784-AB8F-A7D4-E9FB61A4D2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5477" y="914400"/>
            <a:ext cx="5486400" cy="5029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028382-0E0D-ADA7-C5E8-B96FFDE67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009" y="5792223"/>
            <a:ext cx="1780238" cy="964793"/>
          </a:xfrm>
          <a:prstGeom prst="rect">
            <a:avLst/>
          </a:prstGeom>
        </p:spPr>
      </p:pic>
      <p:pic>
        <p:nvPicPr>
          <p:cNvPr id="19" name="Picture 18" descr="A logo for a school&#10;&#10;AI-generated content may be incorrect.">
            <a:extLst>
              <a:ext uri="{FF2B5EF4-FFF2-40B4-BE49-F238E27FC236}">
                <a16:creationId xmlns:a16="http://schemas.microsoft.com/office/drawing/2014/main" id="{7A7EFA06-538D-D71A-DC8D-A3554FD61F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6871" y="488585"/>
            <a:ext cx="1475025" cy="145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377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47B5D-CCE6-1490-6303-449FA8EBA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06713"/>
            <a:ext cx="10515600" cy="47432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6" name="Content Placeholder 5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5B623919-06E0-3E55-0B51-51BFCB786A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9685" y="0"/>
            <a:ext cx="5540115" cy="6858000"/>
          </a:xfrm>
        </p:spPr>
      </p:pic>
      <p:pic>
        <p:nvPicPr>
          <p:cNvPr id="8" name="Content Placeholder 7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08768278-5C96-3AA6-B20C-1080866E6E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19840" y="-194872"/>
            <a:ext cx="5092474" cy="7052872"/>
          </a:xfrm>
        </p:spPr>
      </p:pic>
    </p:spTree>
    <p:extLst>
      <p:ext uri="{BB962C8B-B14F-4D97-AF65-F5344CB8AC3E}">
        <p14:creationId xmlns:p14="http://schemas.microsoft.com/office/powerpoint/2010/main" val="3752254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57</Words>
  <Application>Microsoft Office PowerPoint</Application>
  <PresentationFormat>Widescreen</PresentationFormat>
  <Paragraphs>12</Paragraphs>
  <Slides>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Segoe Print</vt:lpstr>
      <vt:lpstr>Office Theme</vt:lpstr>
      <vt:lpstr>St Patrick’s Primary School &amp; ELC </vt:lpstr>
      <vt:lpstr>Improvement Priority: Curriculum </vt:lpstr>
      <vt:lpstr>PowerPoint Presentation</vt:lpstr>
      <vt:lpstr>Improvement Priority: Inclusion (Year 2)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 Patrick’s Primary School &amp; ELC </dc:title>
  <dc:creator>Stacy Black</dc:creator>
  <cp:lastModifiedBy>Stacy Black</cp:lastModifiedBy>
  <cp:revision>17</cp:revision>
  <dcterms:created xsi:type="dcterms:W3CDTF">2025-08-26T07:54:34Z</dcterms:created>
  <dcterms:modified xsi:type="dcterms:W3CDTF">2025-08-29T10:51:08Z</dcterms:modified>
</cp:coreProperties>
</file>